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74" autoAdjust="0"/>
    <p:restoredTop sz="94660"/>
  </p:normalViewPr>
  <p:slideViewPr>
    <p:cSldViewPr>
      <p:cViewPr varScale="1">
        <p:scale>
          <a:sx n="110" d="100"/>
          <a:sy n="110" d="100"/>
        </p:scale>
        <p:origin x="160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3C022-BF95-4963-BC09-CC8DFB1AE00E}" type="datetimeFigureOut">
              <a:rPr lang="tr-TR" smtClean="0"/>
              <a:t>21.12.2017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766D-AA8E-43E3-8A41-6DF57FA855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0589588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3C022-BF95-4963-BC09-CC8DFB1AE00E}" type="datetimeFigureOut">
              <a:rPr lang="tr-TR" smtClean="0"/>
              <a:t>21.12.2017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766D-AA8E-43E3-8A41-6DF57FA855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1522312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3C022-BF95-4963-BC09-CC8DFB1AE00E}" type="datetimeFigureOut">
              <a:rPr lang="tr-TR" smtClean="0"/>
              <a:t>21.12.2017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766D-AA8E-43E3-8A41-6DF57FA855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7835270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3C022-BF95-4963-BC09-CC8DFB1AE00E}" type="datetimeFigureOut">
              <a:rPr lang="tr-TR" smtClean="0"/>
              <a:t>21.12.2017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766D-AA8E-43E3-8A41-6DF57FA855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67068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3C022-BF95-4963-BC09-CC8DFB1AE00E}" type="datetimeFigureOut">
              <a:rPr lang="tr-TR" smtClean="0"/>
              <a:t>21.12.2017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766D-AA8E-43E3-8A41-6DF57FA855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6375501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3C022-BF95-4963-BC09-CC8DFB1AE00E}" type="datetimeFigureOut">
              <a:rPr lang="tr-TR" smtClean="0"/>
              <a:t>21.12.2017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766D-AA8E-43E3-8A41-6DF57FA855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2050248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3C022-BF95-4963-BC09-CC8DFB1AE00E}" type="datetimeFigureOut">
              <a:rPr lang="tr-TR" smtClean="0"/>
              <a:t>21.12.2017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766D-AA8E-43E3-8A41-6DF57FA855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0152054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3C022-BF95-4963-BC09-CC8DFB1AE00E}" type="datetimeFigureOut">
              <a:rPr lang="tr-TR" smtClean="0"/>
              <a:t>21.12.2017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766D-AA8E-43E3-8A41-6DF57FA855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7346921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3C022-BF95-4963-BC09-CC8DFB1AE00E}" type="datetimeFigureOut">
              <a:rPr lang="tr-TR" smtClean="0"/>
              <a:t>21.12.2017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766D-AA8E-43E3-8A41-6DF57FA855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7812277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3C022-BF95-4963-BC09-CC8DFB1AE00E}" type="datetimeFigureOut">
              <a:rPr lang="tr-TR" smtClean="0"/>
              <a:t>21.12.2017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766D-AA8E-43E3-8A41-6DF57FA855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7631926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3C022-BF95-4963-BC09-CC8DFB1AE00E}" type="datetimeFigureOut">
              <a:rPr lang="tr-TR" smtClean="0"/>
              <a:t>21.12.2017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A766D-AA8E-43E3-8A41-6DF57FA855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0631949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3C022-BF95-4963-BC09-CC8DFB1AE00E}" type="datetimeFigureOut">
              <a:rPr lang="tr-TR" smtClean="0"/>
              <a:t>21.12.2017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A766D-AA8E-43E3-8A41-6DF57FA855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8712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3568" y="2734178"/>
            <a:ext cx="7198568" cy="1035546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ÖZ GELİRLER </a:t>
            </a:r>
            <a:endParaRPr lang="tr-TR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530" y="476672"/>
            <a:ext cx="2857500" cy="14287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05084">
            <a:off x="5986550" y="323311"/>
            <a:ext cx="2076073" cy="250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81964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tr-TR" dirty="0" smtClean="0">
                <a:latin typeface="Comic Sans MS" panose="030F0702030302020204" pitchFamily="66" charset="0"/>
              </a:rPr>
              <a:t>Dinlediğiniz için teşekkürler…</a:t>
            </a:r>
          </a:p>
          <a:p>
            <a:pPr marL="0" indent="0">
              <a:buNone/>
            </a:pPr>
            <a:endParaRPr lang="tr-TR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tr-TR" dirty="0" smtClean="0">
              <a:latin typeface="Comic Sans MS" panose="030F0702030302020204" pitchFamily="66" charset="0"/>
            </a:endParaRPr>
          </a:p>
          <a:p>
            <a:pPr marL="0" indent="0" algn="r">
              <a:buNone/>
            </a:pPr>
            <a:r>
              <a:rPr lang="tr-TR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Esra ERBEK</a:t>
            </a:r>
          </a:p>
          <a:p>
            <a:pPr marL="0" indent="0" algn="r">
              <a:buNone/>
            </a:pPr>
            <a:r>
              <a:rPr lang="tr-TR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Strateji Geliştirme Daire Başkanlığı</a:t>
            </a:r>
          </a:p>
          <a:p>
            <a:pPr marL="0" indent="0" algn="r">
              <a:buNone/>
            </a:pPr>
            <a:r>
              <a:rPr lang="tr-TR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Mali Hizmetler Uzmanı</a:t>
            </a:r>
            <a:endParaRPr lang="tr-TR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0856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ÖZ GELİRLER NELER??</a:t>
            </a:r>
            <a:endParaRPr lang="tr-TR" sz="3200" b="1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7" name="İçerik Yer Tutucus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6367547"/>
              </p:ext>
            </p:extLst>
          </p:nvPr>
        </p:nvGraphicFramePr>
        <p:xfrm>
          <a:off x="467544" y="1564653"/>
          <a:ext cx="7776863" cy="45970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76863"/>
              </a:tblGrid>
              <a:tr h="800890">
                <a:tc>
                  <a:txBody>
                    <a:bodyPr/>
                    <a:lstStyle/>
                    <a:p>
                      <a:pPr marL="347345" indent="-347345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kern="1200" dirty="0">
                          <a:effectLst/>
                          <a:latin typeface="Comic Sans MS" panose="030F0702030302020204" pitchFamily="66" charset="0"/>
                        </a:rPr>
                        <a:t>Lojman Kira Gelirleri</a:t>
                      </a:r>
                      <a:endParaRPr lang="tr-TR" sz="11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347345" indent="-347345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kern="1200" dirty="0">
                          <a:effectLst/>
                          <a:latin typeface="Comic Sans MS" panose="030F0702030302020204" pitchFamily="66" charset="0"/>
                        </a:rPr>
                        <a:t>Kantin Kafeterya İşletme Gelirleri</a:t>
                      </a:r>
                      <a:endParaRPr lang="tr-TR" sz="11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347345" indent="-347345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kern="1200" dirty="0">
                          <a:effectLst/>
                          <a:latin typeface="Comic Sans MS" panose="030F0702030302020204" pitchFamily="66" charset="0"/>
                        </a:rPr>
                        <a:t>Diğer Taşınmaz Kira Gelirleri</a:t>
                      </a:r>
                      <a:endParaRPr lang="tr-TR" sz="11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88496" marR="88496" marT="44248" marB="44248" anchor="ctr"/>
                </a:tc>
              </a:tr>
              <a:tr h="413597">
                <a:tc>
                  <a:txBody>
                    <a:bodyPr/>
                    <a:lstStyle/>
                    <a:p>
                      <a:pPr marL="347345" indent="-347345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kern="1200" dirty="0">
                          <a:effectLst/>
                          <a:latin typeface="Comic Sans MS" panose="030F0702030302020204" pitchFamily="66" charset="0"/>
                        </a:rPr>
                        <a:t>İkinci Öğretim Gelirleri</a:t>
                      </a:r>
                      <a:endParaRPr lang="tr-TR" sz="11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88496" marR="88496" marT="44248" marB="44248" anchor="ctr"/>
                </a:tc>
              </a:tr>
              <a:tr h="413597">
                <a:tc>
                  <a:txBody>
                    <a:bodyPr/>
                    <a:lstStyle/>
                    <a:p>
                      <a:pPr marL="347345" indent="-347345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kern="1200" dirty="0">
                          <a:effectLst/>
                          <a:latin typeface="Comic Sans MS" panose="030F0702030302020204" pitchFamily="66" charset="0"/>
                        </a:rPr>
                        <a:t>Yaz Okulu Gelirleri </a:t>
                      </a:r>
                      <a:endParaRPr lang="tr-TR" sz="11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88496" marR="88496" marT="44248" marB="44248" anchor="ctr"/>
                </a:tc>
              </a:tr>
              <a:tr h="414826">
                <a:tc>
                  <a:txBody>
                    <a:bodyPr/>
                    <a:lstStyle/>
                    <a:p>
                      <a:pPr marL="347345" indent="-347345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kern="1200" dirty="0">
                          <a:effectLst/>
                          <a:latin typeface="Comic Sans MS" panose="030F0702030302020204" pitchFamily="66" charset="0"/>
                        </a:rPr>
                        <a:t>Tezsiz Yüksek Lisans Gelirleri </a:t>
                      </a:r>
                      <a:endParaRPr lang="tr-TR" sz="11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88496" marR="88496" marT="44248" marB="44248" anchor="ctr"/>
                </a:tc>
              </a:tr>
              <a:tr h="396389">
                <a:tc>
                  <a:txBody>
                    <a:bodyPr/>
                    <a:lstStyle/>
                    <a:p>
                      <a:pPr marL="347345" indent="-347345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kern="1200" dirty="0">
                          <a:effectLst/>
                          <a:latin typeface="Comic Sans MS" panose="030F0702030302020204" pitchFamily="66" charset="0"/>
                        </a:rPr>
                        <a:t>Uzaktan Eğitim Gelirleri</a:t>
                      </a:r>
                      <a:endParaRPr lang="tr-TR" sz="11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88496" marR="88496" marT="44248" marB="44248" anchor="ctr"/>
                </a:tc>
              </a:tr>
              <a:tr h="396389">
                <a:tc>
                  <a:txBody>
                    <a:bodyPr/>
                    <a:lstStyle/>
                    <a:p>
                      <a:pPr marL="347345" indent="-347345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kern="1200" dirty="0">
                          <a:effectLst/>
                          <a:latin typeface="Comic Sans MS" panose="030F0702030302020204" pitchFamily="66" charset="0"/>
                        </a:rPr>
                        <a:t>Araştırma Projeleri Gelirler Payı </a:t>
                      </a:r>
                      <a:endParaRPr lang="tr-TR" sz="11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88496" marR="88496" marT="44248" marB="44248" anchor="ctr"/>
                </a:tc>
              </a:tr>
              <a:tr h="563425">
                <a:tc>
                  <a:txBody>
                    <a:bodyPr/>
                    <a:lstStyle/>
                    <a:p>
                      <a:pPr marL="347345" indent="-347345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kern="1200" dirty="0">
                          <a:effectLst/>
                          <a:latin typeface="Comic Sans MS" panose="030F0702030302020204" pitchFamily="66" charset="0"/>
                        </a:rPr>
                        <a:t>Döner Sermayelerin Aylık Gayri Safi</a:t>
                      </a:r>
                      <a:endParaRPr lang="tr-TR" sz="11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347345" indent="-347345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kern="1200" dirty="0">
                          <a:effectLst/>
                          <a:latin typeface="Comic Sans MS" panose="030F0702030302020204" pitchFamily="66" charset="0"/>
                        </a:rPr>
                        <a:t>Hasılatından Aktarmalar</a:t>
                      </a:r>
                      <a:endParaRPr lang="tr-TR" sz="11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88496" marR="88496" marT="44248" marB="44248" anchor="ctr"/>
                </a:tc>
              </a:tr>
              <a:tr h="563425">
                <a:tc>
                  <a:txBody>
                    <a:bodyPr/>
                    <a:lstStyle/>
                    <a:p>
                      <a:pPr marL="347345" indent="-347345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kern="1200" dirty="0">
                          <a:effectLst/>
                          <a:latin typeface="Comic Sans MS" panose="030F0702030302020204" pitchFamily="66" charset="0"/>
                        </a:rPr>
                        <a:t>Alınan Bağış ve Yardımlar ile </a:t>
                      </a:r>
                      <a:endParaRPr lang="tr-TR" sz="11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347345" indent="-347345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kern="1200" dirty="0">
                          <a:effectLst/>
                          <a:latin typeface="Comic Sans MS" panose="030F0702030302020204" pitchFamily="66" charset="0"/>
                        </a:rPr>
                        <a:t>Özel Gelirler</a:t>
                      </a:r>
                      <a:endParaRPr lang="tr-TR" sz="11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88496" marR="88496" marT="44248" marB="44248" anchor="ctr"/>
                </a:tc>
              </a:tr>
              <a:tr h="563425">
                <a:tc>
                  <a:txBody>
                    <a:bodyPr/>
                    <a:lstStyle/>
                    <a:p>
                      <a:pPr marL="347345" indent="-347345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kern="1200" dirty="0">
                          <a:effectLst/>
                          <a:latin typeface="Comic Sans MS" panose="030F0702030302020204" pitchFamily="66" charset="0"/>
                        </a:rPr>
                        <a:t>Uluslararası Ortak Eğitim ve Öğretim </a:t>
                      </a:r>
                      <a:endParaRPr lang="tr-TR" sz="1100" dirty="0"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347345" indent="-347345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kern="1200" dirty="0">
                          <a:effectLst/>
                          <a:latin typeface="Comic Sans MS" panose="030F0702030302020204" pitchFamily="66" charset="0"/>
                        </a:rPr>
                        <a:t>Program Gelirleri</a:t>
                      </a:r>
                      <a:endParaRPr lang="tr-TR" sz="11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88496" marR="88496" marT="44248" marB="44248" anchor="ctr"/>
                </a:tc>
              </a:tr>
            </a:tbl>
          </a:graphicData>
        </a:graphic>
      </p:graphicFrame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16632"/>
            <a:ext cx="1008112" cy="124402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08655"/>
            <a:ext cx="1713284" cy="859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80471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b="1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SIK KULLANDIĞIMIZ ÖZ GELİR KODLARI??</a:t>
            </a:r>
            <a:endParaRPr lang="tr-TR" sz="2400" b="1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İkinci Öğretim			09.4.1.07	Fonksiyonel </a:t>
            </a:r>
          </a:p>
          <a:p>
            <a:r>
              <a:rPr lang="tr-TR" sz="2400" dirty="0" smtClean="0"/>
              <a:t>Tezsiz Yüksek Lisans 		09.4.1.09</a:t>
            </a:r>
          </a:p>
          <a:p>
            <a:r>
              <a:rPr lang="tr-TR" sz="2400" dirty="0" smtClean="0"/>
              <a:t>Uzaktan Eğitim Gelirleri 		09.4.1.14</a:t>
            </a:r>
          </a:p>
          <a:p>
            <a:r>
              <a:rPr lang="tr-TR" sz="2400" dirty="0" smtClean="0"/>
              <a:t>Yaz Okulu Gelirleri			09.4.1.08</a:t>
            </a:r>
            <a:endParaRPr lang="tr-TR" sz="2400" dirty="0"/>
          </a:p>
        </p:txBody>
      </p:sp>
      <p:sp>
        <p:nvSpPr>
          <p:cNvPr id="4" name="Sağ Ok 3"/>
          <p:cNvSpPr/>
          <p:nvPr/>
        </p:nvSpPr>
        <p:spPr>
          <a:xfrm>
            <a:off x="3916692" y="1799117"/>
            <a:ext cx="57606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Sağ Ok 5"/>
          <p:cNvSpPr/>
          <p:nvPr/>
        </p:nvSpPr>
        <p:spPr>
          <a:xfrm>
            <a:off x="3930891" y="2206622"/>
            <a:ext cx="57606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Sağ Ok 6"/>
          <p:cNvSpPr/>
          <p:nvPr/>
        </p:nvSpPr>
        <p:spPr>
          <a:xfrm>
            <a:off x="3930891" y="2636912"/>
            <a:ext cx="57606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Sağ Ok 7"/>
          <p:cNvSpPr/>
          <p:nvPr/>
        </p:nvSpPr>
        <p:spPr>
          <a:xfrm>
            <a:off x="3930891" y="3068960"/>
            <a:ext cx="57606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Sağ Ayraç 8"/>
          <p:cNvSpPr/>
          <p:nvPr/>
        </p:nvSpPr>
        <p:spPr>
          <a:xfrm>
            <a:off x="6388666" y="1722512"/>
            <a:ext cx="343573" cy="149046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1226" y="490704"/>
            <a:ext cx="1139455" cy="571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86395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000" b="1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HANGİ SORUNLARI YAŞIYORUZ? </a:t>
            </a:r>
            <a:endParaRPr lang="tr-TR" sz="3000" b="1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u="sng" dirty="0" smtClean="0"/>
              <a:t>Mevzuattan Kaynaklanan</a:t>
            </a:r>
            <a:r>
              <a:rPr lang="tr-TR" u="sng" dirty="0" smtClean="0"/>
              <a:t>:</a:t>
            </a:r>
          </a:p>
          <a:p>
            <a:pPr marL="0" indent="0">
              <a:buNone/>
            </a:pPr>
            <a:r>
              <a:rPr lang="tr-TR" sz="2000" b="1" dirty="0" smtClean="0">
                <a:latin typeface="Comic Sans MS" panose="030F0702030302020204" pitchFamily="66" charset="0"/>
              </a:rPr>
              <a:t>1-Kurum öz gelir ödeneklerinin birim düzeyinde dağıtımının öz gelir gerçekleştikçe dağıtılamaması.		</a:t>
            </a:r>
            <a:r>
              <a:rPr lang="tr-TR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3 er aylık Serbest bırakma dönemlerinin harç tahsilatları ile uyumsuz olması.</a:t>
            </a:r>
            <a:endParaRPr lang="tr-TR" sz="20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tr-TR" sz="2000" b="1" dirty="0" smtClean="0">
                <a:latin typeface="Comic Sans MS" panose="030F0702030302020204" pitchFamily="66" charset="0"/>
              </a:rPr>
              <a:t>2-Bütçelerin 01.4 tertibindeki geçici hizmet karşılığı yapılacak ödemelere ilişkin Bütçe Kanununda öngörülen ödenek eklenemez ibaresinin (öz gelir karşılığı öngörülen ödenekler hariç) şeklinde düzenlenmemesi</a:t>
            </a:r>
            <a:r>
              <a:rPr lang="tr-TR" sz="2000" b="1" dirty="0" smtClean="0"/>
              <a:t>.	</a:t>
            </a:r>
            <a:r>
              <a:rPr lang="tr-TR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Birimin kendi geliri olduğu halde, bahsi geçen kanun metni sebebi ile ekleme yapılamaması.</a:t>
            </a:r>
            <a:endParaRPr lang="tr-TR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ağ Ok 3"/>
          <p:cNvSpPr/>
          <p:nvPr/>
        </p:nvSpPr>
        <p:spPr>
          <a:xfrm>
            <a:off x="4981511" y="2638629"/>
            <a:ext cx="489204" cy="1474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Sağ Ok 4"/>
          <p:cNvSpPr/>
          <p:nvPr/>
        </p:nvSpPr>
        <p:spPr>
          <a:xfrm>
            <a:off x="2555776" y="4149080"/>
            <a:ext cx="489204" cy="1474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188640"/>
            <a:ext cx="1013098" cy="101309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77409"/>
            <a:ext cx="995998" cy="499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2213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b="1" u="sng" dirty="0" smtClean="0"/>
              <a:t>Diğer:</a:t>
            </a:r>
          </a:p>
          <a:p>
            <a:pPr marL="0" indent="0">
              <a:buNone/>
            </a:pPr>
            <a:r>
              <a:rPr lang="tr-TR" b="1" dirty="0" smtClean="0">
                <a:solidFill>
                  <a:srgbClr val="FF0000"/>
                </a:solidFill>
              </a:rPr>
              <a:t>1- </a:t>
            </a:r>
            <a:r>
              <a:rPr lang="tr-TR" sz="3000" b="1" dirty="0" smtClean="0">
                <a:solidFill>
                  <a:srgbClr val="FF0000"/>
                </a:solidFill>
              </a:rPr>
              <a:t>Başlangıç ödenekleri: </a:t>
            </a:r>
            <a:r>
              <a:rPr lang="tr-TR" sz="3000" b="1" dirty="0" smtClean="0"/>
              <a:t>Bütçe hazırlık çalışmaları esnasında birimlerden toplanan tahminler (bütçe tahminleri) çerçevesinde </a:t>
            </a:r>
            <a:r>
              <a:rPr lang="tr-TR" sz="3000" b="1" i="1" dirty="0" smtClean="0"/>
              <a:t>Maliye</a:t>
            </a:r>
            <a:r>
              <a:rPr lang="tr-TR" sz="3000" b="1" dirty="0" smtClean="0"/>
              <a:t> </a:t>
            </a:r>
            <a:r>
              <a:rPr lang="tr-TR" sz="3000" b="1" i="1" dirty="0" smtClean="0"/>
              <a:t>Bakanlığı tarafından belirlenen</a:t>
            </a:r>
            <a:r>
              <a:rPr lang="tr-TR" sz="3000" b="1" dirty="0" smtClean="0"/>
              <a:t> </a:t>
            </a:r>
            <a:r>
              <a:rPr lang="tr-TR" sz="3000" b="1" u="sng" dirty="0" smtClean="0"/>
              <a:t>üst sınırlar </a:t>
            </a:r>
            <a:r>
              <a:rPr lang="tr-TR" sz="3000" b="1" dirty="0" smtClean="0"/>
              <a:t>itibari ile tarafımızca belirleniyor. </a:t>
            </a:r>
          </a:p>
          <a:p>
            <a:pPr marL="0" indent="0">
              <a:buNone/>
            </a:pPr>
            <a:r>
              <a:rPr lang="tr-TR" sz="3000" b="1" dirty="0" smtClean="0">
                <a:solidFill>
                  <a:srgbClr val="FF0000"/>
                </a:solidFill>
              </a:rPr>
              <a:t>Ne yaşıyoruz? </a:t>
            </a:r>
            <a:r>
              <a:rPr lang="tr-TR" sz="3000" b="1" dirty="0" smtClean="0"/>
              <a:t>Yeni bütçe yılı başlangıcında; ilgili birim bütçesinde «başlangıç ödeneği» kısmında görülen ödeneğin </a:t>
            </a:r>
            <a:r>
              <a:rPr lang="tr-TR" sz="3000" b="1" dirty="0" smtClean="0">
                <a:sym typeface="Wingdings" panose="05000000000000000000" pitchFamily="2" charset="2"/>
              </a:rPr>
              <a:t>tamamının söz konusu birimin harcayabileceği toplam rakam olarak algılanması </a:t>
            </a:r>
            <a:r>
              <a:rPr lang="tr-TR" sz="2800" b="1" i="1" u="sng" dirty="0">
                <a:sym typeface="Wingdings" panose="05000000000000000000" pitchFamily="2" charset="2"/>
              </a:rPr>
              <a:t>B</a:t>
            </a:r>
            <a:r>
              <a:rPr lang="tr-TR" sz="2800" b="1" i="1" u="sng" dirty="0" smtClean="0">
                <a:sym typeface="Wingdings" panose="05000000000000000000" pitchFamily="2" charset="2"/>
              </a:rPr>
              <a:t>aşlangıç ödeneğinin gelir gerçekleşmesine göre serbest bırakılması gereği gerçeğinin atlanması.</a:t>
            </a:r>
          </a:p>
          <a:p>
            <a:pPr marL="0" indent="0">
              <a:buNone/>
            </a:pPr>
            <a:endParaRPr lang="tr-TR" sz="3000" b="1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tr-TR" sz="3000" b="1" dirty="0"/>
          </a:p>
        </p:txBody>
      </p:sp>
      <p:sp>
        <p:nvSpPr>
          <p:cNvPr id="4" name="Sağ Ok 3"/>
          <p:cNvSpPr/>
          <p:nvPr/>
        </p:nvSpPr>
        <p:spPr>
          <a:xfrm>
            <a:off x="7812360" y="5000311"/>
            <a:ext cx="360040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61610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Örnek: </a:t>
            </a:r>
          </a:p>
          <a:p>
            <a:r>
              <a:rPr lang="tr-TR" dirty="0" smtClean="0"/>
              <a:t>A Birimi Uzaktan Eğitim Faaliyeti yürüten bir birim olsun: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endParaRPr lang="tr-TR" dirty="0" smtClean="0"/>
          </a:p>
          <a:p>
            <a:r>
              <a:rPr lang="tr-TR" dirty="0" smtClean="0"/>
              <a:t>Sene başındaki toplam başlangıç ödeneği: </a:t>
            </a:r>
            <a:r>
              <a:rPr lang="tr-TR" b="1" dirty="0" smtClean="0"/>
              <a:t>100.000 TL</a:t>
            </a:r>
          </a:p>
          <a:p>
            <a:r>
              <a:rPr lang="tr-TR" dirty="0" smtClean="0"/>
              <a:t>Şubat ve Eylül Dönemi (</a:t>
            </a:r>
            <a:r>
              <a:rPr lang="tr-TR" dirty="0" err="1" smtClean="0"/>
              <a:t>Bahar+Güz</a:t>
            </a:r>
            <a:r>
              <a:rPr lang="tr-TR" dirty="0" smtClean="0"/>
              <a:t>) toplam uzaktan eğitim harç tahsilatı: </a:t>
            </a:r>
            <a:r>
              <a:rPr lang="tr-TR" b="1" dirty="0" smtClean="0"/>
              <a:t>50.000 TL</a:t>
            </a:r>
          </a:p>
          <a:p>
            <a:pPr marL="0" indent="0">
              <a:buNone/>
            </a:pPr>
            <a:r>
              <a:rPr lang="tr-TR" dirty="0" smtClean="0"/>
              <a:t>A birimi Söz konusu başlangıç ödeneğinin sadece 50.000 TL ‘</a:t>
            </a:r>
            <a:r>
              <a:rPr lang="tr-TR" dirty="0" err="1" smtClean="0"/>
              <a:t>lik</a:t>
            </a:r>
            <a:r>
              <a:rPr lang="tr-TR" dirty="0" smtClean="0"/>
              <a:t> kısmını hak etmiş dolayısı ile </a:t>
            </a:r>
            <a:r>
              <a:rPr lang="tr-TR" b="1" dirty="0" smtClean="0"/>
              <a:t>50.000 </a:t>
            </a:r>
            <a:r>
              <a:rPr lang="tr-TR" dirty="0" err="1" smtClean="0"/>
              <a:t>lik</a:t>
            </a:r>
            <a:r>
              <a:rPr lang="tr-TR" dirty="0" smtClean="0"/>
              <a:t> kısmı serbest bırakılacak demektir. </a:t>
            </a:r>
          </a:p>
          <a:p>
            <a:endParaRPr lang="tr-T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7600" y="5301208"/>
            <a:ext cx="605423" cy="75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64498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sz="2800" b="1" dirty="0" smtClean="0">
                <a:solidFill>
                  <a:srgbClr val="FF0000"/>
                </a:solidFill>
                <a:latin typeface="+mj-lt"/>
              </a:rPr>
              <a:t>2-Yönetim Kurulu Kararı</a:t>
            </a:r>
            <a:r>
              <a:rPr lang="tr-TR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: </a:t>
            </a:r>
            <a:r>
              <a:rPr lang="tr-TR" sz="2000" b="1" dirty="0" smtClean="0">
                <a:latin typeface="Comic Sans MS" panose="030F0702030302020204" pitchFamily="66" charset="0"/>
              </a:rPr>
              <a:t>Üniversitemizde yürütülen ön lisans, lisans ve yüksek lisans programlarında öğrenim gören öğrencilerden tahsil edilecek harç ücretlerinden ayrılacak paylara ilişkin alınan karar.</a:t>
            </a:r>
          </a:p>
          <a:p>
            <a:pPr marL="0" indent="0">
              <a:buNone/>
            </a:pPr>
            <a:r>
              <a:rPr lang="tr-TR" sz="2000" b="1" dirty="0" smtClean="0">
                <a:latin typeface="Comic Sans MS" panose="030F0702030302020204" pitchFamily="66" charset="0"/>
              </a:rPr>
              <a:t> </a:t>
            </a:r>
            <a:r>
              <a:rPr lang="tr-TR" sz="2000" b="1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(</a:t>
            </a:r>
            <a:r>
              <a:rPr lang="tr-TR" sz="2000" b="1" i="1" u="sng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son karar tarihi: 07.09.2017 tarih ve 28729 sayı</a:t>
            </a:r>
            <a:r>
              <a:rPr lang="tr-TR" sz="2000" b="1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)</a:t>
            </a:r>
          </a:p>
          <a:p>
            <a:pPr marL="0" indent="0">
              <a:buNone/>
            </a:pPr>
            <a:r>
              <a:rPr lang="tr-TR" sz="2000" b="1" dirty="0" smtClean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  </a:t>
            </a:r>
          </a:p>
          <a:p>
            <a:pPr marL="0" indent="0">
              <a:buNone/>
            </a:pPr>
            <a:r>
              <a:rPr lang="tr-TR" sz="2000" b="1" dirty="0" smtClean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Ne yaşıyoruz? </a:t>
            </a:r>
          </a:p>
          <a:p>
            <a:pPr marL="0" indent="0">
              <a:buNone/>
            </a:pPr>
            <a:endParaRPr lang="tr-TR" sz="2000" b="1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tr-TR" sz="2000" b="1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Kanuna (2547 sayılı </a:t>
            </a:r>
            <a:r>
              <a:rPr lang="tr-TR" sz="2000" b="1" dirty="0" err="1" smtClean="0">
                <a:latin typeface="Comic Sans MS" panose="030F0702030302020204" pitchFamily="66" charset="0"/>
                <a:sym typeface="Wingdings" panose="05000000000000000000" pitchFamily="2" charset="2"/>
              </a:rPr>
              <a:t>Yüks.Öğr</a:t>
            </a:r>
            <a:r>
              <a:rPr lang="tr-TR" sz="2000" b="1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.) ve İlgili</a:t>
            </a:r>
            <a:r>
              <a:rPr lang="tr-TR" sz="2000" b="1" dirty="0">
                <a:latin typeface="Comic Sans MS" panose="030F0702030302020204" pitchFamily="66" charset="0"/>
                <a:sym typeface="Wingdings" panose="05000000000000000000" pitchFamily="2" charset="2"/>
              </a:rPr>
              <a:t> </a:t>
            </a:r>
            <a:r>
              <a:rPr lang="tr-TR" sz="2000" b="1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Mevzuatına göre;</a:t>
            </a:r>
          </a:p>
          <a:p>
            <a:pPr marL="0" indent="0">
              <a:buNone/>
            </a:pPr>
            <a:endParaRPr lang="tr-TR" sz="2000" b="1" dirty="0" smtClean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tr-TR" sz="2000" b="1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   </a:t>
            </a:r>
            <a:r>
              <a:rPr lang="tr-TR" sz="2000" b="1" u="sng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Tezsiz Yüksek Lisans Gelirlerinden</a:t>
            </a:r>
            <a:r>
              <a:rPr lang="tr-TR" sz="2000" b="1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 		</a:t>
            </a:r>
            <a:r>
              <a:rPr lang="tr-TR" sz="2000" b="1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%30 BAP Payı</a:t>
            </a:r>
          </a:p>
          <a:p>
            <a:pPr marL="0" indent="0">
              <a:buNone/>
            </a:pPr>
            <a:r>
              <a:rPr lang="tr-TR" sz="2000" b="1" dirty="0" smtClean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  </a:t>
            </a:r>
            <a:r>
              <a:rPr lang="tr-TR" sz="2000" b="1" u="sng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İkinci Öğretim Gelirlerinden</a:t>
            </a:r>
            <a:r>
              <a:rPr lang="tr-TR" sz="2000" b="1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	</a:t>
            </a:r>
            <a:r>
              <a:rPr lang="tr-TR" sz="2000" b="1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	</a:t>
            </a:r>
            <a:r>
              <a:rPr lang="tr-TR" sz="2000" b="1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%10 SKS Payı</a:t>
            </a:r>
          </a:p>
          <a:p>
            <a:pPr marL="0" indent="0">
              <a:buNone/>
            </a:pPr>
            <a:r>
              <a:rPr lang="tr-TR" sz="2000" b="1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</a:t>
            </a:r>
            <a:r>
              <a:rPr lang="tr-TR" sz="2000" b="1" dirty="0" smtClean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 </a:t>
            </a:r>
            <a:r>
              <a:rPr lang="tr-TR" sz="2000" b="1" u="sng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Uzaktan Eğitim Gelirlerinden </a:t>
            </a:r>
            <a:r>
              <a:rPr lang="tr-TR" sz="2000" b="1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(son karara göre)	</a:t>
            </a:r>
          </a:p>
          <a:p>
            <a:pPr marL="0" indent="0">
              <a:buNone/>
            </a:pPr>
            <a:endParaRPr lang="tr-TR" sz="20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tr-TR" sz="2000" b="1" dirty="0" smtClean="0">
                <a:latin typeface="Comic Sans MS" panose="030F0702030302020204" pitchFamily="66" charset="0"/>
              </a:rPr>
              <a:t>Lisans Gelirlerinden : </a:t>
            </a:r>
            <a:r>
              <a:rPr lang="tr-TR" sz="2000" b="1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%45</a:t>
            </a:r>
          </a:p>
          <a:p>
            <a:pPr marL="0" indent="0">
              <a:buNone/>
            </a:pPr>
            <a:r>
              <a:rPr lang="tr-TR" sz="2000" b="1" dirty="0" smtClean="0">
                <a:latin typeface="Comic Sans MS" panose="030F0702030302020204" pitchFamily="66" charset="0"/>
              </a:rPr>
              <a:t>Ön Lisans ve Yüksek Lisans Gelirlerinden: </a:t>
            </a:r>
            <a:r>
              <a:rPr lang="tr-TR" sz="2000" b="1" dirty="0" smtClean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%25 ANKUZEM payı</a:t>
            </a:r>
          </a:p>
          <a:p>
            <a:pPr marL="0" indent="0">
              <a:buNone/>
            </a:pPr>
            <a:endParaRPr lang="tr-TR" sz="2000" b="1" dirty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tr-TR" sz="2000" b="1" dirty="0" smtClean="0">
                <a:latin typeface="Comic Sans MS" panose="030F0702030302020204" pitchFamily="66" charset="0"/>
              </a:rPr>
              <a:t>ayırıyoruz.</a:t>
            </a:r>
            <a:endParaRPr lang="tr-TR" sz="2000" b="1" dirty="0">
              <a:latin typeface="Comic Sans MS" panose="030F0702030302020204" pitchFamily="66" charset="0"/>
            </a:endParaRPr>
          </a:p>
        </p:txBody>
      </p:sp>
      <p:sp>
        <p:nvSpPr>
          <p:cNvPr id="4" name="Sağ Ok 3"/>
          <p:cNvSpPr/>
          <p:nvPr/>
        </p:nvSpPr>
        <p:spPr>
          <a:xfrm>
            <a:off x="4453125" y="4182931"/>
            <a:ext cx="381766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Aşağı Ok 7"/>
          <p:cNvSpPr/>
          <p:nvPr/>
        </p:nvSpPr>
        <p:spPr>
          <a:xfrm>
            <a:off x="2339752" y="4677872"/>
            <a:ext cx="242316" cy="3116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Sağ Ok 11"/>
          <p:cNvSpPr/>
          <p:nvPr/>
        </p:nvSpPr>
        <p:spPr>
          <a:xfrm>
            <a:off x="5347894" y="3905127"/>
            <a:ext cx="381766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44495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i="1" u="sng" dirty="0" smtClean="0">
                <a:latin typeface="Comic Sans MS" panose="030F0702030302020204" pitchFamily="66" charset="0"/>
              </a:rPr>
              <a:t>Söz konusu paylar ve ayrıldığı programlar dolayısı ile;  ilgili birim tarafından </a:t>
            </a:r>
            <a:r>
              <a:rPr lang="tr-TR" sz="2400" i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kalan gelirin </a:t>
            </a:r>
            <a:r>
              <a:rPr lang="tr-TR" sz="2400" i="1" u="sng" dirty="0" smtClean="0">
                <a:latin typeface="Comic Sans MS" panose="030F0702030302020204" pitchFamily="66" charset="0"/>
              </a:rPr>
              <a:t>kısmen az olarak algılanması</a:t>
            </a:r>
            <a:r>
              <a:rPr lang="tr-TR" sz="2400" dirty="0" smtClean="0">
                <a:latin typeface="Comic Sans MS" panose="030F0702030302020204" pitchFamily="66" charset="0"/>
              </a:rPr>
              <a:t>.</a:t>
            </a:r>
            <a:endParaRPr lang="tr-TR" sz="2400" dirty="0" smtClean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r>
              <a:rPr lang="tr-TR" sz="2400" b="1" dirty="0" smtClean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Örnek:</a:t>
            </a:r>
          </a:p>
          <a:p>
            <a:r>
              <a:rPr lang="tr-TR" sz="2400" b="1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B birimi Tezsiz Yüksek Lisans Programı yürüten bir birim olsun.</a:t>
            </a:r>
          </a:p>
          <a:p>
            <a:r>
              <a:rPr lang="tr-TR" sz="2400" b="1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Şubat ve Eylül dönemlerinde (</a:t>
            </a:r>
            <a:r>
              <a:rPr lang="tr-TR" sz="2400" b="1" dirty="0" err="1" smtClean="0">
                <a:latin typeface="Comic Sans MS" panose="030F0702030302020204" pitchFamily="66" charset="0"/>
                <a:sym typeface="Wingdings" panose="05000000000000000000" pitchFamily="2" charset="2"/>
              </a:rPr>
              <a:t>Bahar+Güz</a:t>
            </a:r>
            <a:r>
              <a:rPr lang="tr-TR" sz="2400" b="1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) toplam 500 TL harç geliri elde etmiş olsun.</a:t>
            </a:r>
          </a:p>
          <a:p>
            <a:r>
              <a:rPr lang="tr-TR" sz="2400" b="1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Elde ettiği gelirin %30’ u BAP a ayrılmak üzere kendisinden ayrılacak 		500*30/100=150</a:t>
            </a:r>
          </a:p>
          <a:p>
            <a:endParaRPr lang="tr-TR" sz="2400" b="1" dirty="0" smtClean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endParaRPr lang="tr-TR" sz="2400" b="1" dirty="0" smtClean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endParaRPr lang="tr-TR" sz="2400" dirty="0">
              <a:latin typeface="Comic Sans MS" panose="030F0702030302020204" pitchFamily="66" charset="0"/>
            </a:endParaRPr>
          </a:p>
        </p:txBody>
      </p:sp>
      <p:sp>
        <p:nvSpPr>
          <p:cNvPr id="4" name="Sağ Ok 3"/>
          <p:cNvSpPr/>
          <p:nvPr/>
        </p:nvSpPr>
        <p:spPr>
          <a:xfrm>
            <a:off x="4336121" y="5301208"/>
            <a:ext cx="489204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47241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b="1" dirty="0" smtClean="0">
                <a:latin typeface="Comic Sans MS" panose="030F0702030302020204" pitchFamily="66" charset="0"/>
              </a:rPr>
              <a:t>Geriye</a:t>
            </a:r>
            <a:r>
              <a:rPr lang="tr-TR" sz="2400" dirty="0" smtClean="0">
                <a:latin typeface="Comic Sans MS" panose="030F0702030302020204" pitchFamily="66" charset="0"/>
              </a:rPr>
              <a:t> : 500-150=</a:t>
            </a:r>
            <a:r>
              <a:rPr lang="tr-TR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350</a:t>
            </a:r>
            <a:r>
              <a:rPr lang="tr-TR" sz="2400" dirty="0" smtClean="0">
                <a:latin typeface="Comic Sans MS" panose="030F0702030302020204" pitchFamily="66" charset="0"/>
              </a:rPr>
              <a:t> TL’ si kalacak </a:t>
            </a:r>
            <a:r>
              <a:rPr lang="tr-TR" sz="24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</a:t>
            </a:r>
          </a:p>
          <a:p>
            <a:r>
              <a:rPr lang="tr-TR" sz="24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350 TL ise; ilgili mevzuatına göre;  </a:t>
            </a:r>
            <a:r>
              <a:rPr lang="tr-TR" sz="2400" b="1" dirty="0" smtClean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personel ve mal ve hizmet alımlarında kullanılmak</a:t>
            </a:r>
            <a:r>
              <a:rPr lang="tr-TR" sz="2400" b="1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 </a:t>
            </a:r>
            <a:r>
              <a:rPr lang="tr-TR" sz="24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üzere kendisinin hak ettiği ödenek  olacak. Burada hemen hatırlayalım:</a:t>
            </a:r>
          </a:p>
          <a:p>
            <a:pPr marL="0" indent="0">
              <a:buNone/>
            </a:pPr>
            <a:endParaRPr lang="tr-TR" sz="2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tr-TR" sz="24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İşte hak ettiği bu 350 TL; yeni bütçe yılı başlangıcında belirlenen </a:t>
            </a:r>
            <a:r>
              <a:rPr lang="tr-TR" sz="2400" dirty="0" smtClean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başlangıç ödeneğinden </a:t>
            </a:r>
            <a:r>
              <a:rPr lang="tr-TR" sz="24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(örneğin 1000 liradan)  </a:t>
            </a:r>
            <a:r>
              <a:rPr lang="tr-TR" sz="2400" u="sng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serbest bırakılarak tarafımızca söz konusu B birimine kullandırılacak.</a:t>
            </a:r>
            <a:endParaRPr lang="tr-TR" sz="2400" dirty="0" smtClean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tr-TR" sz="2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tr-TR" sz="2400" dirty="0">
              <a:latin typeface="Comic Sans MS" panose="030F0702030302020204" pitchFamily="66" charset="0"/>
            </a:endParaRPr>
          </a:p>
        </p:txBody>
      </p:sp>
      <p:sp>
        <p:nvSpPr>
          <p:cNvPr id="4" name="Aşağı Ok 3"/>
          <p:cNvSpPr/>
          <p:nvPr/>
        </p:nvSpPr>
        <p:spPr>
          <a:xfrm>
            <a:off x="3383868" y="3356992"/>
            <a:ext cx="360040" cy="3451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6674" y="5301208"/>
            <a:ext cx="1282907" cy="90299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08448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</TotalTime>
  <Words>402</Words>
  <Application>Microsoft Office PowerPoint</Application>
  <PresentationFormat>Ekran Gösterisi (4:3)</PresentationFormat>
  <Paragraphs>65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6" baseType="lpstr">
      <vt:lpstr>Arial</vt:lpstr>
      <vt:lpstr>Calibri</vt:lpstr>
      <vt:lpstr>Comic Sans MS</vt:lpstr>
      <vt:lpstr>Times New Roman</vt:lpstr>
      <vt:lpstr>Wingdings</vt:lpstr>
      <vt:lpstr>Ofis Teması</vt:lpstr>
      <vt:lpstr>ÖZ GELİRLER </vt:lpstr>
      <vt:lpstr>ÖZ GELİRLER NELER??</vt:lpstr>
      <vt:lpstr>SIK KULLANDIĞIMIZ ÖZ GELİR KODLARI??</vt:lpstr>
      <vt:lpstr>HANGİ SORUNLARI YAŞIYORUZ?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ÖZ GELİRLER </dc:title>
  <dc:creator>ESRAGÖKHAN</dc:creator>
  <cp:lastModifiedBy>kullanici</cp:lastModifiedBy>
  <cp:revision>12</cp:revision>
  <dcterms:created xsi:type="dcterms:W3CDTF">2017-11-23T07:24:16Z</dcterms:created>
  <dcterms:modified xsi:type="dcterms:W3CDTF">2017-12-21T10:57:42Z</dcterms:modified>
</cp:coreProperties>
</file>