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456" r:id="rId2"/>
    <p:sldId id="330" r:id="rId3"/>
    <p:sldId id="261" r:id="rId4"/>
    <p:sldId id="334" r:id="rId5"/>
    <p:sldId id="277" r:id="rId6"/>
    <p:sldId id="292" r:id="rId7"/>
    <p:sldId id="391" r:id="rId8"/>
    <p:sldId id="393" r:id="rId9"/>
    <p:sldId id="394" r:id="rId10"/>
    <p:sldId id="396" r:id="rId11"/>
    <p:sldId id="392" r:id="rId12"/>
    <p:sldId id="452" r:id="rId13"/>
    <p:sldId id="455" r:id="rId14"/>
    <p:sldId id="453" r:id="rId15"/>
    <p:sldId id="412" r:id="rId16"/>
    <p:sldId id="414" r:id="rId17"/>
    <p:sldId id="419" r:id="rId18"/>
    <p:sldId id="457" r:id="rId19"/>
    <p:sldId id="458" r:id="rId20"/>
    <p:sldId id="459" r:id="rId21"/>
    <p:sldId id="460" r:id="rId22"/>
  </p:sldIdLst>
  <p:sldSz cx="9144000" cy="6858000" type="screen4x3"/>
  <p:notesSz cx="9939338" cy="680878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ürkan ALGI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0066"/>
    <a:srgbClr val="FF7C80"/>
    <a:srgbClr val="E066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6BD10-C286-42D8-901C-99ED2520134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0DF0604D-C0DE-4C54-A4C2-FEAD34D77462}" type="pres">
      <dgm:prSet presAssocID="{B6F6BD10-C286-42D8-901C-99ED25201341}" presName="hierChild1" presStyleCnt="0">
        <dgm:presLayoutVars>
          <dgm:chPref val="1"/>
          <dgm:dir/>
          <dgm:animOne val="branch"/>
          <dgm:animLvl val="lvl"/>
          <dgm:resizeHandles/>
        </dgm:presLayoutVars>
      </dgm:prSet>
      <dgm:spPr/>
      <dgm:t>
        <a:bodyPr/>
        <a:lstStyle/>
        <a:p>
          <a:endParaRPr lang="tr-TR"/>
        </a:p>
      </dgm:t>
    </dgm:pt>
  </dgm:ptLst>
  <dgm:cxnLst>
    <dgm:cxn modelId="{A9737CEF-5604-401E-B44D-320C61D57D17}" type="presOf" srcId="{B6F6BD10-C286-42D8-901C-99ED25201341}" destId="{0DF0604D-C0DE-4C54-A4C2-FEAD34D77462}" srcOrd="0"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089532-7A33-4623-ADEA-4D3DAB67FD2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B195AFF-F8CD-4097-B8F8-2E7C6FDF42EC}" type="pres">
      <dgm:prSet presAssocID="{B4089532-7A33-4623-ADEA-4D3DAB67FD28}" presName="hierChild1" presStyleCnt="0">
        <dgm:presLayoutVars>
          <dgm:chPref val="1"/>
          <dgm:dir/>
          <dgm:animOne val="branch"/>
          <dgm:animLvl val="lvl"/>
          <dgm:resizeHandles/>
        </dgm:presLayoutVars>
      </dgm:prSet>
      <dgm:spPr/>
      <dgm:t>
        <a:bodyPr/>
        <a:lstStyle/>
        <a:p>
          <a:endParaRPr lang="tr-TR"/>
        </a:p>
      </dgm:t>
    </dgm:pt>
  </dgm:ptLst>
  <dgm:cxnLst>
    <dgm:cxn modelId="{E0FEB00A-531E-4B2E-808F-CEC6E224C2CF}" type="presOf" srcId="{B4089532-7A33-4623-ADEA-4D3DAB67FD28}" destId="{8B195AFF-F8CD-4097-B8F8-2E7C6FDF42EC}" srcOrd="0"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DEE64-3F11-4838-BE73-A87A9274B6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DB16B3D0-2D34-4570-A01D-44A141012080}" type="pres">
      <dgm:prSet presAssocID="{689DEE64-3F11-4838-BE73-A87A9274B69D}" presName="hierChild1" presStyleCnt="0">
        <dgm:presLayoutVars>
          <dgm:chPref val="1"/>
          <dgm:dir/>
          <dgm:animOne val="branch"/>
          <dgm:animLvl val="lvl"/>
          <dgm:resizeHandles/>
        </dgm:presLayoutVars>
      </dgm:prSet>
      <dgm:spPr/>
      <dgm:t>
        <a:bodyPr/>
        <a:lstStyle/>
        <a:p>
          <a:endParaRPr lang="tr-TR"/>
        </a:p>
      </dgm:t>
    </dgm:pt>
  </dgm:ptLst>
  <dgm:cxnLst>
    <dgm:cxn modelId="{1AC7C68E-BCA9-4257-B907-195FF9F87FC7}" type="presOf" srcId="{689DEE64-3F11-4838-BE73-A87A9274B69D}" destId="{DB16B3D0-2D34-4570-A01D-44A141012080}" srcOrd="0" destOrd="0" presId="urn:microsoft.com/office/officeart/2005/8/layout/hierarchy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95333E-BDB2-4530-B46B-197CFC27DD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2BF1FD9-222F-476E-BAD3-F4C343020F91}" type="pres">
      <dgm:prSet presAssocID="{A095333E-BDB2-4530-B46B-197CFC27DD4A}" presName="hierChild1" presStyleCnt="0">
        <dgm:presLayoutVars>
          <dgm:chPref val="1"/>
          <dgm:dir/>
          <dgm:animOne val="branch"/>
          <dgm:animLvl val="lvl"/>
          <dgm:resizeHandles/>
        </dgm:presLayoutVars>
      </dgm:prSet>
      <dgm:spPr/>
      <dgm:t>
        <a:bodyPr/>
        <a:lstStyle/>
        <a:p>
          <a:endParaRPr lang="tr-TR"/>
        </a:p>
      </dgm:t>
    </dgm:pt>
  </dgm:ptLst>
  <dgm:cxnLst>
    <dgm:cxn modelId="{B2EF074F-487B-429F-9003-62FD30A4A0DE}" type="presOf" srcId="{A095333E-BDB2-4530-B46B-197CFC27DD4A}" destId="{82BF1FD9-222F-476E-BAD3-F4C343020F91}" srcOrd="0" destOrd="0" presId="urn:microsoft.com/office/officeart/2005/8/layout/hierarchy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2566D5-3F34-49AB-A51A-24F92CCC751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tr-TR"/>
        </a:p>
      </dgm:t>
    </dgm:pt>
    <dgm:pt modelId="{001C1693-3F46-45BA-A2B1-FF9E2A19C763}" type="pres">
      <dgm:prSet presAssocID="{3E2566D5-3F34-49AB-A51A-24F92CCC7510}" presName="hierChild1" presStyleCnt="0">
        <dgm:presLayoutVars>
          <dgm:chPref val="1"/>
          <dgm:dir/>
          <dgm:animOne val="branch"/>
          <dgm:animLvl val="lvl"/>
          <dgm:resizeHandles/>
        </dgm:presLayoutVars>
      </dgm:prSet>
      <dgm:spPr/>
      <dgm:t>
        <a:bodyPr/>
        <a:lstStyle/>
        <a:p>
          <a:endParaRPr lang="tr-TR"/>
        </a:p>
      </dgm:t>
    </dgm:pt>
  </dgm:ptLst>
  <dgm:cxnLst>
    <dgm:cxn modelId="{7227312E-13CD-47BE-8F93-7DAF2EB971FC}" type="presOf" srcId="{3E2566D5-3F34-49AB-A51A-24F92CCC7510}" destId="{001C1693-3F46-45BA-A2B1-FF9E2A19C763}" srcOrd="0" destOrd="0" presId="urn:microsoft.com/office/officeart/2005/8/layout/hierarchy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31916-0420-445E-9824-0878097B82B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E8505D39-203D-4A34-AAE4-9398E34C2425}" type="pres">
      <dgm:prSet presAssocID="{F8331916-0420-445E-9824-0878097B82B0}" presName="hierChild1" presStyleCnt="0">
        <dgm:presLayoutVars>
          <dgm:chPref val="1"/>
          <dgm:dir/>
          <dgm:animOne val="branch"/>
          <dgm:animLvl val="lvl"/>
          <dgm:resizeHandles/>
        </dgm:presLayoutVars>
      </dgm:prSet>
      <dgm:spPr/>
      <dgm:t>
        <a:bodyPr/>
        <a:lstStyle/>
        <a:p>
          <a:endParaRPr lang="tr-TR"/>
        </a:p>
      </dgm:t>
    </dgm:pt>
  </dgm:ptLst>
  <dgm:cxnLst>
    <dgm:cxn modelId="{23AE6F50-C1AA-4133-9086-F60205B66179}" type="presOf" srcId="{F8331916-0420-445E-9824-0878097B82B0}" destId="{E8505D39-203D-4A34-AAE4-9398E34C2425}" srcOrd="0" destOrd="0" presId="urn:microsoft.com/office/officeart/2005/8/layout/hierarchy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014B9A-E2CB-4308-A911-76B9FDD4D4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880F8085-5EE7-42F9-A64C-49C0ABC9D49B}" type="pres">
      <dgm:prSet presAssocID="{09014B9A-E2CB-4308-A911-76B9FDD4D4FD}" presName="hierChild1" presStyleCnt="0">
        <dgm:presLayoutVars>
          <dgm:chPref val="1"/>
          <dgm:dir/>
          <dgm:animOne val="branch"/>
          <dgm:animLvl val="lvl"/>
          <dgm:resizeHandles/>
        </dgm:presLayoutVars>
      </dgm:prSet>
      <dgm:spPr/>
      <dgm:t>
        <a:bodyPr/>
        <a:lstStyle/>
        <a:p>
          <a:endParaRPr lang="tr-TR"/>
        </a:p>
      </dgm:t>
    </dgm:pt>
  </dgm:ptLst>
  <dgm:cxnLst>
    <dgm:cxn modelId="{3AB7D33F-0668-417B-A73F-11DD967D4B8E}" type="presOf" srcId="{09014B9A-E2CB-4308-A911-76B9FDD4D4FD}" destId="{880F8085-5EE7-42F9-A64C-49C0ABC9D49B}" srcOrd="0" destOrd="0" presId="urn:microsoft.com/office/officeart/2005/8/layout/hierarchy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4C6F6D-0931-4362-B6E2-1EDD19FD0994}" type="doc">
      <dgm:prSet loTypeId="urn:microsoft.com/office/officeart/2005/8/layout/hierarchy1" loCatId="hierarchy" qsTypeId="urn:microsoft.com/office/officeart/2005/8/quickstyle/simple4" qsCatId="simple" csTypeId="urn:microsoft.com/office/officeart/2005/8/colors/colorful1#5" csCatId="colorful" phldr="1"/>
      <dgm:spPr/>
      <dgm:t>
        <a:bodyPr/>
        <a:lstStyle/>
        <a:p>
          <a:endParaRPr lang="tr-TR"/>
        </a:p>
      </dgm:t>
    </dgm:pt>
    <dgm:pt modelId="{F35F132B-0E53-4292-8F42-8CFA0E46CD64}">
      <dgm:prSet phldrT="[Metin]"/>
      <dgm:spPr/>
      <dgm:t>
        <a:bodyPr/>
        <a:lstStyle/>
        <a:p>
          <a:r>
            <a:rPr lang="tr-TR" dirty="0" smtClean="0">
              <a:latin typeface="Comic Sans MS" panose="030F0702030302020204" pitchFamily="66" charset="0"/>
            </a:rPr>
            <a:t>Genel Yönetim</a:t>
          </a:r>
          <a:endParaRPr lang="tr-TR" dirty="0">
            <a:latin typeface="Comic Sans MS" panose="030F0702030302020204" pitchFamily="66" charset="0"/>
          </a:endParaRPr>
        </a:p>
      </dgm:t>
    </dgm:pt>
    <dgm:pt modelId="{6AF52BB8-659A-4EE6-B035-AD476BFD1D3B}" type="parTrans" cxnId="{E120D96D-8E4B-4C16-84C6-DDFEEDD66A67}">
      <dgm:prSet/>
      <dgm:spPr/>
      <dgm:t>
        <a:bodyPr/>
        <a:lstStyle/>
        <a:p>
          <a:endParaRPr lang="tr-TR"/>
        </a:p>
      </dgm:t>
    </dgm:pt>
    <dgm:pt modelId="{20C9C3A2-9B75-4034-9C3F-DDA48111A732}" type="sibTrans" cxnId="{E120D96D-8E4B-4C16-84C6-DDFEEDD66A67}">
      <dgm:prSet/>
      <dgm:spPr/>
      <dgm:t>
        <a:bodyPr/>
        <a:lstStyle/>
        <a:p>
          <a:endParaRPr lang="tr-TR"/>
        </a:p>
      </dgm:t>
    </dgm:pt>
    <dgm:pt modelId="{37257E1A-53B9-4D9B-96E2-2BD9F2A82E42}">
      <dgm:prSet phldrT="[Metin]"/>
      <dgm:spPr/>
      <dgm:t>
        <a:bodyPr/>
        <a:lstStyle/>
        <a:p>
          <a:r>
            <a:rPr lang="tr-TR" dirty="0" smtClean="0">
              <a:latin typeface="Comic Sans MS" panose="030F0702030302020204" pitchFamily="66" charset="0"/>
            </a:rPr>
            <a:t>Merkezi yönetim</a:t>
          </a:r>
          <a:endParaRPr lang="tr-TR" dirty="0">
            <a:latin typeface="Comic Sans MS" panose="030F0702030302020204" pitchFamily="66" charset="0"/>
          </a:endParaRPr>
        </a:p>
      </dgm:t>
    </dgm:pt>
    <dgm:pt modelId="{1617968E-99CA-47E1-9A00-FBEF4025D3B1}" type="parTrans" cxnId="{24CC0803-C824-40CF-A3A6-C26B0B252D9B}">
      <dgm:prSet/>
      <dgm:spPr/>
      <dgm:t>
        <a:bodyPr/>
        <a:lstStyle/>
        <a:p>
          <a:endParaRPr lang="tr-TR"/>
        </a:p>
      </dgm:t>
    </dgm:pt>
    <dgm:pt modelId="{7A143B11-9067-4E8A-A77E-96467E487F88}" type="sibTrans" cxnId="{24CC0803-C824-40CF-A3A6-C26B0B252D9B}">
      <dgm:prSet/>
      <dgm:spPr/>
      <dgm:t>
        <a:bodyPr/>
        <a:lstStyle/>
        <a:p>
          <a:endParaRPr lang="tr-TR"/>
        </a:p>
      </dgm:t>
    </dgm:pt>
    <dgm:pt modelId="{CEC2A197-709B-40A3-B1A8-D9DC5CF397FC}">
      <dgm:prSet phldrT="[Metin]"/>
      <dgm:spPr/>
      <dgm:t>
        <a:bodyPr/>
        <a:lstStyle/>
        <a:p>
          <a:r>
            <a:rPr lang="tr-TR" dirty="0" smtClean="0">
              <a:latin typeface="Comic Sans MS" panose="030F0702030302020204" pitchFamily="66" charset="0"/>
            </a:rPr>
            <a:t>Genel Bütçe</a:t>
          </a:r>
          <a:endParaRPr lang="tr-TR" dirty="0">
            <a:latin typeface="Comic Sans MS" panose="030F0702030302020204" pitchFamily="66" charset="0"/>
          </a:endParaRPr>
        </a:p>
      </dgm:t>
    </dgm:pt>
    <dgm:pt modelId="{FFFB747C-5582-4B07-8A3A-66BC12C6E15D}" type="parTrans" cxnId="{338DEBDC-7701-444B-BA92-42C33D31BB8B}">
      <dgm:prSet/>
      <dgm:spPr/>
      <dgm:t>
        <a:bodyPr/>
        <a:lstStyle/>
        <a:p>
          <a:endParaRPr lang="tr-TR"/>
        </a:p>
      </dgm:t>
    </dgm:pt>
    <dgm:pt modelId="{45BF20E3-1B35-4B07-A60A-A5B110623B61}" type="sibTrans" cxnId="{338DEBDC-7701-444B-BA92-42C33D31BB8B}">
      <dgm:prSet/>
      <dgm:spPr/>
      <dgm:t>
        <a:bodyPr/>
        <a:lstStyle/>
        <a:p>
          <a:endParaRPr lang="tr-TR"/>
        </a:p>
      </dgm:t>
    </dgm:pt>
    <dgm:pt modelId="{D757C8FC-D602-41A2-97D4-1AA6357BEDD9}">
      <dgm:prSet phldrT="[Metin]"/>
      <dgm:spPr/>
      <dgm:t>
        <a:bodyPr/>
        <a:lstStyle/>
        <a:p>
          <a:r>
            <a:rPr lang="tr-TR" dirty="0" smtClean="0">
              <a:latin typeface="Comic Sans MS" panose="030F0702030302020204" pitchFamily="66" charset="0"/>
            </a:rPr>
            <a:t>Özel Bütçe</a:t>
          </a:r>
          <a:endParaRPr lang="tr-TR" dirty="0">
            <a:latin typeface="Comic Sans MS" panose="030F0702030302020204" pitchFamily="66" charset="0"/>
          </a:endParaRPr>
        </a:p>
      </dgm:t>
    </dgm:pt>
    <dgm:pt modelId="{F2816C6B-7F50-432F-9615-51B5C12701A6}" type="parTrans" cxnId="{4471E110-E059-499F-8790-BB6B4BA5FF9C}">
      <dgm:prSet/>
      <dgm:spPr/>
      <dgm:t>
        <a:bodyPr/>
        <a:lstStyle/>
        <a:p>
          <a:endParaRPr lang="tr-TR"/>
        </a:p>
      </dgm:t>
    </dgm:pt>
    <dgm:pt modelId="{097DFEEB-BD75-43C9-AFF6-503EB476678D}" type="sibTrans" cxnId="{4471E110-E059-499F-8790-BB6B4BA5FF9C}">
      <dgm:prSet/>
      <dgm:spPr/>
      <dgm:t>
        <a:bodyPr/>
        <a:lstStyle/>
        <a:p>
          <a:endParaRPr lang="tr-TR"/>
        </a:p>
      </dgm:t>
    </dgm:pt>
    <dgm:pt modelId="{AA3C1B6A-BA38-4981-ACBB-4035520C7C0B}">
      <dgm:prSet phldrT="[Metin]"/>
      <dgm:spPr/>
      <dgm:t>
        <a:bodyPr/>
        <a:lstStyle/>
        <a:p>
          <a:r>
            <a:rPr lang="tr-TR" dirty="0" smtClean="0">
              <a:latin typeface="Comic Sans MS" panose="030F0702030302020204" pitchFamily="66" charset="0"/>
            </a:rPr>
            <a:t>Sosyal Güvenlik Kurumları</a:t>
          </a:r>
          <a:endParaRPr lang="tr-TR" dirty="0">
            <a:latin typeface="Comic Sans MS" panose="030F0702030302020204" pitchFamily="66" charset="0"/>
          </a:endParaRPr>
        </a:p>
      </dgm:t>
    </dgm:pt>
    <dgm:pt modelId="{0D135B35-17BC-468B-A1AB-4D4312B973F5}" type="parTrans" cxnId="{0523CBF3-632C-4BCA-874A-F44B044E2BA0}">
      <dgm:prSet/>
      <dgm:spPr/>
      <dgm:t>
        <a:bodyPr/>
        <a:lstStyle/>
        <a:p>
          <a:endParaRPr lang="tr-TR"/>
        </a:p>
      </dgm:t>
    </dgm:pt>
    <dgm:pt modelId="{58951766-DB25-4295-B3DC-43C2A7677AF8}" type="sibTrans" cxnId="{0523CBF3-632C-4BCA-874A-F44B044E2BA0}">
      <dgm:prSet/>
      <dgm:spPr/>
      <dgm:t>
        <a:bodyPr/>
        <a:lstStyle/>
        <a:p>
          <a:endParaRPr lang="tr-TR"/>
        </a:p>
      </dgm:t>
    </dgm:pt>
    <dgm:pt modelId="{17221FFB-4982-40F9-9F43-67C4892CB66C}">
      <dgm:prSet/>
      <dgm:spPr/>
      <dgm:t>
        <a:bodyPr/>
        <a:lstStyle/>
        <a:p>
          <a:r>
            <a:rPr lang="tr-TR" dirty="0" smtClean="0">
              <a:latin typeface="Comic Sans MS" panose="030F0702030302020204" pitchFamily="66" charset="0"/>
            </a:rPr>
            <a:t>Mahalli İdareler</a:t>
          </a:r>
          <a:endParaRPr lang="tr-TR" dirty="0">
            <a:latin typeface="Comic Sans MS" panose="030F0702030302020204" pitchFamily="66" charset="0"/>
          </a:endParaRPr>
        </a:p>
      </dgm:t>
    </dgm:pt>
    <dgm:pt modelId="{3726DFB4-14A5-41F5-9FB6-FE833AA4907D}" type="sibTrans" cxnId="{81245B98-985A-444D-8376-F8D79D3309D6}">
      <dgm:prSet/>
      <dgm:spPr/>
      <dgm:t>
        <a:bodyPr/>
        <a:lstStyle/>
        <a:p>
          <a:endParaRPr lang="tr-TR"/>
        </a:p>
      </dgm:t>
    </dgm:pt>
    <dgm:pt modelId="{5A5C5F64-9F30-4678-9C14-C27707789521}" type="parTrans" cxnId="{81245B98-985A-444D-8376-F8D79D3309D6}">
      <dgm:prSet/>
      <dgm:spPr/>
      <dgm:t>
        <a:bodyPr/>
        <a:lstStyle/>
        <a:p>
          <a:endParaRPr lang="tr-TR"/>
        </a:p>
      </dgm:t>
    </dgm:pt>
    <dgm:pt modelId="{49903A90-DFB7-4CA5-86CB-BA6FFADC934A}">
      <dgm:prSet/>
      <dgm:spPr/>
      <dgm:t>
        <a:bodyPr/>
        <a:lstStyle/>
        <a:p>
          <a:r>
            <a:rPr lang="tr-TR" dirty="0" smtClean="0">
              <a:latin typeface="Comic Sans MS" panose="030F0702030302020204" pitchFamily="66" charset="0"/>
            </a:rPr>
            <a:t>Düzenleyici ve Denetleyici Kuruluşlar</a:t>
          </a:r>
          <a:endParaRPr lang="tr-TR" dirty="0">
            <a:latin typeface="Comic Sans MS" panose="030F0702030302020204" pitchFamily="66" charset="0"/>
          </a:endParaRPr>
        </a:p>
      </dgm:t>
    </dgm:pt>
    <dgm:pt modelId="{FAD8DAA6-114A-4B77-B390-2FBC62A3E717}" type="parTrans" cxnId="{628CC14C-9B36-4246-ADC0-45652B334894}">
      <dgm:prSet/>
      <dgm:spPr/>
      <dgm:t>
        <a:bodyPr/>
        <a:lstStyle/>
        <a:p>
          <a:endParaRPr lang="tr-TR"/>
        </a:p>
      </dgm:t>
    </dgm:pt>
    <dgm:pt modelId="{E15EE9AC-B156-48A7-AF7E-447736B514F7}" type="sibTrans" cxnId="{628CC14C-9B36-4246-ADC0-45652B334894}">
      <dgm:prSet/>
      <dgm:spPr/>
      <dgm:t>
        <a:bodyPr/>
        <a:lstStyle/>
        <a:p>
          <a:endParaRPr lang="tr-TR"/>
        </a:p>
      </dgm:t>
    </dgm:pt>
    <dgm:pt modelId="{B9A1C1A1-A1A3-48AE-BF0A-29DF4162B8FF}" type="pres">
      <dgm:prSet presAssocID="{204C6F6D-0931-4362-B6E2-1EDD19FD0994}" presName="hierChild1" presStyleCnt="0">
        <dgm:presLayoutVars>
          <dgm:chPref val="1"/>
          <dgm:dir/>
          <dgm:animOne val="branch"/>
          <dgm:animLvl val="lvl"/>
          <dgm:resizeHandles/>
        </dgm:presLayoutVars>
      </dgm:prSet>
      <dgm:spPr/>
      <dgm:t>
        <a:bodyPr/>
        <a:lstStyle/>
        <a:p>
          <a:endParaRPr lang="tr-TR"/>
        </a:p>
      </dgm:t>
    </dgm:pt>
    <dgm:pt modelId="{B2FF5594-3B3B-4EF9-8A38-BFC48BF47963}" type="pres">
      <dgm:prSet presAssocID="{F35F132B-0E53-4292-8F42-8CFA0E46CD64}" presName="hierRoot1" presStyleCnt="0"/>
      <dgm:spPr/>
      <dgm:t>
        <a:bodyPr/>
        <a:lstStyle/>
        <a:p>
          <a:endParaRPr lang="tr-TR"/>
        </a:p>
      </dgm:t>
    </dgm:pt>
    <dgm:pt modelId="{CEB85CE9-29C4-4776-98E8-90B0E407D9CD}" type="pres">
      <dgm:prSet presAssocID="{F35F132B-0E53-4292-8F42-8CFA0E46CD64}" presName="composite" presStyleCnt="0"/>
      <dgm:spPr/>
      <dgm:t>
        <a:bodyPr/>
        <a:lstStyle/>
        <a:p>
          <a:endParaRPr lang="tr-TR"/>
        </a:p>
      </dgm:t>
    </dgm:pt>
    <dgm:pt modelId="{2C52C3CA-8BE4-42D0-9708-8139CED0C746}" type="pres">
      <dgm:prSet presAssocID="{F35F132B-0E53-4292-8F42-8CFA0E46CD64}" presName="background" presStyleLbl="node0" presStyleIdx="0" presStyleCnt="1"/>
      <dgm:spPr/>
      <dgm:t>
        <a:bodyPr/>
        <a:lstStyle/>
        <a:p>
          <a:endParaRPr lang="tr-TR"/>
        </a:p>
      </dgm:t>
    </dgm:pt>
    <dgm:pt modelId="{E971B19E-9965-48ED-B843-67AAF35A6625}" type="pres">
      <dgm:prSet presAssocID="{F35F132B-0E53-4292-8F42-8CFA0E46CD64}" presName="text" presStyleLbl="fgAcc0" presStyleIdx="0" presStyleCnt="1" custScaleX="119058" custLinFactNeighborX="-66997" custLinFactNeighborY="-92459">
        <dgm:presLayoutVars>
          <dgm:chPref val="3"/>
        </dgm:presLayoutVars>
      </dgm:prSet>
      <dgm:spPr/>
      <dgm:t>
        <a:bodyPr/>
        <a:lstStyle/>
        <a:p>
          <a:endParaRPr lang="tr-TR"/>
        </a:p>
      </dgm:t>
    </dgm:pt>
    <dgm:pt modelId="{CF3E0955-5F7F-4004-A9FF-5940E2C8C828}" type="pres">
      <dgm:prSet presAssocID="{F35F132B-0E53-4292-8F42-8CFA0E46CD64}" presName="hierChild2" presStyleCnt="0"/>
      <dgm:spPr/>
      <dgm:t>
        <a:bodyPr/>
        <a:lstStyle/>
        <a:p>
          <a:endParaRPr lang="tr-TR"/>
        </a:p>
      </dgm:t>
    </dgm:pt>
    <dgm:pt modelId="{A64450AD-F35C-49C0-8FA1-A20F6BFDE5F9}" type="pres">
      <dgm:prSet presAssocID="{1617968E-99CA-47E1-9A00-FBEF4025D3B1}" presName="Name10" presStyleLbl="parChTrans1D2" presStyleIdx="0" presStyleCnt="3"/>
      <dgm:spPr/>
      <dgm:t>
        <a:bodyPr/>
        <a:lstStyle/>
        <a:p>
          <a:endParaRPr lang="tr-TR"/>
        </a:p>
      </dgm:t>
    </dgm:pt>
    <dgm:pt modelId="{64A9981A-8971-4B06-8B9D-19209FD2EFC8}" type="pres">
      <dgm:prSet presAssocID="{37257E1A-53B9-4D9B-96E2-2BD9F2A82E42}" presName="hierRoot2" presStyleCnt="0"/>
      <dgm:spPr/>
      <dgm:t>
        <a:bodyPr/>
        <a:lstStyle/>
        <a:p>
          <a:endParaRPr lang="tr-TR"/>
        </a:p>
      </dgm:t>
    </dgm:pt>
    <dgm:pt modelId="{DEA244CD-65F8-4990-916F-2EAF9F891409}" type="pres">
      <dgm:prSet presAssocID="{37257E1A-53B9-4D9B-96E2-2BD9F2A82E42}" presName="composite2" presStyleCnt="0"/>
      <dgm:spPr/>
      <dgm:t>
        <a:bodyPr/>
        <a:lstStyle/>
        <a:p>
          <a:endParaRPr lang="tr-TR"/>
        </a:p>
      </dgm:t>
    </dgm:pt>
    <dgm:pt modelId="{2AD877D8-97BC-4E74-AA2B-A8DA9096E186}" type="pres">
      <dgm:prSet presAssocID="{37257E1A-53B9-4D9B-96E2-2BD9F2A82E42}" presName="background2" presStyleLbl="node2" presStyleIdx="0" presStyleCnt="3"/>
      <dgm:spPr/>
      <dgm:t>
        <a:bodyPr/>
        <a:lstStyle/>
        <a:p>
          <a:endParaRPr lang="tr-TR"/>
        </a:p>
      </dgm:t>
    </dgm:pt>
    <dgm:pt modelId="{9480B76B-D768-43B4-89A8-6C751B26D477}" type="pres">
      <dgm:prSet presAssocID="{37257E1A-53B9-4D9B-96E2-2BD9F2A82E42}" presName="text2" presStyleLbl="fgAcc2" presStyleIdx="0" presStyleCnt="3" custLinFactX="-11219" custLinFactNeighborX="-100000" custLinFactNeighborY="-65930">
        <dgm:presLayoutVars>
          <dgm:chPref val="3"/>
        </dgm:presLayoutVars>
      </dgm:prSet>
      <dgm:spPr/>
      <dgm:t>
        <a:bodyPr/>
        <a:lstStyle/>
        <a:p>
          <a:endParaRPr lang="tr-TR"/>
        </a:p>
      </dgm:t>
    </dgm:pt>
    <dgm:pt modelId="{ED8D4B5B-C1B1-45C6-A065-714F3ED51646}" type="pres">
      <dgm:prSet presAssocID="{37257E1A-53B9-4D9B-96E2-2BD9F2A82E42}" presName="hierChild3" presStyleCnt="0"/>
      <dgm:spPr/>
      <dgm:t>
        <a:bodyPr/>
        <a:lstStyle/>
        <a:p>
          <a:endParaRPr lang="tr-TR"/>
        </a:p>
      </dgm:t>
    </dgm:pt>
    <dgm:pt modelId="{34D99AA4-E329-4054-854B-2A7D52A4BF72}" type="pres">
      <dgm:prSet presAssocID="{FFFB747C-5582-4B07-8A3A-66BC12C6E15D}" presName="Name17" presStyleLbl="parChTrans1D3" presStyleIdx="0" presStyleCnt="3"/>
      <dgm:spPr/>
      <dgm:t>
        <a:bodyPr/>
        <a:lstStyle/>
        <a:p>
          <a:endParaRPr lang="tr-TR"/>
        </a:p>
      </dgm:t>
    </dgm:pt>
    <dgm:pt modelId="{672B4F4B-F415-4CC3-B5D4-3D962CD59423}" type="pres">
      <dgm:prSet presAssocID="{CEC2A197-709B-40A3-B1A8-D9DC5CF397FC}" presName="hierRoot3" presStyleCnt="0"/>
      <dgm:spPr/>
      <dgm:t>
        <a:bodyPr/>
        <a:lstStyle/>
        <a:p>
          <a:endParaRPr lang="tr-TR"/>
        </a:p>
      </dgm:t>
    </dgm:pt>
    <dgm:pt modelId="{64D13B51-2F69-4D85-BDF9-2B49C0AF040B}" type="pres">
      <dgm:prSet presAssocID="{CEC2A197-709B-40A3-B1A8-D9DC5CF397FC}" presName="composite3" presStyleCnt="0"/>
      <dgm:spPr/>
      <dgm:t>
        <a:bodyPr/>
        <a:lstStyle/>
        <a:p>
          <a:endParaRPr lang="tr-TR"/>
        </a:p>
      </dgm:t>
    </dgm:pt>
    <dgm:pt modelId="{C2ED2DF1-D23E-4CF0-94C3-5893AEDFE81D}" type="pres">
      <dgm:prSet presAssocID="{CEC2A197-709B-40A3-B1A8-D9DC5CF397FC}" presName="background3" presStyleLbl="node3" presStyleIdx="0" presStyleCnt="3"/>
      <dgm:spPr/>
      <dgm:t>
        <a:bodyPr/>
        <a:lstStyle/>
        <a:p>
          <a:endParaRPr lang="tr-TR"/>
        </a:p>
      </dgm:t>
    </dgm:pt>
    <dgm:pt modelId="{1E97D3CE-2660-4C15-9B04-4F751CCBD540}" type="pres">
      <dgm:prSet presAssocID="{CEC2A197-709B-40A3-B1A8-D9DC5CF397FC}" presName="text3" presStyleLbl="fgAcc3" presStyleIdx="0" presStyleCnt="3" custScaleY="57961" custLinFactNeighborX="61447" custLinFactNeighborY="-79425">
        <dgm:presLayoutVars>
          <dgm:chPref val="3"/>
        </dgm:presLayoutVars>
      </dgm:prSet>
      <dgm:spPr/>
      <dgm:t>
        <a:bodyPr/>
        <a:lstStyle/>
        <a:p>
          <a:endParaRPr lang="tr-TR"/>
        </a:p>
      </dgm:t>
    </dgm:pt>
    <dgm:pt modelId="{19118E30-6398-4EF8-9FB4-4C84DC333B2C}" type="pres">
      <dgm:prSet presAssocID="{CEC2A197-709B-40A3-B1A8-D9DC5CF397FC}" presName="hierChild4" presStyleCnt="0"/>
      <dgm:spPr/>
      <dgm:t>
        <a:bodyPr/>
        <a:lstStyle/>
        <a:p>
          <a:endParaRPr lang="tr-TR"/>
        </a:p>
      </dgm:t>
    </dgm:pt>
    <dgm:pt modelId="{8C688D38-A2B6-4312-BAAC-E1FB253EF51A}" type="pres">
      <dgm:prSet presAssocID="{F2816C6B-7F50-432F-9615-51B5C12701A6}" presName="Name17" presStyleLbl="parChTrans1D3" presStyleIdx="1" presStyleCnt="3"/>
      <dgm:spPr/>
      <dgm:t>
        <a:bodyPr/>
        <a:lstStyle/>
        <a:p>
          <a:endParaRPr lang="tr-TR"/>
        </a:p>
      </dgm:t>
    </dgm:pt>
    <dgm:pt modelId="{FC2325E0-9E32-4DCA-8004-0813AD185EC1}" type="pres">
      <dgm:prSet presAssocID="{D757C8FC-D602-41A2-97D4-1AA6357BEDD9}" presName="hierRoot3" presStyleCnt="0"/>
      <dgm:spPr/>
      <dgm:t>
        <a:bodyPr/>
        <a:lstStyle/>
        <a:p>
          <a:endParaRPr lang="tr-TR"/>
        </a:p>
      </dgm:t>
    </dgm:pt>
    <dgm:pt modelId="{1FC82D22-1FCC-45C4-9E23-8627B35F1EF1}" type="pres">
      <dgm:prSet presAssocID="{D757C8FC-D602-41A2-97D4-1AA6357BEDD9}" presName="composite3" presStyleCnt="0"/>
      <dgm:spPr/>
      <dgm:t>
        <a:bodyPr/>
        <a:lstStyle/>
        <a:p>
          <a:endParaRPr lang="tr-TR"/>
        </a:p>
      </dgm:t>
    </dgm:pt>
    <dgm:pt modelId="{19D8F86A-3DB3-4C2D-AC08-BC63F7390A7D}" type="pres">
      <dgm:prSet presAssocID="{D757C8FC-D602-41A2-97D4-1AA6357BEDD9}" presName="background3" presStyleLbl="node3" presStyleIdx="1" presStyleCnt="3"/>
      <dgm:spPr/>
      <dgm:t>
        <a:bodyPr/>
        <a:lstStyle/>
        <a:p>
          <a:endParaRPr lang="tr-TR"/>
        </a:p>
      </dgm:t>
    </dgm:pt>
    <dgm:pt modelId="{BB93C5FE-5377-4E70-826F-491304263676}" type="pres">
      <dgm:prSet presAssocID="{D757C8FC-D602-41A2-97D4-1AA6357BEDD9}" presName="text3" presStyleLbl="fgAcc3" presStyleIdx="1" presStyleCnt="3" custScaleY="52826" custLinFactNeighborX="-57828" custLinFactNeighborY="5576">
        <dgm:presLayoutVars>
          <dgm:chPref val="3"/>
        </dgm:presLayoutVars>
      </dgm:prSet>
      <dgm:spPr/>
      <dgm:t>
        <a:bodyPr/>
        <a:lstStyle/>
        <a:p>
          <a:endParaRPr lang="tr-TR"/>
        </a:p>
      </dgm:t>
    </dgm:pt>
    <dgm:pt modelId="{19265FFC-837C-45B1-9B57-1D5049111BA8}" type="pres">
      <dgm:prSet presAssocID="{D757C8FC-D602-41A2-97D4-1AA6357BEDD9}" presName="hierChild4" presStyleCnt="0"/>
      <dgm:spPr/>
      <dgm:t>
        <a:bodyPr/>
        <a:lstStyle/>
        <a:p>
          <a:endParaRPr lang="tr-TR"/>
        </a:p>
      </dgm:t>
    </dgm:pt>
    <dgm:pt modelId="{74E84948-1256-4BA5-A5D4-DAB03D5630CF}" type="pres">
      <dgm:prSet presAssocID="{FAD8DAA6-114A-4B77-B390-2FBC62A3E717}" presName="Name17" presStyleLbl="parChTrans1D3" presStyleIdx="2" presStyleCnt="3"/>
      <dgm:spPr/>
      <dgm:t>
        <a:bodyPr/>
        <a:lstStyle/>
        <a:p>
          <a:endParaRPr lang="tr-TR"/>
        </a:p>
      </dgm:t>
    </dgm:pt>
    <dgm:pt modelId="{1FE5A0BB-2A12-49D0-BD98-9305F25630C1}" type="pres">
      <dgm:prSet presAssocID="{49903A90-DFB7-4CA5-86CB-BA6FFADC934A}" presName="hierRoot3" presStyleCnt="0"/>
      <dgm:spPr/>
      <dgm:t>
        <a:bodyPr/>
        <a:lstStyle/>
        <a:p>
          <a:endParaRPr lang="tr-TR"/>
        </a:p>
      </dgm:t>
    </dgm:pt>
    <dgm:pt modelId="{47BF68AF-95DD-4849-AB04-475344C8DBC9}" type="pres">
      <dgm:prSet presAssocID="{49903A90-DFB7-4CA5-86CB-BA6FFADC934A}" presName="composite3" presStyleCnt="0"/>
      <dgm:spPr/>
      <dgm:t>
        <a:bodyPr/>
        <a:lstStyle/>
        <a:p>
          <a:endParaRPr lang="tr-TR"/>
        </a:p>
      </dgm:t>
    </dgm:pt>
    <dgm:pt modelId="{DE805499-473C-4FD5-B44F-6E1E75BDDACA}" type="pres">
      <dgm:prSet presAssocID="{49903A90-DFB7-4CA5-86CB-BA6FFADC934A}" presName="background3" presStyleLbl="node3" presStyleIdx="2" presStyleCnt="3"/>
      <dgm:spPr/>
      <dgm:t>
        <a:bodyPr/>
        <a:lstStyle/>
        <a:p>
          <a:endParaRPr lang="tr-TR"/>
        </a:p>
      </dgm:t>
    </dgm:pt>
    <dgm:pt modelId="{FA707DEF-DABB-490C-9021-9797D28F0F05}" type="pres">
      <dgm:prSet presAssocID="{49903A90-DFB7-4CA5-86CB-BA6FFADC934A}" presName="text3" presStyleLbl="fgAcc3" presStyleIdx="2" presStyleCnt="3" custScaleX="144879" custScaleY="67645" custLinFactX="-79961" custLinFactNeighborX="-100000" custLinFactNeighborY="87696">
        <dgm:presLayoutVars>
          <dgm:chPref val="3"/>
        </dgm:presLayoutVars>
      </dgm:prSet>
      <dgm:spPr/>
      <dgm:t>
        <a:bodyPr/>
        <a:lstStyle/>
        <a:p>
          <a:endParaRPr lang="tr-TR"/>
        </a:p>
      </dgm:t>
    </dgm:pt>
    <dgm:pt modelId="{83D66144-2FCA-4972-8A7D-C9C68712156F}" type="pres">
      <dgm:prSet presAssocID="{49903A90-DFB7-4CA5-86CB-BA6FFADC934A}" presName="hierChild4" presStyleCnt="0"/>
      <dgm:spPr/>
      <dgm:t>
        <a:bodyPr/>
        <a:lstStyle/>
        <a:p>
          <a:endParaRPr lang="tr-TR"/>
        </a:p>
      </dgm:t>
    </dgm:pt>
    <dgm:pt modelId="{7F3882AC-104A-4393-A65A-5DD9974B774C}" type="pres">
      <dgm:prSet presAssocID="{0D135B35-17BC-468B-A1AB-4D4312B973F5}" presName="Name10" presStyleLbl="parChTrans1D2" presStyleIdx="1" presStyleCnt="3"/>
      <dgm:spPr/>
      <dgm:t>
        <a:bodyPr/>
        <a:lstStyle/>
        <a:p>
          <a:endParaRPr lang="tr-TR"/>
        </a:p>
      </dgm:t>
    </dgm:pt>
    <dgm:pt modelId="{6B35E89E-A631-4ECC-A45F-698347B79B0D}" type="pres">
      <dgm:prSet presAssocID="{AA3C1B6A-BA38-4981-ACBB-4035520C7C0B}" presName="hierRoot2" presStyleCnt="0"/>
      <dgm:spPr/>
      <dgm:t>
        <a:bodyPr/>
        <a:lstStyle/>
        <a:p>
          <a:endParaRPr lang="tr-TR"/>
        </a:p>
      </dgm:t>
    </dgm:pt>
    <dgm:pt modelId="{BA9A79E1-6EEB-432F-AAD8-6FD5F9472BDF}" type="pres">
      <dgm:prSet presAssocID="{AA3C1B6A-BA38-4981-ACBB-4035520C7C0B}" presName="composite2" presStyleCnt="0"/>
      <dgm:spPr/>
      <dgm:t>
        <a:bodyPr/>
        <a:lstStyle/>
        <a:p>
          <a:endParaRPr lang="tr-TR"/>
        </a:p>
      </dgm:t>
    </dgm:pt>
    <dgm:pt modelId="{4C737345-B0E9-40FC-900C-5BC9E07CDC15}" type="pres">
      <dgm:prSet presAssocID="{AA3C1B6A-BA38-4981-ACBB-4035520C7C0B}" presName="background2" presStyleLbl="node2" presStyleIdx="1" presStyleCnt="3"/>
      <dgm:spPr/>
      <dgm:t>
        <a:bodyPr/>
        <a:lstStyle/>
        <a:p>
          <a:endParaRPr lang="tr-TR"/>
        </a:p>
      </dgm:t>
    </dgm:pt>
    <dgm:pt modelId="{52B26699-1EF1-4269-8CFD-C2EBDBC49006}" type="pres">
      <dgm:prSet presAssocID="{AA3C1B6A-BA38-4981-ACBB-4035520C7C0B}" presName="text2" presStyleLbl="fgAcc2" presStyleIdx="1" presStyleCnt="3" custLinFactNeighborX="-66775" custLinFactNeighborY="-65930">
        <dgm:presLayoutVars>
          <dgm:chPref val="3"/>
        </dgm:presLayoutVars>
      </dgm:prSet>
      <dgm:spPr/>
      <dgm:t>
        <a:bodyPr/>
        <a:lstStyle/>
        <a:p>
          <a:endParaRPr lang="tr-TR"/>
        </a:p>
      </dgm:t>
    </dgm:pt>
    <dgm:pt modelId="{FE6B914E-51B7-45ED-93B4-C237E1DD3842}" type="pres">
      <dgm:prSet presAssocID="{AA3C1B6A-BA38-4981-ACBB-4035520C7C0B}" presName="hierChild3" presStyleCnt="0"/>
      <dgm:spPr/>
      <dgm:t>
        <a:bodyPr/>
        <a:lstStyle/>
        <a:p>
          <a:endParaRPr lang="tr-TR"/>
        </a:p>
      </dgm:t>
    </dgm:pt>
    <dgm:pt modelId="{8F47C17D-82E6-41B3-A366-0AA7BABC5E69}" type="pres">
      <dgm:prSet presAssocID="{5A5C5F64-9F30-4678-9C14-C27707789521}" presName="Name10" presStyleLbl="parChTrans1D2" presStyleIdx="2" presStyleCnt="3"/>
      <dgm:spPr/>
      <dgm:t>
        <a:bodyPr/>
        <a:lstStyle/>
        <a:p>
          <a:endParaRPr lang="tr-TR"/>
        </a:p>
      </dgm:t>
    </dgm:pt>
    <dgm:pt modelId="{A422B289-23A9-448D-BE5E-D7746599B1FC}" type="pres">
      <dgm:prSet presAssocID="{17221FFB-4982-40F9-9F43-67C4892CB66C}" presName="hierRoot2" presStyleCnt="0"/>
      <dgm:spPr/>
      <dgm:t>
        <a:bodyPr/>
        <a:lstStyle/>
        <a:p>
          <a:endParaRPr lang="tr-TR"/>
        </a:p>
      </dgm:t>
    </dgm:pt>
    <dgm:pt modelId="{829062F9-D3FF-4D8A-96AF-F33064E8EFD9}" type="pres">
      <dgm:prSet presAssocID="{17221FFB-4982-40F9-9F43-67C4892CB66C}" presName="composite2" presStyleCnt="0"/>
      <dgm:spPr/>
      <dgm:t>
        <a:bodyPr/>
        <a:lstStyle/>
        <a:p>
          <a:endParaRPr lang="tr-TR"/>
        </a:p>
      </dgm:t>
    </dgm:pt>
    <dgm:pt modelId="{B1277F01-84F0-4B6D-A90C-FDD3630F945D}" type="pres">
      <dgm:prSet presAssocID="{17221FFB-4982-40F9-9F43-67C4892CB66C}" presName="background2" presStyleLbl="node2" presStyleIdx="2" presStyleCnt="3"/>
      <dgm:spPr/>
      <dgm:t>
        <a:bodyPr/>
        <a:lstStyle/>
        <a:p>
          <a:endParaRPr lang="tr-TR"/>
        </a:p>
      </dgm:t>
    </dgm:pt>
    <dgm:pt modelId="{C1DFDB43-231D-479D-A645-A423ADBF0F17}" type="pres">
      <dgm:prSet presAssocID="{17221FFB-4982-40F9-9F43-67C4892CB66C}" presName="text2" presStyleLbl="fgAcc2" presStyleIdx="2" presStyleCnt="3" custLinFactNeighborX="-24032" custLinFactNeighborY="-65930">
        <dgm:presLayoutVars>
          <dgm:chPref val="3"/>
        </dgm:presLayoutVars>
      </dgm:prSet>
      <dgm:spPr/>
      <dgm:t>
        <a:bodyPr/>
        <a:lstStyle/>
        <a:p>
          <a:endParaRPr lang="tr-TR"/>
        </a:p>
      </dgm:t>
    </dgm:pt>
    <dgm:pt modelId="{72B38F21-7BFF-4175-A991-EA3F929ECB80}" type="pres">
      <dgm:prSet presAssocID="{17221FFB-4982-40F9-9F43-67C4892CB66C}" presName="hierChild3" presStyleCnt="0"/>
      <dgm:spPr/>
      <dgm:t>
        <a:bodyPr/>
        <a:lstStyle/>
        <a:p>
          <a:endParaRPr lang="tr-TR"/>
        </a:p>
      </dgm:t>
    </dgm:pt>
  </dgm:ptLst>
  <dgm:cxnLst>
    <dgm:cxn modelId="{70E5F213-8462-4931-8F37-87F696D8BE1F}" type="presOf" srcId="{49903A90-DFB7-4CA5-86CB-BA6FFADC934A}" destId="{FA707DEF-DABB-490C-9021-9797D28F0F05}" srcOrd="0" destOrd="0" presId="urn:microsoft.com/office/officeart/2005/8/layout/hierarchy1"/>
    <dgm:cxn modelId="{338DEBDC-7701-444B-BA92-42C33D31BB8B}" srcId="{37257E1A-53B9-4D9B-96E2-2BD9F2A82E42}" destId="{CEC2A197-709B-40A3-B1A8-D9DC5CF397FC}" srcOrd="0" destOrd="0" parTransId="{FFFB747C-5582-4B07-8A3A-66BC12C6E15D}" sibTransId="{45BF20E3-1B35-4B07-A60A-A5B110623B61}"/>
    <dgm:cxn modelId="{52F11F9A-7FA6-42BF-9CD4-439B65A75CF4}" type="presOf" srcId="{37257E1A-53B9-4D9B-96E2-2BD9F2A82E42}" destId="{9480B76B-D768-43B4-89A8-6C751B26D477}" srcOrd="0" destOrd="0" presId="urn:microsoft.com/office/officeart/2005/8/layout/hierarchy1"/>
    <dgm:cxn modelId="{E120D96D-8E4B-4C16-84C6-DDFEEDD66A67}" srcId="{204C6F6D-0931-4362-B6E2-1EDD19FD0994}" destId="{F35F132B-0E53-4292-8F42-8CFA0E46CD64}" srcOrd="0" destOrd="0" parTransId="{6AF52BB8-659A-4EE6-B035-AD476BFD1D3B}" sibTransId="{20C9C3A2-9B75-4034-9C3F-DDA48111A732}"/>
    <dgm:cxn modelId="{81245B98-985A-444D-8376-F8D79D3309D6}" srcId="{F35F132B-0E53-4292-8F42-8CFA0E46CD64}" destId="{17221FFB-4982-40F9-9F43-67C4892CB66C}" srcOrd="2" destOrd="0" parTransId="{5A5C5F64-9F30-4678-9C14-C27707789521}" sibTransId="{3726DFB4-14A5-41F5-9FB6-FE833AA4907D}"/>
    <dgm:cxn modelId="{F8D36524-84E9-4F0D-A66D-F690B54FFE07}" type="presOf" srcId="{CEC2A197-709B-40A3-B1A8-D9DC5CF397FC}" destId="{1E97D3CE-2660-4C15-9B04-4F751CCBD540}" srcOrd="0" destOrd="0" presId="urn:microsoft.com/office/officeart/2005/8/layout/hierarchy1"/>
    <dgm:cxn modelId="{9C29E0AD-19F5-4128-B3C5-AC377C7D93D2}" type="presOf" srcId="{204C6F6D-0931-4362-B6E2-1EDD19FD0994}" destId="{B9A1C1A1-A1A3-48AE-BF0A-29DF4162B8FF}" srcOrd="0" destOrd="0" presId="urn:microsoft.com/office/officeart/2005/8/layout/hierarchy1"/>
    <dgm:cxn modelId="{2A64B1FD-3F06-4DC9-986F-62F7003DB60D}" type="presOf" srcId="{17221FFB-4982-40F9-9F43-67C4892CB66C}" destId="{C1DFDB43-231D-479D-A645-A423ADBF0F17}" srcOrd="0" destOrd="0" presId="urn:microsoft.com/office/officeart/2005/8/layout/hierarchy1"/>
    <dgm:cxn modelId="{C9233574-B02D-4652-980D-B44C99C428A7}" type="presOf" srcId="{1617968E-99CA-47E1-9A00-FBEF4025D3B1}" destId="{A64450AD-F35C-49C0-8FA1-A20F6BFDE5F9}" srcOrd="0" destOrd="0" presId="urn:microsoft.com/office/officeart/2005/8/layout/hierarchy1"/>
    <dgm:cxn modelId="{549BC7C2-BDBD-45F2-8170-A0220CC79074}" type="presOf" srcId="{D757C8FC-D602-41A2-97D4-1AA6357BEDD9}" destId="{BB93C5FE-5377-4E70-826F-491304263676}" srcOrd="0" destOrd="0" presId="urn:microsoft.com/office/officeart/2005/8/layout/hierarchy1"/>
    <dgm:cxn modelId="{9E335EA4-B7F4-4B08-B60A-05D7349F4A7D}" type="presOf" srcId="{FAD8DAA6-114A-4B77-B390-2FBC62A3E717}" destId="{74E84948-1256-4BA5-A5D4-DAB03D5630CF}" srcOrd="0" destOrd="0" presId="urn:microsoft.com/office/officeart/2005/8/layout/hierarchy1"/>
    <dgm:cxn modelId="{0EC09FCC-77E5-463A-8531-BFF62375B2FA}" type="presOf" srcId="{5A5C5F64-9F30-4678-9C14-C27707789521}" destId="{8F47C17D-82E6-41B3-A366-0AA7BABC5E69}" srcOrd="0" destOrd="0" presId="urn:microsoft.com/office/officeart/2005/8/layout/hierarchy1"/>
    <dgm:cxn modelId="{C142EB8F-8808-474A-A961-298B3EABE276}" type="presOf" srcId="{0D135B35-17BC-468B-A1AB-4D4312B973F5}" destId="{7F3882AC-104A-4393-A65A-5DD9974B774C}" srcOrd="0" destOrd="0" presId="urn:microsoft.com/office/officeart/2005/8/layout/hierarchy1"/>
    <dgm:cxn modelId="{4471E110-E059-499F-8790-BB6B4BA5FF9C}" srcId="{37257E1A-53B9-4D9B-96E2-2BD9F2A82E42}" destId="{D757C8FC-D602-41A2-97D4-1AA6357BEDD9}" srcOrd="1" destOrd="0" parTransId="{F2816C6B-7F50-432F-9615-51B5C12701A6}" sibTransId="{097DFEEB-BD75-43C9-AFF6-503EB476678D}"/>
    <dgm:cxn modelId="{E47FF4AE-EA6F-4098-B6C4-D18537C550C7}" type="presOf" srcId="{F2816C6B-7F50-432F-9615-51B5C12701A6}" destId="{8C688D38-A2B6-4312-BAAC-E1FB253EF51A}" srcOrd="0" destOrd="0" presId="urn:microsoft.com/office/officeart/2005/8/layout/hierarchy1"/>
    <dgm:cxn modelId="{333E6712-EC45-49FD-80E7-7B59D8858F30}" type="presOf" srcId="{F35F132B-0E53-4292-8F42-8CFA0E46CD64}" destId="{E971B19E-9965-48ED-B843-67AAF35A6625}" srcOrd="0" destOrd="0" presId="urn:microsoft.com/office/officeart/2005/8/layout/hierarchy1"/>
    <dgm:cxn modelId="{24CC0803-C824-40CF-A3A6-C26B0B252D9B}" srcId="{F35F132B-0E53-4292-8F42-8CFA0E46CD64}" destId="{37257E1A-53B9-4D9B-96E2-2BD9F2A82E42}" srcOrd="0" destOrd="0" parTransId="{1617968E-99CA-47E1-9A00-FBEF4025D3B1}" sibTransId="{7A143B11-9067-4E8A-A77E-96467E487F88}"/>
    <dgm:cxn modelId="{0523CBF3-632C-4BCA-874A-F44B044E2BA0}" srcId="{F35F132B-0E53-4292-8F42-8CFA0E46CD64}" destId="{AA3C1B6A-BA38-4981-ACBB-4035520C7C0B}" srcOrd="1" destOrd="0" parTransId="{0D135B35-17BC-468B-A1AB-4D4312B973F5}" sibTransId="{58951766-DB25-4295-B3DC-43C2A7677AF8}"/>
    <dgm:cxn modelId="{628CC14C-9B36-4246-ADC0-45652B334894}" srcId="{37257E1A-53B9-4D9B-96E2-2BD9F2A82E42}" destId="{49903A90-DFB7-4CA5-86CB-BA6FFADC934A}" srcOrd="2" destOrd="0" parTransId="{FAD8DAA6-114A-4B77-B390-2FBC62A3E717}" sibTransId="{E15EE9AC-B156-48A7-AF7E-447736B514F7}"/>
    <dgm:cxn modelId="{25936B7A-8A22-4CBB-8C93-B672BC52C1A6}" type="presOf" srcId="{AA3C1B6A-BA38-4981-ACBB-4035520C7C0B}" destId="{52B26699-1EF1-4269-8CFD-C2EBDBC49006}" srcOrd="0" destOrd="0" presId="urn:microsoft.com/office/officeart/2005/8/layout/hierarchy1"/>
    <dgm:cxn modelId="{6253A4DB-C6EB-41EC-ABFF-3AF74F795595}" type="presOf" srcId="{FFFB747C-5582-4B07-8A3A-66BC12C6E15D}" destId="{34D99AA4-E329-4054-854B-2A7D52A4BF72}" srcOrd="0" destOrd="0" presId="urn:microsoft.com/office/officeart/2005/8/layout/hierarchy1"/>
    <dgm:cxn modelId="{52AAB219-D4CC-472A-BBA9-2DFC1E855EB9}" type="presParOf" srcId="{B9A1C1A1-A1A3-48AE-BF0A-29DF4162B8FF}" destId="{B2FF5594-3B3B-4EF9-8A38-BFC48BF47963}" srcOrd="0" destOrd="0" presId="urn:microsoft.com/office/officeart/2005/8/layout/hierarchy1"/>
    <dgm:cxn modelId="{77619F04-841A-4DF0-B168-FED0C8C242CC}" type="presParOf" srcId="{B2FF5594-3B3B-4EF9-8A38-BFC48BF47963}" destId="{CEB85CE9-29C4-4776-98E8-90B0E407D9CD}" srcOrd="0" destOrd="0" presId="urn:microsoft.com/office/officeart/2005/8/layout/hierarchy1"/>
    <dgm:cxn modelId="{035D4BDA-9B2F-4004-8632-D4CD2632E0DB}" type="presParOf" srcId="{CEB85CE9-29C4-4776-98E8-90B0E407D9CD}" destId="{2C52C3CA-8BE4-42D0-9708-8139CED0C746}" srcOrd="0" destOrd="0" presId="urn:microsoft.com/office/officeart/2005/8/layout/hierarchy1"/>
    <dgm:cxn modelId="{6753D6AC-C230-43C6-9B54-95193AFCAE09}" type="presParOf" srcId="{CEB85CE9-29C4-4776-98E8-90B0E407D9CD}" destId="{E971B19E-9965-48ED-B843-67AAF35A6625}" srcOrd="1" destOrd="0" presId="urn:microsoft.com/office/officeart/2005/8/layout/hierarchy1"/>
    <dgm:cxn modelId="{0B3327A5-5497-41BC-8263-FD8F9BEB9169}" type="presParOf" srcId="{B2FF5594-3B3B-4EF9-8A38-BFC48BF47963}" destId="{CF3E0955-5F7F-4004-A9FF-5940E2C8C828}" srcOrd="1" destOrd="0" presId="urn:microsoft.com/office/officeart/2005/8/layout/hierarchy1"/>
    <dgm:cxn modelId="{46058336-508A-49B3-93CE-9D56E009B508}" type="presParOf" srcId="{CF3E0955-5F7F-4004-A9FF-5940E2C8C828}" destId="{A64450AD-F35C-49C0-8FA1-A20F6BFDE5F9}" srcOrd="0" destOrd="0" presId="urn:microsoft.com/office/officeart/2005/8/layout/hierarchy1"/>
    <dgm:cxn modelId="{B5DC9B58-FEC1-411D-9D51-EC21489EFCBA}" type="presParOf" srcId="{CF3E0955-5F7F-4004-A9FF-5940E2C8C828}" destId="{64A9981A-8971-4B06-8B9D-19209FD2EFC8}" srcOrd="1" destOrd="0" presId="urn:microsoft.com/office/officeart/2005/8/layout/hierarchy1"/>
    <dgm:cxn modelId="{4C60AE80-00CA-400A-BDC0-574594E9A8E0}" type="presParOf" srcId="{64A9981A-8971-4B06-8B9D-19209FD2EFC8}" destId="{DEA244CD-65F8-4990-916F-2EAF9F891409}" srcOrd="0" destOrd="0" presId="urn:microsoft.com/office/officeart/2005/8/layout/hierarchy1"/>
    <dgm:cxn modelId="{89143DA8-D644-4328-8EB4-2F620CBE785E}" type="presParOf" srcId="{DEA244CD-65F8-4990-916F-2EAF9F891409}" destId="{2AD877D8-97BC-4E74-AA2B-A8DA9096E186}" srcOrd="0" destOrd="0" presId="urn:microsoft.com/office/officeart/2005/8/layout/hierarchy1"/>
    <dgm:cxn modelId="{B72188A4-16B9-4153-A798-5C1EE50EF730}" type="presParOf" srcId="{DEA244CD-65F8-4990-916F-2EAF9F891409}" destId="{9480B76B-D768-43B4-89A8-6C751B26D477}" srcOrd="1" destOrd="0" presId="urn:microsoft.com/office/officeart/2005/8/layout/hierarchy1"/>
    <dgm:cxn modelId="{C245182A-E29A-4D6E-9F22-4905935F1EA4}" type="presParOf" srcId="{64A9981A-8971-4B06-8B9D-19209FD2EFC8}" destId="{ED8D4B5B-C1B1-45C6-A065-714F3ED51646}" srcOrd="1" destOrd="0" presId="urn:microsoft.com/office/officeart/2005/8/layout/hierarchy1"/>
    <dgm:cxn modelId="{CCFEEF73-97D2-4153-960E-9D88B5E0C6AC}" type="presParOf" srcId="{ED8D4B5B-C1B1-45C6-A065-714F3ED51646}" destId="{34D99AA4-E329-4054-854B-2A7D52A4BF72}" srcOrd="0" destOrd="0" presId="urn:microsoft.com/office/officeart/2005/8/layout/hierarchy1"/>
    <dgm:cxn modelId="{79284FA7-FE55-4089-B421-689848078923}" type="presParOf" srcId="{ED8D4B5B-C1B1-45C6-A065-714F3ED51646}" destId="{672B4F4B-F415-4CC3-B5D4-3D962CD59423}" srcOrd="1" destOrd="0" presId="urn:microsoft.com/office/officeart/2005/8/layout/hierarchy1"/>
    <dgm:cxn modelId="{10BBDDDF-C7E1-4E8F-B3CA-147D22AC6AE4}" type="presParOf" srcId="{672B4F4B-F415-4CC3-B5D4-3D962CD59423}" destId="{64D13B51-2F69-4D85-BDF9-2B49C0AF040B}" srcOrd="0" destOrd="0" presId="urn:microsoft.com/office/officeart/2005/8/layout/hierarchy1"/>
    <dgm:cxn modelId="{DE59FFB8-FD77-489D-BA65-F3F8CE411C97}" type="presParOf" srcId="{64D13B51-2F69-4D85-BDF9-2B49C0AF040B}" destId="{C2ED2DF1-D23E-4CF0-94C3-5893AEDFE81D}" srcOrd="0" destOrd="0" presId="urn:microsoft.com/office/officeart/2005/8/layout/hierarchy1"/>
    <dgm:cxn modelId="{AEFC5434-E86D-41F6-8831-C706FAD966E9}" type="presParOf" srcId="{64D13B51-2F69-4D85-BDF9-2B49C0AF040B}" destId="{1E97D3CE-2660-4C15-9B04-4F751CCBD540}" srcOrd="1" destOrd="0" presId="urn:microsoft.com/office/officeart/2005/8/layout/hierarchy1"/>
    <dgm:cxn modelId="{C9D4E4E0-3503-4BD7-9D23-11822C3B500B}" type="presParOf" srcId="{672B4F4B-F415-4CC3-B5D4-3D962CD59423}" destId="{19118E30-6398-4EF8-9FB4-4C84DC333B2C}" srcOrd="1" destOrd="0" presId="urn:microsoft.com/office/officeart/2005/8/layout/hierarchy1"/>
    <dgm:cxn modelId="{28836D54-335B-4FB2-A507-612BE4CF7967}" type="presParOf" srcId="{ED8D4B5B-C1B1-45C6-A065-714F3ED51646}" destId="{8C688D38-A2B6-4312-BAAC-E1FB253EF51A}" srcOrd="2" destOrd="0" presId="urn:microsoft.com/office/officeart/2005/8/layout/hierarchy1"/>
    <dgm:cxn modelId="{7516579A-4E25-4EA9-BD26-157414724B26}" type="presParOf" srcId="{ED8D4B5B-C1B1-45C6-A065-714F3ED51646}" destId="{FC2325E0-9E32-4DCA-8004-0813AD185EC1}" srcOrd="3" destOrd="0" presId="urn:microsoft.com/office/officeart/2005/8/layout/hierarchy1"/>
    <dgm:cxn modelId="{6DDBB651-F884-418D-B333-CF758DB99127}" type="presParOf" srcId="{FC2325E0-9E32-4DCA-8004-0813AD185EC1}" destId="{1FC82D22-1FCC-45C4-9E23-8627B35F1EF1}" srcOrd="0" destOrd="0" presId="urn:microsoft.com/office/officeart/2005/8/layout/hierarchy1"/>
    <dgm:cxn modelId="{5223EC79-C3F8-4968-B158-085BD32CE91C}" type="presParOf" srcId="{1FC82D22-1FCC-45C4-9E23-8627B35F1EF1}" destId="{19D8F86A-3DB3-4C2D-AC08-BC63F7390A7D}" srcOrd="0" destOrd="0" presId="urn:microsoft.com/office/officeart/2005/8/layout/hierarchy1"/>
    <dgm:cxn modelId="{B65D04F8-BE98-4814-AFE5-F752B2A1923D}" type="presParOf" srcId="{1FC82D22-1FCC-45C4-9E23-8627B35F1EF1}" destId="{BB93C5FE-5377-4E70-826F-491304263676}" srcOrd="1" destOrd="0" presId="urn:microsoft.com/office/officeart/2005/8/layout/hierarchy1"/>
    <dgm:cxn modelId="{D44BA972-912B-481F-BAEA-D6697110773A}" type="presParOf" srcId="{FC2325E0-9E32-4DCA-8004-0813AD185EC1}" destId="{19265FFC-837C-45B1-9B57-1D5049111BA8}" srcOrd="1" destOrd="0" presId="urn:microsoft.com/office/officeart/2005/8/layout/hierarchy1"/>
    <dgm:cxn modelId="{468CDAD5-C20C-4BCB-BCC4-2FC21BBA1984}" type="presParOf" srcId="{ED8D4B5B-C1B1-45C6-A065-714F3ED51646}" destId="{74E84948-1256-4BA5-A5D4-DAB03D5630CF}" srcOrd="4" destOrd="0" presId="urn:microsoft.com/office/officeart/2005/8/layout/hierarchy1"/>
    <dgm:cxn modelId="{438A6238-21F7-49D5-AB47-E428DD4AD598}" type="presParOf" srcId="{ED8D4B5B-C1B1-45C6-A065-714F3ED51646}" destId="{1FE5A0BB-2A12-49D0-BD98-9305F25630C1}" srcOrd="5" destOrd="0" presId="urn:microsoft.com/office/officeart/2005/8/layout/hierarchy1"/>
    <dgm:cxn modelId="{5BFD171A-A1FE-4091-A935-2E3A7351E926}" type="presParOf" srcId="{1FE5A0BB-2A12-49D0-BD98-9305F25630C1}" destId="{47BF68AF-95DD-4849-AB04-475344C8DBC9}" srcOrd="0" destOrd="0" presId="urn:microsoft.com/office/officeart/2005/8/layout/hierarchy1"/>
    <dgm:cxn modelId="{1EBCFF39-C596-4C3B-808F-011A2203EA22}" type="presParOf" srcId="{47BF68AF-95DD-4849-AB04-475344C8DBC9}" destId="{DE805499-473C-4FD5-B44F-6E1E75BDDACA}" srcOrd="0" destOrd="0" presId="urn:microsoft.com/office/officeart/2005/8/layout/hierarchy1"/>
    <dgm:cxn modelId="{F2F6B87B-C90F-40D6-8921-B2FC35F4BCAE}" type="presParOf" srcId="{47BF68AF-95DD-4849-AB04-475344C8DBC9}" destId="{FA707DEF-DABB-490C-9021-9797D28F0F05}" srcOrd="1" destOrd="0" presId="urn:microsoft.com/office/officeart/2005/8/layout/hierarchy1"/>
    <dgm:cxn modelId="{77D47794-1414-437C-B42D-74F5C0BEC352}" type="presParOf" srcId="{1FE5A0BB-2A12-49D0-BD98-9305F25630C1}" destId="{83D66144-2FCA-4972-8A7D-C9C68712156F}" srcOrd="1" destOrd="0" presId="urn:microsoft.com/office/officeart/2005/8/layout/hierarchy1"/>
    <dgm:cxn modelId="{1EDE8DA1-1A64-4956-AFB9-1395AC4BF695}" type="presParOf" srcId="{CF3E0955-5F7F-4004-A9FF-5940E2C8C828}" destId="{7F3882AC-104A-4393-A65A-5DD9974B774C}" srcOrd="2" destOrd="0" presId="urn:microsoft.com/office/officeart/2005/8/layout/hierarchy1"/>
    <dgm:cxn modelId="{E96B007A-F842-42DD-BB78-5D3B7E697445}" type="presParOf" srcId="{CF3E0955-5F7F-4004-A9FF-5940E2C8C828}" destId="{6B35E89E-A631-4ECC-A45F-698347B79B0D}" srcOrd="3" destOrd="0" presId="urn:microsoft.com/office/officeart/2005/8/layout/hierarchy1"/>
    <dgm:cxn modelId="{C44462C5-5D1A-4216-AF58-63E6F9470C8E}" type="presParOf" srcId="{6B35E89E-A631-4ECC-A45F-698347B79B0D}" destId="{BA9A79E1-6EEB-432F-AAD8-6FD5F9472BDF}" srcOrd="0" destOrd="0" presId="urn:microsoft.com/office/officeart/2005/8/layout/hierarchy1"/>
    <dgm:cxn modelId="{778066B4-5B7F-44D5-AFA2-074EFC257A03}" type="presParOf" srcId="{BA9A79E1-6EEB-432F-AAD8-6FD5F9472BDF}" destId="{4C737345-B0E9-40FC-900C-5BC9E07CDC15}" srcOrd="0" destOrd="0" presId="urn:microsoft.com/office/officeart/2005/8/layout/hierarchy1"/>
    <dgm:cxn modelId="{0AC75199-02D4-48DE-B2A5-3D6E2A3BF877}" type="presParOf" srcId="{BA9A79E1-6EEB-432F-AAD8-6FD5F9472BDF}" destId="{52B26699-1EF1-4269-8CFD-C2EBDBC49006}" srcOrd="1" destOrd="0" presId="urn:microsoft.com/office/officeart/2005/8/layout/hierarchy1"/>
    <dgm:cxn modelId="{5AA1716B-BE40-4963-B3FF-3367E89B1B14}" type="presParOf" srcId="{6B35E89E-A631-4ECC-A45F-698347B79B0D}" destId="{FE6B914E-51B7-45ED-93B4-C237E1DD3842}" srcOrd="1" destOrd="0" presId="urn:microsoft.com/office/officeart/2005/8/layout/hierarchy1"/>
    <dgm:cxn modelId="{B81CDF22-8890-4B2E-A25B-A5D56ABD3C19}" type="presParOf" srcId="{CF3E0955-5F7F-4004-A9FF-5940E2C8C828}" destId="{8F47C17D-82E6-41B3-A366-0AA7BABC5E69}" srcOrd="4" destOrd="0" presId="urn:microsoft.com/office/officeart/2005/8/layout/hierarchy1"/>
    <dgm:cxn modelId="{8A281D61-22CC-4515-AF60-A2AB77E8AC81}" type="presParOf" srcId="{CF3E0955-5F7F-4004-A9FF-5940E2C8C828}" destId="{A422B289-23A9-448D-BE5E-D7746599B1FC}" srcOrd="5" destOrd="0" presId="urn:microsoft.com/office/officeart/2005/8/layout/hierarchy1"/>
    <dgm:cxn modelId="{4C121CDB-5444-4126-9B44-048C11B9A919}" type="presParOf" srcId="{A422B289-23A9-448D-BE5E-D7746599B1FC}" destId="{829062F9-D3FF-4D8A-96AF-F33064E8EFD9}" srcOrd="0" destOrd="0" presId="urn:microsoft.com/office/officeart/2005/8/layout/hierarchy1"/>
    <dgm:cxn modelId="{A2247645-EF24-4101-B6C2-933D620C2BEB}" type="presParOf" srcId="{829062F9-D3FF-4D8A-96AF-F33064E8EFD9}" destId="{B1277F01-84F0-4B6D-A90C-FDD3630F945D}" srcOrd="0" destOrd="0" presId="urn:microsoft.com/office/officeart/2005/8/layout/hierarchy1"/>
    <dgm:cxn modelId="{5C7967FA-AECA-4B5A-A8FE-7F80496087F9}" type="presParOf" srcId="{829062F9-D3FF-4D8A-96AF-F33064E8EFD9}" destId="{C1DFDB43-231D-479D-A645-A423ADBF0F17}" srcOrd="1" destOrd="0" presId="urn:microsoft.com/office/officeart/2005/8/layout/hierarchy1"/>
    <dgm:cxn modelId="{036B09A3-BB6E-48E1-B593-2BA2A4CDB690}" type="presParOf" srcId="{A422B289-23A9-448D-BE5E-D7746599B1FC}" destId="{72B38F21-7BFF-4175-A991-EA3F929ECB80}" srcOrd="1" destOrd="0" presId="urn:microsoft.com/office/officeart/2005/8/layout/hierarchy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7046" cy="34162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9992" y="0"/>
            <a:ext cx="4307046" cy="341622"/>
          </a:xfrm>
          <a:prstGeom prst="rect">
            <a:avLst/>
          </a:prstGeom>
        </p:spPr>
        <p:txBody>
          <a:bodyPr vert="horz" lIns="91440" tIns="45720" rIns="91440" bIns="45720" rtlCol="0"/>
          <a:lstStyle>
            <a:lvl1pPr algn="r">
              <a:defRPr sz="1200"/>
            </a:lvl1pPr>
          </a:lstStyle>
          <a:p>
            <a:fld id="{99A45842-C35F-4443-B5E8-84B3B5AEF8B1}" type="datetimeFigureOut">
              <a:rPr lang="tr-TR" smtClean="0"/>
              <a:pPr/>
              <a:t>21.12.2017</a:t>
            </a:fld>
            <a:endParaRPr lang="tr-TR"/>
          </a:p>
        </p:txBody>
      </p:sp>
      <p:sp>
        <p:nvSpPr>
          <p:cNvPr id="4" name="Altbilgi Yer Tutucusu 3"/>
          <p:cNvSpPr>
            <a:spLocks noGrp="1"/>
          </p:cNvSpPr>
          <p:nvPr>
            <p:ph type="ftr" sz="quarter" idx="2"/>
          </p:nvPr>
        </p:nvSpPr>
        <p:spPr>
          <a:xfrm>
            <a:off x="0" y="6467167"/>
            <a:ext cx="4307046" cy="34162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9992" y="6467167"/>
            <a:ext cx="4307046" cy="341621"/>
          </a:xfrm>
          <a:prstGeom prst="rect">
            <a:avLst/>
          </a:prstGeom>
        </p:spPr>
        <p:txBody>
          <a:bodyPr vert="horz" lIns="91440" tIns="45720" rIns="91440" bIns="45720" rtlCol="0" anchor="b"/>
          <a:lstStyle>
            <a:lvl1pPr algn="r">
              <a:defRPr sz="1200"/>
            </a:lvl1pPr>
          </a:lstStyle>
          <a:p>
            <a:fld id="{A6D55531-B992-4AD0-B481-0D9C8A712EB7}" type="slidenum">
              <a:rPr lang="tr-TR" smtClean="0"/>
              <a:pPr/>
              <a:t>‹#›</a:t>
            </a:fld>
            <a:endParaRPr lang="tr-TR"/>
          </a:p>
        </p:txBody>
      </p:sp>
    </p:spTree>
    <p:extLst>
      <p:ext uri="{BB962C8B-B14F-4D97-AF65-F5344CB8AC3E}">
        <p14:creationId xmlns:p14="http://schemas.microsoft.com/office/powerpoint/2010/main" val="158160925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7046" cy="34043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5629992" y="0"/>
            <a:ext cx="4307046" cy="34043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8B10D0-C029-4FEA-8754-8633EB63D0BB}" type="datetimeFigureOut">
              <a:rPr lang="tr-TR"/>
              <a:pPr>
                <a:defRPr/>
              </a:pPr>
              <a:t>21.12.2017</a:t>
            </a:fld>
            <a:endParaRPr lang="tr-TR"/>
          </a:p>
        </p:txBody>
      </p:sp>
      <p:sp>
        <p:nvSpPr>
          <p:cNvPr id="4" name="Slayt Görüntüsü Yer Tutucusu 3"/>
          <p:cNvSpPr>
            <a:spLocks noGrp="1" noRot="1" noChangeAspect="1"/>
          </p:cNvSpPr>
          <p:nvPr>
            <p:ph type="sldImg" idx="2"/>
          </p:nvPr>
        </p:nvSpPr>
        <p:spPr>
          <a:xfrm>
            <a:off x="3267075" y="511175"/>
            <a:ext cx="3405188" cy="25527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993934" y="3234174"/>
            <a:ext cx="7951470" cy="3063955"/>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6467167"/>
            <a:ext cx="4307046" cy="34043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5629992" y="6467167"/>
            <a:ext cx="4307046" cy="34043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B8373A-4B36-4BB5-B715-561E48BBE86D}" type="slidenum">
              <a:rPr lang="tr-TR"/>
              <a:pPr>
                <a:defRPr/>
              </a:pPr>
              <a:t>‹#›</a:t>
            </a:fld>
            <a:endParaRPr lang="tr-TR"/>
          </a:p>
        </p:txBody>
      </p:sp>
    </p:spTree>
    <p:extLst>
      <p:ext uri="{BB962C8B-B14F-4D97-AF65-F5344CB8AC3E}">
        <p14:creationId xmlns:p14="http://schemas.microsoft.com/office/powerpoint/2010/main" val="321681042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1</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134474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9ADA95B-C45B-4D81-9C7D-AF79AA2116D6}" type="slidenum">
              <a:rPr lang="tr-TR" altLang="tr-TR" smtClean="0">
                <a:solidFill>
                  <a:srgbClr val="000000"/>
                </a:solidFill>
                <a:latin typeface="Times New Roman" pitchFamily="18" charset="0"/>
                <a:ea typeface="Arial Unicode MS" pitchFamily="34" charset="-128"/>
                <a:cs typeface="Arial Unicode MS" pitchFamily="34" charset="-128"/>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tr-TR" altLang="tr-TR" smtClean="0">
              <a:solidFill>
                <a:srgbClr val="000000"/>
              </a:solidFill>
              <a:latin typeface="Times New Roman" pitchFamily="18" charset="0"/>
              <a:ea typeface="Arial Unicode MS" pitchFamily="34" charset="-128"/>
              <a:cs typeface="Arial Unicode MS" pitchFamily="34" charset="-128"/>
            </a:endParaRPr>
          </a:p>
        </p:txBody>
      </p:sp>
      <p:sp>
        <p:nvSpPr>
          <p:cNvPr id="87043" name="Rectangle 1"/>
          <p:cNvSpPr>
            <a:spLocks noGrp="1" noRot="1" noChangeAspect="1" noChangeArrowheads="1" noTextEdit="1"/>
          </p:cNvSpPr>
          <p:nvPr>
            <p:ph type="sldImg"/>
          </p:nvPr>
        </p:nvSpPr>
        <p:spPr bwMode="auto">
          <a:xfrm>
            <a:off x="3268663" y="511175"/>
            <a:ext cx="3400425" cy="2551113"/>
          </a:xfrm>
          <a:solidFill>
            <a:srgbClr val="FFFFFF"/>
          </a:solidFill>
          <a:ln>
            <a:solidFill>
              <a:srgbClr val="000000"/>
            </a:solidFill>
            <a:miter lim="800000"/>
            <a:headEnd/>
            <a:tailEnd/>
          </a:ln>
        </p:spPr>
      </p:sp>
      <p:sp>
        <p:nvSpPr>
          <p:cNvPr id="87044" name="Rectangle 2"/>
          <p:cNvSpPr>
            <a:spLocks noGrp="1" noChangeArrowheads="1"/>
          </p:cNvSpPr>
          <p:nvPr>
            <p:ph type="body" idx="1"/>
          </p:nvPr>
        </p:nvSpPr>
        <p:spPr bwMode="auto">
          <a:xfrm>
            <a:off x="993935" y="3234176"/>
            <a:ext cx="7949170" cy="3133698"/>
          </a:xfrm>
          <a:noFill/>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189660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11</a:t>
            </a:fld>
            <a:endParaRPr lang="tr-TR"/>
          </a:p>
        </p:txBody>
      </p:sp>
    </p:spTree>
    <p:extLst>
      <p:ext uri="{BB962C8B-B14F-4D97-AF65-F5344CB8AC3E}">
        <p14:creationId xmlns:p14="http://schemas.microsoft.com/office/powerpoint/2010/main" val="301551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12</a:t>
            </a:fld>
            <a:endParaRPr lang="tr-TR"/>
          </a:p>
        </p:txBody>
      </p:sp>
    </p:spTree>
    <p:extLst>
      <p:ext uri="{BB962C8B-B14F-4D97-AF65-F5344CB8AC3E}">
        <p14:creationId xmlns:p14="http://schemas.microsoft.com/office/powerpoint/2010/main" val="30155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13</a:t>
            </a:fld>
            <a:endParaRPr lang="tr-TR"/>
          </a:p>
        </p:txBody>
      </p:sp>
    </p:spTree>
    <p:extLst>
      <p:ext uri="{BB962C8B-B14F-4D97-AF65-F5344CB8AC3E}">
        <p14:creationId xmlns:p14="http://schemas.microsoft.com/office/powerpoint/2010/main" val="30155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14</a:t>
            </a:fld>
            <a:endParaRPr lang="tr-TR"/>
          </a:p>
        </p:txBody>
      </p:sp>
    </p:spTree>
    <p:extLst>
      <p:ext uri="{BB962C8B-B14F-4D97-AF65-F5344CB8AC3E}">
        <p14:creationId xmlns:p14="http://schemas.microsoft.com/office/powerpoint/2010/main" val="301551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FA83F31-547F-4690-972C-9A54D70E83C3}" type="slidenum">
              <a:rPr lang="tr-TR" altLang="tr-TR" smtClean="0">
                <a:solidFill>
                  <a:srgbClr val="000000"/>
                </a:solidFill>
                <a:latin typeface="Times New Roman" pitchFamily="18" charset="0"/>
                <a:ea typeface="Arial Unicode MS" pitchFamily="34" charset="-128"/>
                <a:cs typeface="Arial Unicode MS" pitchFamily="34" charset="-128"/>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tr-TR" altLang="tr-TR" smtClean="0">
              <a:solidFill>
                <a:srgbClr val="000000"/>
              </a:solidFill>
              <a:latin typeface="Times New Roman" pitchFamily="18" charset="0"/>
              <a:ea typeface="Arial Unicode MS" pitchFamily="34" charset="-128"/>
              <a:cs typeface="Arial Unicode MS" pitchFamily="34" charset="-128"/>
            </a:endParaRPr>
          </a:p>
        </p:txBody>
      </p:sp>
      <p:sp>
        <p:nvSpPr>
          <p:cNvPr id="71683" name="Text Box 1"/>
          <p:cNvSpPr txBox="1">
            <a:spLocks noChangeArrowheads="1"/>
          </p:cNvSpPr>
          <p:nvPr/>
        </p:nvSpPr>
        <p:spPr bwMode="auto">
          <a:xfrm>
            <a:off x="1656557" y="510659"/>
            <a:ext cx="6626225" cy="2553296"/>
          </a:xfrm>
          <a:prstGeom prst="rect">
            <a:avLst/>
          </a:prstGeom>
          <a:solidFill>
            <a:srgbClr val="FFFFFF"/>
          </a:solidFill>
          <a:ln w="9525">
            <a:solidFill>
              <a:srgbClr val="000000"/>
            </a:solidFill>
            <a:miter lim="800000"/>
            <a:headEnd/>
            <a:tailEnd/>
          </a:ln>
        </p:spPr>
        <p:txBody>
          <a:bodyPr wrap="none" anchor="ctr"/>
          <a:lstStyle/>
          <a:p>
            <a:endParaRPr lang="tr-TR" altLang="tr-TR">
              <a:solidFill>
                <a:srgbClr val="000000"/>
              </a:solidFill>
              <a:latin typeface="Calibri" pitchFamily="34" charset="0"/>
            </a:endParaRPr>
          </a:p>
        </p:txBody>
      </p:sp>
      <p:sp>
        <p:nvSpPr>
          <p:cNvPr id="71684" name="Rectangle 2"/>
          <p:cNvSpPr>
            <a:spLocks noGrp="1" noChangeArrowheads="1"/>
          </p:cNvSpPr>
          <p:nvPr>
            <p:ph type="body"/>
          </p:nvPr>
        </p:nvSpPr>
        <p:spPr bwMode="auto">
          <a:xfrm>
            <a:off x="993935" y="3234176"/>
            <a:ext cx="7949170" cy="3133698"/>
          </a:xfrm>
          <a:noFill/>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293784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16</a:t>
            </a:fld>
            <a:endParaRPr lang="tr-TR"/>
          </a:p>
        </p:txBody>
      </p:sp>
    </p:spTree>
    <p:extLst>
      <p:ext uri="{BB962C8B-B14F-4D97-AF65-F5344CB8AC3E}">
        <p14:creationId xmlns:p14="http://schemas.microsoft.com/office/powerpoint/2010/main" val="1297082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17</a:t>
            </a:fld>
            <a:endParaRPr lang="tr-TR"/>
          </a:p>
        </p:txBody>
      </p:sp>
    </p:spTree>
    <p:extLst>
      <p:ext uri="{BB962C8B-B14F-4D97-AF65-F5344CB8AC3E}">
        <p14:creationId xmlns:p14="http://schemas.microsoft.com/office/powerpoint/2010/main" val="2596665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18</a:t>
            </a:fld>
            <a:endParaRPr lang="tr-TR"/>
          </a:p>
        </p:txBody>
      </p:sp>
    </p:spTree>
    <p:extLst>
      <p:ext uri="{BB962C8B-B14F-4D97-AF65-F5344CB8AC3E}">
        <p14:creationId xmlns:p14="http://schemas.microsoft.com/office/powerpoint/2010/main" val="462764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19</a:t>
            </a:fld>
            <a:endParaRPr lang="tr-TR"/>
          </a:p>
        </p:txBody>
      </p:sp>
    </p:spTree>
    <p:extLst>
      <p:ext uri="{BB962C8B-B14F-4D97-AF65-F5344CB8AC3E}">
        <p14:creationId xmlns:p14="http://schemas.microsoft.com/office/powerpoint/2010/main" val="170248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Merkezi Yönetim Bütçe Kanunu 5018 ‘in 15. maddesinde tanımlanmıştır.</a:t>
            </a:r>
            <a:endParaRPr lang="tr-TR" dirty="0"/>
          </a:p>
        </p:txBody>
      </p:sp>
      <p:sp>
        <p:nvSpPr>
          <p:cNvPr id="4" name="Altbilgi Yer Tutucusu 3"/>
          <p:cNvSpPr>
            <a:spLocks noGrp="1"/>
          </p:cNvSpPr>
          <p:nvPr>
            <p:ph type="ftr" sz="quarter" idx="10"/>
          </p:nvPr>
        </p:nvSpPr>
        <p:spPr/>
        <p:txBody>
          <a:bodyPr/>
          <a:lstStyle/>
          <a:p>
            <a:pPr>
              <a:defRPr/>
            </a:pPr>
            <a:endParaRPr lang="tr-TR" dirty="0"/>
          </a:p>
        </p:txBody>
      </p:sp>
      <p:sp>
        <p:nvSpPr>
          <p:cNvPr id="5" name="Slayt Numarası Yer Tutucusu 4"/>
          <p:cNvSpPr>
            <a:spLocks noGrp="1"/>
          </p:cNvSpPr>
          <p:nvPr>
            <p:ph type="sldNum" sz="quarter" idx="11"/>
          </p:nvPr>
        </p:nvSpPr>
        <p:spPr/>
        <p:txBody>
          <a:bodyPr/>
          <a:lstStyle/>
          <a:p>
            <a:pPr>
              <a:defRPr/>
            </a:pPr>
            <a:fld id="{51B8373A-4B36-4BB5-B715-561E48BBE86D}" type="slidenum">
              <a:rPr lang="tr-TR" smtClean="0"/>
              <a:pPr>
                <a:defRPr/>
              </a:pPr>
              <a:t>2</a:t>
            </a:fld>
            <a:endParaRPr lang="tr-TR" dirty="0"/>
          </a:p>
        </p:txBody>
      </p:sp>
      <p:sp>
        <p:nvSpPr>
          <p:cNvPr id="6" name="Üstbilgi Yer Tutucusu 5"/>
          <p:cNvSpPr>
            <a:spLocks noGrp="1"/>
          </p:cNvSpPr>
          <p:nvPr>
            <p:ph type="hdr" sz="quarter" idx="12"/>
          </p:nvPr>
        </p:nvSpPr>
        <p:spPr/>
        <p:txBody>
          <a:bodyPr/>
          <a:lstStyle/>
          <a:p>
            <a:pPr>
              <a:defRPr/>
            </a:pPr>
            <a:endParaRPr lang="tr-TR" dirty="0"/>
          </a:p>
        </p:txBody>
      </p:sp>
    </p:spTree>
    <p:extLst>
      <p:ext uri="{BB962C8B-B14F-4D97-AF65-F5344CB8AC3E}">
        <p14:creationId xmlns:p14="http://schemas.microsoft.com/office/powerpoint/2010/main" val="3384810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20</a:t>
            </a:fld>
            <a:endParaRPr lang="tr-TR"/>
          </a:p>
        </p:txBody>
      </p:sp>
    </p:spTree>
    <p:extLst>
      <p:ext uri="{BB962C8B-B14F-4D97-AF65-F5344CB8AC3E}">
        <p14:creationId xmlns:p14="http://schemas.microsoft.com/office/powerpoint/2010/main" val="219216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152578" name="Not Yer Tutucusu 2"/>
          <p:cNvSpPr>
            <a:spLocks noGrp="1"/>
          </p:cNvSpPr>
          <p:nvPr>
            <p:ph type="body" idx="1"/>
          </p:nvPr>
        </p:nvSpPr>
        <p:spPr bwMode="auto">
          <a:xfrm>
            <a:off x="441749" y="3157340"/>
            <a:ext cx="9055841" cy="3651448"/>
          </a:xfrm>
          <a:noFill/>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52579" name="Slayt Numarası Yer Tutucus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1863" fontAlgn="base">
              <a:spcBef>
                <a:spcPct val="0"/>
              </a:spcBef>
              <a:spcAft>
                <a:spcPct val="0"/>
              </a:spcAft>
            </a:pPr>
            <a:fld id="{DEFA11CA-EE73-4638-93F1-338E2883B0C1}" type="slidenum">
              <a:rPr lang="tr-TR" altLang="tr-TR" smtClean="0">
                <a:solidFill>
                  <a:srgbClr val="000000"/>
                </a:solidFill>
                <a:latin typeface="Times New Roman" pitchFamily="18" charset="0"/>
                <a:cs typeface="Arial" charset="0"/>
              </a:rPr>
              <a:pPr defTabSz="931863" fontAlgn="base">
                <a:spcBef>
                  <a:spcPct val="0"/>
                </a:spcBef>
                <a:spcAft>
                  <a:spcPct val="0"/>
                </a:spcAft>
              </a:pPr>
              <a:t>21</a:t>
            </a:fld>
            <a:endParaRPr lang="tr-TR" altLang="tr-TR" smtClean="0">
              <a:solidFill>
                <a:srgbClr val="000000"/>
              </a:solidFill>
              <a:latin typeface="Times New Roman" pitchFamily="18" charset="0"/>
              <a:cs typeface="Arial" charset="0"/>
            </a:endParaRPr>
          </a:p>
        </p:txBody>
      </p:sp>
      <p:sp>
        <p:nvSpPr>
          <p:cNvPr id="2" name="Altbilgi Yer Tutucusu 1"/>
          <p:cNvSpPr>
            <a:spLocks noGrp="1"/>
          </p:cNvSpPr>
          <p:nvPr>
            <p:ph type="ftr" sz="quarter" idx="10"/>
          </p:nvPr>
        </p:nvSpPr>
        <p:spPr/>
        <p:txBody>
          <a:bodyPr/>
          <a:lstStyle/>
          <a:p>
            <a:pPr>
              <a:defRPr/>
            </a:pPr>
            <a:endParaRPr lang="tr-TR"/>
          </a:p>
        </p:txBody>
      </p:sp>
      <p:sp>
        <p:nvSpPr>
          <p:cNvPr id="3" name="Üstbilgi Yer Tutucusu 2"/>
          <p:cNvSpPr>
            <a:spLocks noGrp="1"/>
          </p:cNvSpPr>
          <p:nvPr>
            <p:ph type="hdr" sz="quarter" idx="11"/>
          </p:nvPr>
        </p:nvSpPr>
        <p:spPr/>
        <p:txBody>
          <a:bodyPr/>
          <a:lstStyle/>
          <a:p>
            <a:pPr>
              <a:defRPr/>
            </a:pPr>
            <a:endParaRPr lang="tr-TR"/>
          </a:p>
        </p:txBody>
      </p:sp>
    </p:spTree>
    <p:extLst>
      <p:ext uri="{BB962C8B-B14F-4D97-AF65-F5344CB8AC3E}">
        <p14:creationId xmlns:p14="http://schemas.microsoft.com/office/powerpoint/2010/main" val="333099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C06BB2-4517-4617-A7E0-048BC57FCF88}" type="slidenum">
              <a:rPr lang="tr-TR" altLang="tr-TR" smtClean="0">
                <a:solidFill>
                  <a:srgbClr val="00000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tr-TR" altLang="tr-TR" dirty="0" smtClean="0">
              <a:solidFill>
                <a:srgbClr val="000000"/>
              </a:solidFill>
              <a:latin typeface="Times New Roman" pitchFamily="18" charset="0"/>
              <a:cs typeface="Arial" charset="0"/>
            </a:endParaRPr>
          </a:p>
        </p:txBody>
      </p:sp>
      <p:sp>
        <p:nvSpPr>
          <p:cNvPr id="73731" name="Rectangle 1"/>
          <p:cNvSpPr>
            <a:spLocks noGrp="1" noRot="1" noChangeAspect="1" noChangeArrowheads="1" noTextEdit="1"/>
          </p:cNvSpPr>
          <p:nvPr>
            <p:ph type="sldImg"/>
          </p:nvPr>
        </p:nvSpPr>
        <p:spPr bwMode="auto">
          <a:xfrm>
            <a:off x="3265488" y="511175"/>
            <a:ext cx="3402012" cy="2551113"/>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bwMode="auto">
          <a:xfrm>
            <a:off x="993936" y="3234174"/>
            <a:ext cx="7946869" cy="3063955"/>
          </a:xfrm>
          <a:noFill/>
        </p:spPr>
        <p:txBody>
          <a:bodyPr wrap="none" numCol="1"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tr-TR" sz="1200" kern="1200" dirty="0" smtClean="0">
                <a:solidFill>
                  <a:schemeClr val="tx1"/>
                </a:solidFill>
                <a:effectLst/>
                <a:latin typeface="+mn-lt"/>
                <a:ea typeface="+mn-ea"/>
                <a:cs typeface="+mn-cs"/>
              </a:rPr>
              <a:t>Merkezî yönetim bütçesi, 5018’e ekli (I), (II) ve (III) sayılı cetvellerde yer alan kamu idarelerinin bütçelerinden oluşur.   </a:t>
            </a:r>
          </a:p>
          <a:p>
            <a:pPr eaLnBrk="1" hangingPunct="1">
              <a:spcBef>
                <a:spcPct val="0"/>
              </a:spcBef>
            </a:pPr>
            <a:endParaRPr lang="tr-TR" altLang="tr-TR" dirty="0" smtClean="0"/>
          </a:p>
        </p:txBody>
      </p:sp>
      <p:sp>
        <p:nvSpPr>
          <p:cNvPr id="2" name="Altbilgi Yer Tutucusu 1"/>
          <p:cNvSpPr>
            <a:spLocks noGrp="1"/>
          </p:cNvSpPr>
          <p:nvPr>
            <p:ph type="ftr" sz="quarter" idx="10"/>
          </p:nvPr>
        </p:nvSpPr>
        <p:spPr/>
        <p:txBody>
          <a:bodyPr/>
          <a:lstStyle/>
          <a:p>
            <a:pPr>
              <a:defRPr/>
            </a:pPr>
            <a:endParaRPr lang="tr-TR" dirty="0"/>
          </a:p>
        </p:txBody>
      </p:sp>
      <p:sp>
        <p:nvSpPr>
          <p:cNvPr id="3" name="Üstbilgi Yer Tutucusu 2"/>
          <p:cNvSpPr>
            <a:spLocks noGrp="1"/>
          </p:cNvSpPr>
          <p:nvPr>
            <p:ph type="hdr" sz="quarter" idx="11"/>
          </p:nvPr>
        </p:nvSpPr>
        <p:spPr/>
        <p:txBody>
          <a:bodyPr/>
          <a:lstStyle/>
          <a:p>
            <a:pPr>
              <a:defRPr/>
            </a:pPr>
            <a:endParaRPr lang="tr-TR" dirty="0"/>
          </a:p>
        </p:txBody>
      </p:sp>
    </p:spTree>
    <p:extLst>
      <p:ext uri="{BB962C8B-B14F-4D97-AF65-F5344CB8AC3E}">
        <p14:creationId xmlns:p14="http://schemas.microsoft.com/office/powerpoint/2010/main" val="72451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4</a:t>
            </a:fld>
            <a:endParaRPr lang="tr-TR"/>
          </a:p>
        </p:txBody>
      </p:sp>
    </p:spTree>
    <p:extLst>
      <p:ext uri="{BB962C8B-B14F-4D97-AF65-F5344CB8AC3E}">
        <p14:creationId xmlns:p14="http://schemas.microsoft.com/office/powerpoint/2010/main" val="1852788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5</a:t>
            </a:fld>
            <a:endParaRPr lang="tr-TR"/>
          </a:p>
        </p:txBody>
      </p:sp>
    </p:spTree>
    <p:extLst>
      <p:ext uri="{BB962C8B-B14F-4D97-AF65-F5344CB8AC3E}">
        <p14:creationId xmlns:p14="http://schemas.microsoft.com/office/powerpoint/2010/main" val="76970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E6B8DA-568D-479C-927D-CBDA7C689B37}" type="slidenum">
              <a:rPr lang="tr-TR" altLang="tr-TR" smtClean="0">
                <a:solidFill>
                  <a:srgbClr val="000000"/>
                </a:solidFill>
                <a:latin typeface="Times New Roman" pitchFamily="18" charset="0"/>
                <a:cs typeface="Arial" charset="0"/>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6</a:t>
            </a:fld>
            <a:endParaRPr lang="tr-TR" altLang="tr-TR" smtClean="0">
              <a:solidFill>
                <a:srgbClr val="000000"/>
              </a:solidFill>
              <a:latin typeface="Times New Roman" pitchFamily="18" charset="0"/>
              <a:cs typeface="Arial" charset="0"/>
            </a:endParaRPr>
          </a:p>
        </p:txBody>
      </p:sp>
      <p:sp>
        <p:nvSpPr>
          <p:cNvPr id="102403" name="Text Box 1"/>
          <p:cNvSpPr txBox="1">
            <a:spLocks noChangeArrowheads="1"/>
          </p:cNvSpPr>
          <p:nvPr/>
        </p:nvSpPr>
        <p:spPr bwMode="auto">
          <a:xfrm>
            <a:off x="1656557" y="510659"/>
            <a:ext cx="6626225" cy="2553296"/>
          </a:xfrm>
          <a:prstGeom prst="rect">
            <a:avLst/>
          </a:prstGeom>
          <a:solidFill>
            <a:srgbClr val="FFFFFF"/>
          </a:solidFill>
          <a:ln w="9360">
            <a:solidFill>
              <a:srgbClr val="000000"/>
            </a:solidFill>
            <a:miter lim="800000"/>
            <a:headEnd/>
            <a:tailEnd/>
          </a:ln>
        </p:spPr>
        <p:txBody>
          <a:bodyPr wrap="none" anchor="ctr"/>
          <a:lstStyle/>
          <a:p>
            <a:endParaRPr lang="tr-TR" altLang="tr-TR">
              <a:latin typeface="Calibri" pitchFamily="34" charset="0"/>
            </a:endParaRPr>
          </a:p>
        </p:txBody>
      </p:sp>
      <p:sp>
        <p:nvSpPr>
          <p:cNvPr id="102404" name="Rectangle 2"/>
          <p:cNvSpPr>
            <a:spLocks noGrp="1" noChangeArrowheads="1"/>
          </p:cNvSpPr>
          <p:nvPr>
            <p:ph type="body"/>
          </p:nvPr>
        </p:nvSpPr>
        <p:spPr bwMode="auto">
          <a:xfrm>
            <a:off x="993936" y="3234174"/>
            <a:ext cx="7946869" cy="3131334"/>
          </a:xfrm>
          <a:noFill/>
        </p:spPr>
        <p:txBody>
          <a:bodyPr wrap="none" numCol="1" anchor="ctr" anchorCtr="0" compatLnSpc="1">
            <a:prstTxWarp prst="textNoShape">
              <a:avLst/>
            </a:prstTxWarp>
          </a:bodyPr>
          <a:lstStyle/>
          <a:p>
            <a:pPr eaLnBrk="1" hangingPunct="1">
              <a:spcBef>
                <a:spcPct val="0"/>
              </a:spcBef>
            </a:pPr>
            <a:endParaRPr lang="tr-TR" altLang="tr-TR" smtClean="0"/>
          </a:p>
        </p:txBody>
      </p:sp>
      <p:sp>
        <p:nvSpPr>
          <p:cNvPr id="2" name="Altbilgi Yer Tutucusu 1"/>
          <p:cNvSpPr>
            <a:spLocks noGrp="1"/>
          </p:cNvSpPr>
          <p:nvPr>
            <p:ph type="ftr" sz="quarter" idx="10"/>
          </p:nvPr>
        </p:nvSpPr>
        <p:spPr/>
        <p:txBody>
          <a:bodyPr/>
          <a:lstStyle/>
          <a:p>
            <a:pPr>
              <a:defRPr/>
            </a:pPr>
            <a:endParaRPr lang="tr-TR"/>
          </a:p>
        </p:txBody>
      </p:sp>
      <p:sp>
        <p:nvSpPr>
          <p:cNvPr id="3" name="Üstbilgi Yer Tutucusu 2"/>
          <p:cNvSpPr>
            <a:spLocks noGrp="1"/>
          </p:cNvSpPr>
          <p:nvPr>
            <p:ph type="hdr" sz="quarter" idx="11"/>
          </p:nvPr>
        </p:nvSpPr>
        <p:spPr/>
        <p:txBody>
          <a:bodyPr/>
          <a:lstStyle/>
          <a:p>
            <a:pPr>
              <a:defRPr/>
            </a:pPr>
            <a:endParaRPr lang="tr-TR"/>
          </a:p>
        </p:txBody>
      </p:sp>
    </p:spTree>
    <p:extLst>
      <p:ext uri="{BB962C8B-B14F-4D97-AF65-F5344CB8AC3E}">
        <p14:creationId xmlns:p14="http://schemas.microsoft.com/office/powerpoint/2010/main" val="3854065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7</a:t>
            </a:fld>
            <a:endParaRPr lang="tr-TR"/>
          </a:p>
        </p:txBody>
      </p:sp>
    </p:spTree>
    <p:extLst>
      <p:ext uri="{BB962C8B-B14F-4D97-AF65-F5344CB8AC3E}">
        <p14:creationId xmlns:p14="http://schemas.microsoft.com/office/powerpoint/2010/main" val="1114371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Üstbilgi Yer Tutucusu 3"/>
          <p:cNvSpPr>
            <a:spLocks noGrp="1"/>
          </p:cNvSpPr>
          <p:nvPr>
            <p:ph type="hdr" sz="quarter" idx="10"/>
          </p:nvPr>
        </p:nvSpPr>
        <p:spPr/>
        <p:txBody>
          <a:bodyPr/>
          <a:lstStyle/>
          <a:p>
            <a:pPr>
              <a:defRPr/>
            </a:pPr>
            <a:endParaRPr lang="tr-TR"/>
          </a:p>
        </p:txBody>
      </p:sp>
      <p:sp>
        <p:nvSpPr>
          <p:cNvPr id="5" name="Altbilgi Yer Tutucusu 4"/>
          <p:cNvSpPr>
            <a:spLocks noGrp="1"/>
          </p:cNvSpPr>
          <p:nvPr>
            <p:ph type="ftr" sz="quarter" idx="11"/>
          </p:nvPr>
        </p:nvSpPr>
        <p:spPr/>
        <p:txBody>
          <a:bodyPr/>
          <a:lstStyle/>
          <a:p>
            <a:pPr>
              <a:defRPr/>
            </a:pPr>
            <a:endParaRPr lang="tr-TR"/>
          </a:p>
        </p:txBody>
      </p:sp>
      <p:sp>
        <p:nvSpPr>
          <p:cNvPr id="6" name="Slayt Numarası Yer Tutucusu 5"/>
          <p:cNvSpPr>
            <a:spLocks noGrp="1"/>
          </p:cNvSpPr>
          <p:nvPr>
            <p:ph type="sldNum" sz="quarter" idx="12"/>
          </p:nvPr>
        </p:nvSpPr>
        <p:spPr/>
        <p:txBody>
          <a:bodyPr/>
          <a:lstStyle/>
          <a:p>
            <a:pPr>
              <a:defRPr/>
            </a:pPr>
            <a:fld id="{51B8373A-4B36-4BB5-B715-561E48BBE86D}" type="slidenum">
              <a:rPr lang="tr-TR" smtClean="0"/>
              <a:pPr>
                <a:defRPr/>
              </a:pPr>
              <a:t>8</a:t>
            </a:fld>
            <a:endParaRPr lang="tr-TR"/>
          </a:p>
        </p:txBody>
      </p:sp>
    </p:spTree>
    <p:extLst>
      <p:ext uri="{BB962C8B-B14F-4D97-AF65-F5344CB8AC3E}">
        <p14:creationId xmlns:p14="http://schemas.microsoft.com/office/powerpoint/2010/main" val="426078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3B9E203-328E-438E-8FB0-9BB50BC91B93}" type="slidenum">
              <a:rPr lang="tr-TR" altLang="tr-TR" smtClean="0">
                <a:solidFill>
                  <a:srgbClr val="000000"/>
                </a:solidFill>
                <a:latin typeface="Times New Roman" pitchFamily="18" charset="0"/>
                <a:ea typeface="Arial Unicode MS" pitchFamily="34" charset="-128"/>
                <a:cs typeface="Arial Unicode MS" pitchFamily="34" charset="-128"/>
              </a:rPr>
              <a:pPr fontAlgn="base">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tr-TR" altLang="tr-TR" smtClean="0">
              <a:solidFill>
                <a:srgbClr val="000000"/>
              </a:solidFill>
              <a:latin typeface="Times New Roman" pitchFamily="18" charset="0"/>
              <a:ea typeface="Arial Unicode MS" pitchFamily="34" charset="-128"/>
              <a:cs typeface="Arial Unicode MS" pitchFamily="34" charset="-128"/>
            </a:endParaRPr>
          </a:p>
        </p:txBody>
      </p:sp>
      <p:sp>
        <p:nvSpPr>
          <p:cNvPr id="82947" name="Rectangle 1"/>
          <p:cNvSpPr>
            <a:spLocks noGrp="1" noRot="1" noChangeAspect="1" noChangeArrowheads="1" noTextEdit="1"/>
          </p:cNvSpPr>
          <p:nvPr>
            <p:ph type="sldImg"/>
          </p:nvPr>
        </p:nvSpPr>
        <p:spPr bwMode="auto">
          <a:xfrm>
            <a:off x="3268663" y="511175"/>
            <a:ext cx="3400425" cy="2551113"/>
          </a:xfrm>
          <a:solidFill>
            <a:srgbClr val="FFFFFF"/>
          </a:solidFill>
          <a:ln>
            <a:solidFill>
              <a:srgbClr val="000000"/>
            </a:solidFill>
            <a:miter lim="800000"/>
            <a:headEnd/>
            <a:tailEnd/>
          </a:ln>
        </p:spPr>
      </p:sp>
      <p:sp>
        <p:nvSpPr>
          <p:cNvPr id="82948" name="Rectangle 2"/>
          <p:cNvSpPr>
            <a:spLocks noGrp="1" noChangeArrowheads="1"/>
          </p:cNvSpPr>
          <p:nvPr>
            <p:ph type="body" idx="1"/>
          </p:nvPr>
        </p:nvSpPr>
        <p:spPr bwMode="auto">
          <a:xfrm>
            <a:off x="993935" y="3234176"/>
            <a:ext cx="7949170" cy="3133698"/>
          </a:xfrm>
          <a:noFill/>
        </p:spPr>
        <p:txBody>
          <a:bodyPr wrap="none" numCol="1" anchor="ctr" anchorCtr="0" compatLnSpc="1">
            <a:prstTxWarp prst="textNoShape">
              <a:avLst/>
            </a:prstTxWarp>
          </a:bodyPr>
          <a:lstStyle/>
          <a:p>
            <a:pPr eaLnBrk="1" hangingPunct="1">
              <a:spcBef>
                <a:spcPct val="0"/>
              </a:spcBef>
            </a:pPr>
            <a:endParaRPr lang="tr-TR" altLang="tr-TR" smtClean="0"/>
          </a:p>
        </p:txBody>
      </p:sp>
    </p:spTree>
    <p:extLst>
      <p:ext uri="{BB962C8B-B14F-4D97-AF65-F5344CB8AC3E}">
        <p14:creationId xmlns:p14="http://schemas.microsoft.com/office/powerpoint/2010/main" val="30733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47E83E14-88A3-4210-BCF3-E87842233475}" type="datetime1">
              <a:rPr lang="tr-TR" smtClean="0"/>
              <a:pPr>
                <a:defRPr/>
              </a:pPr>
              <a:t>21.12.2017</a:t>
            </a:fld>
            <a:endParaRPr lang="tr-TR"/>
          </a:p>
        </p:txBody>
      </p:sp>
      <p:sp>
        <p:nvSpPr>
          <p:cNvPr id="5" name="Footer Placeholder 4"/>
          <p:cNvSpPr>
            <a:spLocks noGrp="1"/>
          </p:cNvSpPr>
          <p:nvPr>
            <p:ph type="ftr" sz="quarter" idx="11"/>
          </p:nvPr>
        </p:nvSpPr>
        <p:spPr>
          <a:xfrm>
            <a:off x="3623733" y="6117336"/>
            <a:ext cx="3609438" cy="365125"/>
          </a:xfrm>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a:xfrm>
            <a:off x="8275320" y="6117336"/>
            <a:ext cx="411480" cy="365125"/>
          </a:xfrm>
        </p:spPr>
        <p:txBody>
          <a:bodyPr/>
          <a:lstStyle/>
          <a:p>
            <a:pPr>
              <a:defRPr/>
            </a:pPr>
            <a:fld id="{3F94B574-FBCC-44D4-9D65-A15E308707B1}" type="slidenum">
              <a:rPr lang="tr-TR" smtClean="0"/>
              <a:pPr>
                <a:defRPr/>
              </a:pPr>
              <a:t>‹#›</a:t>
            </a:fld>
            <a:endParaRPr lang="tr-T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044118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6" name="Footer Placeholder 5"/>
          <p:cNvSpPr>
            <a:spLocks noGrp="1"/>
          </p:cNvSpPr>
          <p:nvPr>
            <p:ph type="ftr" sz="quarter" idx="11"/>
          </p:nvPr>
        </p:nvSpPr>
        <p:spPr/>
        <p:txBody>
          <a:bodyPr/>
          <a:lstStyle/>
          <a:p>
            <a:pPr>
              <a:defRPr/>
            </a:pPr>
            <a:r>
              <a:rPr lang="tr-TR" smtClean="0"/>
              <a:t>Mali Hizmetler Uzmanları Derneği</a:t>
            </a:r>
            <a:endParaRPr lang="tr-TR"/>
          </a:p>
        </p:txBody>
      </p:sp>
      <p:sp>
        <p:nvSpPr>
          <p:cNvPr id="7" name="Slide Number Placeholder 6"/>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158704823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2175199813"/>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72438902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72353285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150627616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86288421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77981661-A2B6-4667-8AAE-FA351EC1FA12}"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30A0FD86-A990-416F-8021-84BEF8C59A40}" type="slidenum">
              <a:rPr lang="tr-TR" smtClean="0"/>
              <a:pPr>
                <a:defRPr/>
              </a:pPr>
              <a:t>‹#›</a:t>
            </a:fld>
            <a:endParaRPr lang="tr-TR"/>
          </a:p>
        </p:txBody>
      </p:sp>
    </p:spTree>
    <p:extLst>
      <p:ext uri="{BB962C8B-B14F-4D97-AF65-F5344CB8AC3E}">
        <p14:creationId xmlns:p14="http://schemas.microsoft.com/office/powerpoint/2010/main" val="2574731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fld id="{5D8B63B6-D070-4C7C-AD62-1F67E2F9CC43}"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p:txBody>
          <a:bodyPr/>
          <a:lstStyle/>
          <a:p>
            <a:pPr>
              <a:defRPr/>
            </a:pPr>
            <a:fld id="{C008AF2E-6373-4DFE-80A7-42D807D92B49}" type="slidenum">
              <a:rPr lang="tr-TR" smtClean="0"/>
              <a:pPr>
                <a:defRPr/>
              </a:pPr>
              <a:t>‹#›</a:t>
            </a:fld>
            <a:endParaRPr lang="tr-TR"/>
          </a:p>
        </p:txBody>
      </p:sp>
    </p:spTree>
    <p:extLst>
      <p:ext uri="{BB962C8B-B14F-4D97-AF65-F5344CB8AC3E}">
        <p14:creationId xmlns:p14="http://schemas.microsoft.com/office/powerpoint/2010/main" val="211110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6EE2BDF3-1292-4866-BA55-F2FC80CE01A7}" type="datetime1">
              <a:rPr lang="tr-TR" smtClean="0"/>
              <a:pPr>
                <a:defRPr/>
              </a:pPr>
              <a:t>21.12.2017</a:t>
            </a:fld>
            <a:endParaRPr lang="tr-TR"/>
          </a:p>
        </p:txBody>
      </p:sp>
      <p:sp>
        <p:nvSpPr>
          <p:cNvPr id="5" name="Footer Placeholder 4"/>
          <p:cNvSpPr>
            <a:spLocks noGrp="1"/>
          </p:cNvSpPr>
          <p:nvPr>
            <p:ph type="ftr" sz="quarter" idx="11"/>
          </p:nvPr>
        </p:nvSpPr>
        <p:spPr>
          <a:xfrm>
            <a:off x="1972647" y="6108173"/>
            <a:ext cx="5314517" cy="365125"/>
          </a:xfrm>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a:xfrm>
            <a:off x="8258967" y="6108173"/>
            <a:ext cx="427833" cy="365125"/>
          </a:xfrm>
        </p:spPr>
        <p:txBody>
          <a:bodyPr/>
          <a:lstStyle/>
          <a:p>
            <a:pPr>
              <a:defRPr/>
            </a:pPr>
            <a:fld id="{889CA6E1-D2F3-423C-9089-FAA244D1ECAF}" type="slidenum">
              <a:rPr lang="tr-TR" smtClean="0"/>
              <a:pPr>
                <a:defRPr/>
              </a:pPr>
              <a:t>‹#›</a:t>
            </a:fld>
            <a:endParaRPr lang="tr-TR"/>
          </a:p>
        </p:txBody>
      </p:sp>
    </p:spTree>
    <p:extLst>
      <p:ext uri="{BB962C8B-B14F-4D97-AF65-F5344CB8AC3E}">
        <p14:creationId xmlns:p14="http://schemas.microsoft.com/office/powerpoint/2010/main" val="2443251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fld id="{642D34EB-2D78-4F07-BB80-B0ADDB137011}" type="datetime1">
              <a:rPr lang="tr-TR" smtClean="0"/>
              <a:pPr>
                <a:defRPr/>
              </a:pPr>
              <a:t>21.12.2017</a:t>
            </a:fld>
            <a:endParaRPr lang="tr-TR"/>
          </a:p>
        </p:txBody>
      </p:sp>
      <p:sp>
        <p:nvSpPr>
          <p:cNvPr id="5" name="Footer Placeholder 4"/>
          <p:cNvSpPr>
            <a:spLocks noGrp="1"/>
          </p:cNvSpPr>
          <p:nvPr>
            <p:ph type="ftr" sz="quarter" idx="11"/>
          </p:nvPr>
        </p:nvSpPr>
        <p:spPr/>
        <p:txBody>
          <a:bodyPr/>
          <a:lstStyle/>
          <a:p>
            <a:pPr>
              <a:defRPr/>
            </a:pPr>
            <a:r>
              <a:rPr lang="tr-TR" smtClean="0"/>
              <a:t>Mali Hizmetler Uzmanları Derneği</a:t>
            </a:r>
            <a:endParaRPr lang="tr-TR"/>
          </a:p>
        </p:txBody>
      </p:sp>
      <p:sp>
        <p:nvSpPr>
          <p:cNvPr id="6" name="Slide Number Placeholder 5"/>
          <p:cNvSpPr>
            <a:spLocks noGrp="1"/>
          </p:cNvSpPr>
          <p:nvPr>
            <p:ph type="sldNum" sz="quarter" idx="12"/>
          </p:nvPr>
        </p:nvSpPr>
        <p:spPr>
          <a:xfrm>
            <a:off x="8273317" y="6116070"/>
            <a:ext cx="413483" cy="365125"/>
          </a:xfrm>
        </p:spPr>
        <p:txBody>
          <a:bodyPr/>
          <a:lstStyle/>
          <a:p>
            <a:pPr>
              <a:defRPr/>
            </a:pPr>
            <a:fld id="{5B0F70D3-FD05-4F3B-9B45-41DEE5143BED}" type="slidenum">
              <a:rPr lang="tr-TR" smtClean="0"/>
              <a:pPr>
                <a:defRPr/>
              </a:pPr>
              <a:t>‹#›</a:t>
            </a:fld>
            <a:endParaRPr lang="tr-TR"/>
          </a:p>
        </p:txBody>
      </p:sp>
    </p:spTree>
    <p:extLst>
      <p:ext uri="{BB962C8B-B14F-4D97-AF65-F5344CB8AC3E}">
        <p14:creationId xmlns:p14="http://schemas.microsoft.com/office/powerpoint/2010/main" val="249010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fld id="{9BF7BF2E-B398-4B3C-A92A-AFFD93A89986}" type="datetime1">
              <a:rPr lang="tr-TR" smtClean="0"/>
              <a:pPr>
                <a:defRPr/>
              </a:pPr>
              <a:t>21.12.2017</a:t>
            </a:fld>
            <a:endParaRPr lang="tr-TR"/>
          </a:p>
        </p:txBody>
      </p:sp>
      <p:sp>
        <p:nvSpPr>
          <p:cNvPr id="6" name="Footer Placeholder 5"/>
          <p:cNvSpPr>
            <a:spLocks noGrp="1"/>
          </p:cNvSpPr>
          <p:nvPr>
            <p:ph type="ftr" sz="quarter" idx="11"/>
          </p:nvPr>
        </p:nvSpPr>
        <p:spPr/>
        <p:txBody>
          <a:bodyPr/>
          <a:lstStyle/>
          <a:p>
            <a:pPr>
              <a:defRPr/>
            </a:pPr>
            <a:r>
              <a:rPr lang="tr-TR" smtClean="0"/>
              <a:t>Mali Hizmetler Uzmanları Derneği</a:t>
            </a:r>
            <a:endParaRPr lang="tr-TR"/>
          </a:p>
        </p:txBody>
      </p:sp>
      <p:sp>
        <p:nvSpPr>
          <p:cNvPr id="7" name="Slide Number Placeholder 6"/>
          <p:cNvSpPr>
            <a:spLocks noGrp="1"/>
          </p:cNvSpPr>
          <p:nvPr>
            <p:ph type="sldNum" sz="quarter" idx="12"/>
          </p:nvPr>
        </p:nvSpPr>
        <p:spPr/>
        <p:txBody>
          <a:bodyPr/>
          <a:lstStyle/>
          <a:p>
            <a:pPr>
              <a:defRPr/>
            </a:pPr>
            <a:fld id="{164D1987-78B6-45D2-B138-DA5C9F7FFF1D}" type="slidenum">
              <a:rPr lang="tr-TR" smtClean="0"/>
              <a:pPr>
                <a:defRPr/>
              </a:pPr>
              <a:t>‹#›</a:t>
            </a:fld>
            <a:endParaRPr lang="tr-TR"/>
          </a:p>
        </p:txBody>
      </p:sp>
    </p:spTree>
    <p:extLst>
      <p:ext uri="{BB962C8B-B14F-4D97-AF65-F5344CB8AC3E}">
        <p14:creationId xmlns:p14="http://schemas.microsoft.com/office/powerpoint/2010/main" val="427276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fld id="{1555CC07-E64A-4FD2-A7BE-4C30A8924AEA}" type="datetime1">
              <a:rPr lang="tr-TR" smtClean="0"/>
              <a:pPr>
                <a:defRPr/>
              </a:pPr>
              <a:t>21.12.2017</a:t>
            </a:fld>
            <a:endParaRPr lang="tr-TR"/>
          </a:p>
        </p:txBody>
      </p:sp>
      <p:sp>
        <p:nvSpPr>
          <p:cNvPr id="8" name="Footer Placeholder 7"/>
          <p:cNvSpPr>
            <a:spLocks noGrp="1"/>
          </p:cNvSpPr>
          <p:nvPr>
            <p:ph type="ftr" sz="quarter" idx="11"/>
          </p:nvPr>
        </p:nvSpPr>
        <p:spPr/>
        <p:txBody>
          <a:bodyPr/>
          <a:lstStyle/>
          <a:p>
            <a:pPr>
              <a:defRPr/>
            </a:pPr>
            <a:r>
              <a:rPr lang="tr-TR" smtClean="0"/>
              <a:t>Mali Hizmetler Uzmanları Derneği</a:t>
            </a:r>
            <a:endParaRPr lang="tr-TR"/>
          </a:p>
        </p:txBody>
      </p:sp>
      <p:sp>
        <p:nvSpPr>
          <p:cNvPr id="9" name="Slide Number Placeholder 8"/>
          <p:cNvSpPr>
            <a:spLocks noGrp="1"/>
          </p:cNvSpPr>
          <p:nvPr>
            <p:ph type="sldNum" sz="quarter" idx="12"/>
          </p:nvPr>
        </p:nvSpPr>
        <p:spPr/>
        <p:txBody>
          <a:bodyPr/>
          <a:lstStyle/>
          <a:p>
            <a:pPr>
              <a:defRPr/>
            </a:pPr>
            <a:fld id="{4F26E9DF-66E2-47CC-B755-1CE64BF97DEB}" type="slidenum">
              <a:rPr lang="tr-TR" smtClean="0"/>
              <a:pPr>
                <a:defRPr/>
              </a:pPr>
              <a:t>‹#›</a:t>
            </a:fld>
            <a:endParaRPr lang="tr-TR"/>
          </a:p>
        </p:txBody>
      </p:sp>
    </p:spTree>
    <p:extLst>
      <p:ext uri="{BB962C8B-B14F-4D97-AF65-F5344CB8AC3E}">
        <p14:creationId xmlns:p14="http://schemas.microsoft.com/office/powerpoint/2010/main" val="315188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fld id="{9BA6D69D-183F-4690-8797-83744D0D229E}" type="datetime1">
              <a:rPr lang="tr-TR" smtClean="0"/>
              <a:pPr>
                <a:defRPr/>
              </a:pPr>
              <a:t>21.12.2017</a:t>
            </a:fld>
            <a:endParaRPr lang="tr-TR"/>
          </a:p>
        </p:txBody>
      </p:sp>
      <p:sp>
        <p:nvSpPr>
          <p:cNvPr id="4" name="Footer Placeholder 3"/>
          <p:cNvSpPr>
            <a:spLocks noGrp="1"/>
          </p:cNvSpPr>
          <p:nvPr>
            <p:ph type="ftr" sz="quarter" idx="11"/>
          </p:nvPr>
        </p:nvSpPr>
        <p:spPr/>
        <p:txBody>
          <a:bodyPr/>
          <a:lstStyle/>
          <a:p>
            <a:pPr>
              <a:defRPr/>
            </a:pPr>
            <a:r>
              <a:rPr lang="tr-TR" smtClean="0"/>
              <a:t>Mali Hizmetler Uzmanları Derneği</a:t>
            </a:r>
            <a:endParaRPr lang="tr-TR"/>
          </a:p>
        </p:txBody>
      </p:sp>
      <p:sp>
        <p:nvSpPr>
          <p:cNvPr id="5" name="Slide Number Placeholder 4"/>
          <p:cNvSpPr>
            <a:spLocks noGrp="1"/>
          </p:cNvSpPr>
          <p:nvPr>
            <p:ph type="sldNum" sz="quarter" idx="12"/>
          </p:nvPr>
        </p:nvSpPr>
        <p:spPr/>
        <p:txBody>
          <a:bodyPr/>
          <a:lstStyle/>
          <a:p>
            <a:pPr>
              <a:defRPr/>
            </a:pPr>
            <a:fld id="{33D5A7F3-0A5D-47E0-9825-FF071BB9B793}" type="slidenum">
              <a:rPr lang="tr-TR" smtClean="0"/>
              <a:pPr>
                <a:defRPr/>
              </a:pPr>
              <a:t>‹#›</a:t>
            </a:fld>
            <a:endParaRPr lang="tr-TR"/>
          </a:p>
        </p:txBody>
      </p:sp>
    </p:spTree>
    <p:extLst>
      <p:ext uri="{BB962C8B-B14F-4D97-AF65-F5344CB8AC3E}">
        <p14:creationId xmlns:p14="http://schemas.microsoft.com/office/powerpoint/2010/main" val="168991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DA60746-C18C-4461-95B7-2D5D45DC9C96}" type="datetime1">
              <a:rPr lang="tr-TR" smtClean="0"/>
              <a:pPr>
                <a:defRPr/>
              </a:pPr>
              <a:t>21.12.2017</a:t>
            </a:fld>
            <a:endParaRPr lang="tr-TR"/>
          </a:p>
        </p:txBody>
      </p:sp>
      <p:sp>
        <p:nvSpPr>
          <p:cNvPr id="3" name="Footer Placeholder 2"/>
          <p:cNvSpPr>
            <a:spLocks noGrp="1"/>
          </p:cNvSpPr>
          <p:nvPr>
            <p:ph type="ftr" sz="quarter" idx="11"/>
          </p:nvPr>
        </p:nvSpPr>
        <p:spPr/>
        <p:txBody>
          <a:bodyPr/>
          <a:lstStyle/>
          <a:p>
            <a:pPr>
              <a:defRPr/>
            </a:pPr>
            <a:r>
              <a:rPr lang="tr-TR" smtClean="0"/>
              <a:t>Mali Hizmetler Uzmanları Derneği</a:t>
            </a:r>
            <a:endParaRPr lang="tr-TR"/>
          </a:p>
        </p:txBody>
      </p:sp>
      <p:sp>
        <p:nvSpPr>
          <p:cNvPr id="4" name="Slide Number Placeholder 3"/>
          <p:cNvSpPr>
            <a:spLocks noGrp="1"/>
          </p:cNvSpPr>
          <p:nvPr>
            <p:ph type="sldNum" sz="quarter" idx="12"/>
          </p:nvPr>
        </p:nvSpPr>
        <p:spPr/>
        <p:txBody>
          <a:bodyPr/>
          <a:lstStyle/>
          <a:p>
            <a:pPr>
              <a:defRPr/>
            </a:pPr>
            <a:fld id="{20678C73-5473-4A96-8FF6-CDC71ECD737E}" type="slidenum">
              <a:rPr lang="tr-TR" smtClean="0"/>
              <a:pPr>
                <a:defRPr/>
              </a:pPr>
              <a:t>‹#›</a:t>
            </a:fld>
            <a:endParaRPr lang="tr-TR"/>
          </a:p>
        </p:txBody>
      </p:sp>
    </p:spTree>
    <p:extLst>
      <p:ext uri="{BB962C8B-B14F-4D97-AF65-F5344CB8AC3E}">
        <p14:creationId xmlns:p14="http://schemas.microsoft.com/office/powerpoint/2010/main" val="2388748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C0975E7C-CCE0-4936-B24E-45914181857A}" type="datetime1">
              <a:rPr lang="tr-TR" smtClean="0"/>
              <a:pPr>
                <a:defRPr/>
              </a:pPr>
              <a:t>21.12.2017</a:t>
            </a:fld>
            <a:endParaRPr lang="tr-TR"/>
          </a:p>
        </p:txBody>
      </p:sp>
      <p:sp>
        <p:nvSpPr>
          <p:cNvPr id="6" name="Footer Placeholder 5"/>
          <p:cNvSpPr>
            <a:spLocks noGrp="1"/>
          </p:cNvSpPr>
          <p:nvPr>
            <p:ph type="ftr" sz="quarter" idx="11"/>
          </p:nvPr>
        </p:nvSpPr>
        <p:spPr/>
        <p:txBody>
          <a:bodyPr/>
          <a:lstStyle/>
          <a:p>
            <a:pPr>
              <a:defRPr/>
            </a:pPr>
            <a:r>
              <a:rPr lang="tr-TR" smtClean="0"/>
              <a:t>Mali Hizmetler Uzmanları Derneği</a:t>
            </a:r>
            <a:endParaRPr lang="tr-TR"/>
          </a:p>
        </p:txBody>
      </p:sp>
      <p:sp>
        <p:nvSpPr>
          <p:cNvPr id="7" name="Slide Number Placeholder 6"/>
          <p:cNvSpPr>
            <a:spLocks noGrp="1"/>
          </p:cNvSpPr>
          <p:nvPr>
            <p:ph type="sldNum" sz="quarter" idx="12"/>
          </p:nvPr>
        </p:nvSpPr>
        <p:spPr/>
        <p:txBody>
          <a:bodyPr/>
          <a:lstStyle/>
          <a:p>
            <a:pPr>
              <a:defRPr/>
            </a:pPr>
            <a:fld id="{975CF855-50D3-4A7E-978F-AE80BD902279}" type="slidenum">
              <a:rPr lang="tr-TR" smtClean="0"/>
              <a:pPr>
                <a:defRPr/>
              </a:pPr>
              <a:t>‹#›</a:t>
            </a:fld>
            <a:endParaRPr lang="tr-TR"/>
          </a:p>
        </p:txBody>
      </p:sp>
    </p:spTree>
    <p:extLst>
      <p:ext uri="{BB962C8B-B14F-4D97-AF65-F5344CB8AC3E}">
        <p14:creationId xmlns:p14="http://schemas.microsoft.com/office/powerpoint/2010/main" val="56929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fld id="{61318142-98FD-4179-A26F-D70AA1810E76}" type="datetime1">
              <a:rPr lang="tr-TR" smtClean="0"/>
              <a:pPr>
                <a:defRPr/>
              </a:pPr>
              <a:t>21.12.2017</a:t>
            </a:fld>
            <a:endParaRPr lang="tr-TR"/>
          </a:p>
        </p:txBody>
      </p:sp>
      <p:sp>
        <p:nvSpPr>
          <p:cNvPr id="6" name="Footer Placeholder 5"/>
          <p:cNvSpPr>
            <a:spLocks noGrp="1"/>
          </p:cNvSpPr>
          <p:nvPr>
            <p:ph type="ftr" sz="quarter" idx="11"/>
          </p:nvPr>
        </p:nvSpPr>
        <p:spPr/>
        <p:txBody>
          <a:bodyPr/>
          <a:lstStyle/>
          <a:p>
            <a:pPr>
              <a:defRPr/>
            </a:pPr>
            <a:r>
              <a:rPr lang="tr-TR" smtClean="0"/>
              <a:t>Mali Hizmetler Uzmanları Derneği</a:t>
            </a:r>
            <a:endParaRPr lang="tr-TR"/>
          </a:p>
        </p:txBody>
      </p:sp>
      <p:sp>
        <p:nvSpPr>
          <p:cNvPr id="7" name="Slide Number Placeholder 6"/>
          <p:cNvSpPr>
            <a:spLocks noGrp="1"/>
          </p:cNvSpPr>
          <p:nvPr>
            <p:ph type="sldNum" sz="quarter" idx="12"/>
          </p:nvPr>
        </p:nvSpPr>
        <p:spPr/>
        <p:txBody>
          <a:bodyPr/>
          <a:lstStyle/>
          <a:p>
            <a:pPr>
              <a:defRPr/>
            </a:pPr>
            <a:fld id="{651A4535-5110-4C9D-A362-33DAC251F546}" type="slidenum">
              <a:rPr lang="tr-TR" smtClean="0"/>
              <a:pPr>
                <a:defRPr/>
              </a:pPr>
              <a:t>‹#›</a:t>
            </a:fld>
            <a:endParaRPr lang="tr-TR"/>
          </a:p>
        </p:txBody>
      </p:sp>
    </p:spTree>
    <p:extLst>
      <p:ext uri="{BB962C8B-B14F-4D97-AF65-F5344CB8AC3E}">
        <p14:creationId xmlns:p14="http://schemas.microsoft.com/office/powerpoint/2010/main" val="2730866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44BC3A8-E430-4F01-93C4-5064D0B615B5}" type="datetime1">
              <a:rPr lang="tr-TR" smtClean="0"/>
              <a:pPr>
                <a:defRPr/>
              </a:pPr>
              <a:t>21.12.2017</a:t>
            </a:fld>
            <a:endParaRPr lang="tr-T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r>
              <a:rPr lang="tr-TR" smtClean="0"/>
              <a:t>Mali Hizmetler Uzmanları Derneği</a:t>
            </a:r>
            <a:endParaRPr lang="tr-T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C4B2E2A-CE0A-434C-98C0-F8B7E3914FD3}" type="slidenum">
              <a:rPr lang="tr-TR" smtClean="0"/>
              <a:pPr>
                <a:defRPr/>
              </a:pPr>
              <a:t>‹#›</a:t>
            </a:fld>
            <a:endParaRPr lang="tr-TR"/>
          </a:p>
        </p:txBody>
      </p:sp>
    </p:spTree>
    <p:extLst>
      <p:ext uri="{BB962C8B-B14F-4D97-AF65-F5344CB8AC3E}">
        <p14:creationId xmlns:p14="http://schemas.microsoft.com/office/powerpoint/2010/main" val="40129136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turkan.algin@saglik.gov.tr"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2" Type="http://schemas.openxmlformats.org/officeDocument/2006/relationships/notesSlide" Target="../notesSlides/notesSlide3.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 Id="rId43" Type="http://schemas.openxmlformats.org/officeDocument/2006/relationships/image" Target="../media/image3.png"/><Relationship Id="rId8" Type="http://schemas.openxmlformats.org/officeDocument/2006/relationships/diagramData" Target="../diagrams/data2.xml"/><Relationship Id="rId3" Type="http://schemas.openxmlformats.org/officeDocument/2006/relationships/diagramData" Target="../diagrams/data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35696" y="327510"/>
            <a:ext cx="7200800" cy="1216025"/>
          </a:xfrm>
        </p:spPr>
        <p:txBody>
          <a:bodyPr>
            <a:noAutofit/>
          </a:bodyPr>
          <a:lstStyle/>
          <a:p>
            <a:pPr algn="ctr"/>
            <a:r>
              <a:rPr lang="tr-TR" sz="2800" b="1" dirty="0">
                <a:solidFill>
                  <a:schemeClr val="accent1">
                    <a:lumMod val="75000"/>
                  </a:schemeClr>
                </a:solidFill>
                <a:effectLst>
                  <a:outerShdw blurRad="53975" dist="22860" dir="5400000" algn="tl" rotWithShape="0">
                    <a:srgbClr val="000000">
                      <a:alpha val="55000"/>
                    </a:srgbClr>
                  </a:outerShdw>
                </a:effectLst>
              </a:rPr>
              <a:t>BÜTÇE </a:t>
            </a:r>
            <a:r>
              <a:rPr lang="tr-TR" sz="2800" b="1" dirty="0" smtClean="0">
                <a:solidFill>
                  <a:schemeClr val="accent1">
                    <a:lumMod val="75000"/>
                  </a:schemeClr>
                </a:solidFill>
                <a:effectLst>
                  <a:outerShdw blurRad="53975" dist="22860" dir="5400000" algn="tl" rotWithShape="0">
                    <a:srgbClr val="000000">
                      <a:alpha val="55000"/>
                    </a:srgbClr>
                  </a:outerShdw>
                </a:effectLst>
              </a:rPr>
              <a:t>UYGULAMALARI VE DİKKAT EDİLECEK HUSUSLAR</a:t>
            </a:r>
            <a:endParaRPr lang="tr-TR" sz="2800" dirty="0">
              <a:solidFill>
                <a:schemeClr val="accent1">
                  <a:lumMod val="75000"/>
                </a:schemeClr>
              </a:solidFill>
            </a:endParaRPr>
          </a:p>
        </p:txBody>
      </p:sp>
      <p:pic>
        <p:nvPicPr>
          <p:cNvPr id="6" name="İçerik Yer Tutucusu 5"/>
          <p:cNvPicPr>
            <a:picLocks noGrp="1" noChangeAspect="1"/>
          </p:cNvPicPr>
          <p:nvPr>
            <p:ph idx="1"/>
          </p:nvPr>
        </p:nvPicPr>
        <p:blipFill>
          <a:blip r:embed="rId3" cstate="print"/>
          <a:stretch>
            <a:fillRect/>
          </a:stretch>
        </p:blipFill>
        <p:spPr>
          <a:xfrm>
            <a:off x="3131840" y="1576950"/>
            <a:ext cx="4032451" cy="2892285"/>
          </a:xfrm>
          <a:prstGeom prst="rect">
            <a:avLst/>
          </a:prstGeom>
        </p:spPr>
      </p:pic>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1</a:t>
            </a:fld>
            <a:endParaRPr lang="tr-TR" dirty="0"/>
          </a:p>
        </p:txBody>
      </p:sp>
      <p:sp>
        <p:nvSpPr>
          <p:cNvPr id="7" name="Dikdörtgen 6"/>
          <p:cNvSpPr/>
          <p:nvPr/>
        </p:nvSpPr>
        <p:spPr>
          <a:xfrm>
            <a:off x="3646240" y="4438149"/>
            <a:ext cx="5040560" cy="1661993"/>
          </a:xfrm>
          <a:prstGeom prst="rect">
            <a:avLst/>
          </a:prstGeom>
        </p:spPr>
        <p:txBody>
          <a:bodyPr wrap="square">
            <a:spAutoFit/>
          </a:bodyPr>
          <a:lstStyle/>
          <a:p>
            <a:pPr lvl="0" algn="r" defTabSz="449263" eaLnBrk="0" hangingPunct="0">
              <a:lnSpc>
                <a:spcPct val="150000"/>
              </a:lnSpc>
              <a:buClr>
                <a:srgbClr val="000000"/>
              </a:buClr>
              <a:defRPr/>
            </a:pPr>
            <a:r>
              <a:rPr lang="tr-TR" altLang="tr-TR" sz="2000" b="1" kern="0" dirty="0" smtClean="0">
                <a:solidFill>
                  <a:schemeClr val="accent1">
                    <a:lumMod val="75000"/>
                  </a:schemeClr>
                </a:solidFill>
                <a:latin typeface="Arial Black" panose="020B0A04020102020204" pitchFamily="34" charset="0"/>
                <a:cs typeface="Arial" pitchFamily="34" charset="0"/>
              </a:rPr>
              <a:t>Aysu SEZGİN</a:t>
            </a:r>
            <a:endParaRPr lang="tr-TR" altLang="tr-TR" sz="2000" b="1" kern="0" dirty="0">
              <a:solidFill>
                <a:schemeClr val="accent1">
                  <a:lumMod val="75000"/>
                </a:schemeClr>
              </a:solidFill>
              <a:latin typeface="Arial Black" panose="020B0A04020102020204" pitchFamily="34" charset="0"/>
              <a:cs typeface="Arial" pitchFamily="34" charset="0"/>
            </a:endParaRPr>
          </a:p>
          <a:p>
            <a:pPr lvl="0" algn="r" defTabSz="449263" eaLnBrk="0" hangingPunct="0">
              <a:lnSpc>
                <a:spcPct val="150000"/>
              </a:lnSpc>
              <a:buClr>
                <a:srgbClr val="000000"/>
              </a:buClr>
              <a:defRPr/>
            </a:pPr>
            <a:r>
              <a:rPr lang="tr-TR" altLang="tr-TR" sz="1600" kern="0" dirty="0" smtClean="0">
                <a:solidFill>
                  <a:schemeClr val="accent1">
                    <a:lumMod val="75000"/>
                  </a:schemeClr>
                </a:solidFill>
                <a:latin typeface="Arial Black" panose="020B0A04020102020204" pitchFamily="34" charset="0"/>
                <a:cs typeface="Arial" pitchFamily="34" charset="0"/>
              </a:rPr>
              <a:t>Strateji </a:t>
            </a:r>
            <a:r>
              <a:rPr lang="tr-TR" altLang="tr-TR" sz="1600" kern="0" dirty="0">
                <a:solidFill>
                  <a:schemeClr val="accent1">
                    <a:lumMod val="75000"/>
                  </a:schemeClr>
                </a:solidFill>
                <a:latin typeface="Arial Black" panose="020B0A04020102020204" pitchFamily="34" charset="0"/>
                <a:cs typeface="Arial" pitchFamily="34" charset="0"/>
              </a:rPr>
              <a:t>Geliştirme Daire </a:t>
            </a:r>
            <a:r>
              <a:rPr lang="tr-TR" altLang="tr-TR" sz="1600" kern="0" dirty="0" smtClean="0">
                <a:solidFill>
                  <a:schemeClr val="accent1">
                    <a:lumMod val="75000"/>
                  </a:schemeClr>
                </a:solidFill>
                <a:latin typeface="Arial Black" panose="020B0A04020102020204" pitchFamily="34" charset="0"/>
                <a:cs typeface="Arial" pitchFamily="34" charset="0"/>
              </a:rPr>
              <a:t>Başkanlığı</a:t>
            </a:r>
            <a:endParaRPr lang="tr-TR" altLang="tr-TR" sz="1600" kern="0" dirty="0">
              <a:solidFill>
                <a:schemeClr val="accent1">
                  <a:lumMod val="75000"/>
                </a:schemeClr>
              </a:solidFill>
              <a:latin typeface="Arial Black" panose="020B0A04020102020204" pitchFamily="34" charset="0"/>
              <a:cs typeface="Arial" pitchFamily="34" charset="0"/>
            </a:endParaRPr>
          </a:p>
          <a:p>
            <a:pPr lvl="0" algn="r" defTabSz="449263" eaLnBrk="0" hangingPunct="0">
              <a:lnSpc>
                <a:spcPct val="150000"/>
              </a:lnSpc>
              <a:buClr>
                <a:srgbClr val="000000"/>
              </a:buClr>
              <a:defRPr/>
            </a:pPr>
            <a:r>
              <a:rPr lang="tr-TR" altLang="tr-TR" sz="1600" kern="0" dirty="0">
                <a:solidFill>
                  <a:schemeClr val="accent1">
                    <a:lumMod val="75000"/>
                  </a:schemeClr>
                </a:solidFill>
                <a:latin typeface="Arial Black" panose="020B0A04020102020204" pitchFamily="34" charset="0"/>
                <a:cs typeface="Arial" pitchFamily="34" charset="0"/>
              </a:rPr>
              <a:t>			</a:t>
            </a:r>
            <a:r>
              <a:rPr lang="tr-TR" altLang="tr-TR" sz="1600" kern="0" dirty="0" smtClean="0">
                <a:solidFill>
                  <a:schemeClr val="accent1">
                    <a:lumMod val="75000"/>
                  </a:schemeClr>
                </a:solidFill>
                <a:latin typeface="Arial Black" panose="020B0A04020102020204" pitchFamily="34" charset="0"/>
                <a:cs typeface="Arial" pitchFamily="34" charset="0"/>
              </a:rPr>
              <a:t>Bütçe ve Performans Şubesi</a:t>
            </a:r>
          </a:p>
          <a:p>
            <a:pPr lvl="0" algn="r" defTabSz="449263" eaLnBrk="0" hangingPunct="0">
              <a:lnSpc>
                <a:spcPct val="150000"/>
              </a:lnSpc>
              <a:buClr>
                <a:srgbClr val="000000"/>
              </a:buClr>
              <a:defRPr/>
            </a:pPr>
            <a:r>
              <a:rPr lang="tr-TR" altLang="tr-TR" sz="1600" kern="0" dirty="0" smtClean="0">
                <a:solidFill>
                  <a:schemeClr val="accent1">
                    <a:lumMod val="75000"/>
                  </a:schemeClr>
                </a:solidFill>
                <a:latin typeface="Arial Black" panose="020B0A04020102020204" pitchFamily="34" charset="0"/>
                <a:cs typeface="Arial" pitchFamily="34" charset="0"/>
              </a:rPr>
              <a:t>Mali Hizmetler Uzmanı</a:t>
            </a:r>
            <a:endParaRPr lang="tr-TR" altLang="tr-TR" sz="1600" kern="0" dirty="0">
              <a:solidFill>
                <a:schemeClr val="accent1">
                  <a:lumMod val="75000"/>
                </a:schemeClr>
              </a:solidFill>
              <a:latin typeface="Arial Black" panose="020B0A04020102020204" pitchFamily="34" charset="0"/>
              <a:cs typeface="Arial" pitchFamily="34" charset="0"/>
            </a:endParaRPr>
          </a:p>
        </p:txBody>
      </p:sp>
      <p:pic>
        <p:nvPicPr>
          <p:cNvPr id="9" name="Resim 8"/>
          <p:cNvPicPr/>
          <p:nvPr/>
        </p:nvPicPr>
        <p:blipFill>
          <a:blip r:embed="rId4">
            <a:extLst>
              <a:ext uri="{28A0092B-C50C-407E-A947-70E740481C1C}">
                <a14:useLocalDpi xmlns:a14="http://schemas.microsoft.com/office/drawing/2010/main" val="0"/>
              </a:ext>
            </a:extLst>
          </a:blip>
          <a:stretch>
            <a:fillRect/>
          </a:stretch>
        </p:blipFill>
        <p:spPr>
          <a:xfrm>
            <a:off x="395536" y="116632"/>
            <a:ext cx="1259840" cy="1259840"/>
          </a:xfrm>
          <a:prstGeom prst="rect">
            <a:avLst/>
          </a:prstGeom>
        </p:spPr>
      </p:pic>
    </p:spTree>
    <p:extLst>
      <p:ext uri="{BB962C8B-B14F-4D97-AF65-F5344CB8AC3E}">
        <p14:creationId xmlns:p14="http://schemas.microsoft.com/office/powerpoint/2010/main" val="277536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5EABFD85-F632-45C3-9212-A8986AF0C6E5}" type="slidenum">
              <a:rPr lang="tr-TR" smtClean="0"/>
              <a:pPr>
                <a:defRPr/>
              </a:pPr>
              <a:t>10</a:t>
            </a:fld>
            <a:endParaRPr lang="tr-TR"/>
          </a:p>
        </p:txBody>
      </p:sp>
      <p:sp>
        <p:nvSpPr>
          <p:cNvPr id="22529" name="Rectangle 1"/>
          <p:cNvSpPr>
            <a:spLocks noGrp="1" noChangeArrowheads="1"/>
          </p:cNvSpPr>
          <p:nvPr>
            <p:ph type="body" idx="4294967295"/>
          </p:nvPr>
        </p:nvSpPr>
        <p:spPr>
          <a:xfrm>
            <a:off x="755576" y="1076073"/>
            <a:ext cx="8208962" cy="4937125"/>
          </a:xfrm>
          <a:extLst/>
        </p:spPr>
        <p:txBody>
          <a:bodyPr rtlCol="0">
            <a:normAutofit/>
          </a:bodyPr>
          <a:lstStyle/>
          <a:p>
            <a:pPr marL="0" indent="0" algn="just" eaLnBrk="1" fontAlgn="auto" hangingPunct="1">
              <a:spcAft>
                <a:spcPts val="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2000" dirty="0" smtClean="0">
                <a:latin typeface="Arial" pitchFamily="34" charset="0"/>
              </a:rPr>
              <a:t>Ödenek ihtiyacı olan harcama birimlerinin taleplerinden</a:t>
            </a:r>
            <a:r>
              <a:rPr lang="tr-TR" altLang="tr-TR" sz="2000" dirty="0" smtClean="0">
                <a:solidFill>
                  <a:schemeClr val="accent1">
                    <a:lumMod val="75000"/>
                  </a:schemeClr>
                </a:solidFill>
                <a:latin typeface="Arial" pitchFamily="34" charset="0"/>
              </a:rPr>
              <a:t>, Bakanlık Makamınca</a:t>
            </a:r>
            <a:r>
              <a:rPr lang="tr-TR" altLang="tr-TR" sz="2000" dirty="0" smtClean="0">
                <a:solidFill>
                  <a:srgbClr val="FF0000"/>
                </a:solidFill>
                <a:latin typeface="Arial" pitchFamily="34" charset="0"/>
              </a:rPr>
              <a:t> </a:t>
            </a:r>
            <a:r>
              <a:rPr lang="tr-TR" altLang="tr-TR" sz="2000" dirty="0" smtClean="0">
                <a:latin typeface="Arial" pitchFamily="34" charset="0"/>
              </a:rPr>
              <a:t>uygun görülenler Maliye Bakanlığına  (Bütçe ve Mali Kontrol Genel Müdürlüğüne) iletilir. Maliye Bakanlığınca uygun görülen aktarmalar Bakan Onayına istinaden gerçekleştirilir.</a:t>
            </a:r>
          </a:p>
          <a:p>
            <a:pPr marL="341313" indent="-341313" algn="just"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tr-TR" altLang="tr-TR" sz="2000" dirty="0" smtClean="0">
              <a:latin typeface="Arial" pitchFamily="34" charset="0"/>
            </a:endParaRPr>
          </a:p>
          <a:p>
            <a:pPr marL="0" indent="0" algn="just" eaLnBrk="1" fontAlgn="auto" hangingPunct="1">
              <a:spcAft>
                <a:spcPts val="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2000" i="1" dirty="0" smtClean="0">
                <a:latin typeface="Arial" pitchFamily="34" charset="0"/>
              </a:rPr>
              <a:t>27 Ocak  2009 tarihli  2009 YILI MERKEZİ YÖNETİM BÜTÇE UYGULAMA GENELGESİ  (Sıra No: 2) uyarınca, Kamu idareleri zorunlu haller dışında Maliye Bakanlığı’ndan kesinlikle ilave ödenek talebinde bulunmayacaklardır.</a:t>
            </a:r>
          </a:p>
        </p:txBody>
      </p:sp>
      <p:sp>
        <p:nvSpPr>
          <p:cNvPr id="4" name="Metin kutusu 3"/>
          <p:cNvSpPr txBox="1"/>
          <p:nvPr/>
        </p:nvSpPr>
        <p:spPr>
          <a:xfrm>
            <a:off x="1619672" y="276245"/>
            <a:ext cx="7200155" cy="1508105"/>
          </a:xfrm>
          <a:prstGeom prst="rect">
            <a:avLst/>
          </a:prstGeom>
          <a:noFill/>
        </p:spPr>
        <p:txBody>
          <a:bodyPr wrap="square" rtlCol="0">
            <a:spAutoFit/>
          </a:bodyPr>
          <a:lstStyle/>
          <a:p>
            <a:pPr marL="0" indent="0" eaLnBrk="1" fontAlgn="auto" hangingPunct="1">
              <a:spcAft>
                <a:spcPts val="0"/>
              </a:spcAft>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3200" b="1" dirty="0" smtClean="0">
                <a:solidFill>
                  <a:schemeClr val="accent1">
                    <a:lumMod val="75000"/>
                  </a:schemeClr>
                </a:solidFill>
                <a:latin typeface="Arial" pitchFamily="34" charset="0"/>
              </a:rPr>
              <a:t>4- Yedek Ödenek Tertibinden Yapılacak Aktarmalar:</a:t>
            </a:r>
          </a:p>
          <a:p>
            <a:pPr marL="341313" indent="-341313" eaLnBrk="1" fontAlgn="auto" hangingPunct="1">
              <a:spcAft>
                <a:spcPts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tr-TR" altLang="tr-TR" sz="2800" b="1" dirty="0">
              <a:solidFill>
                <a:schemeClr val="accent2"/>
              </a:solidFill>
              <a:latin typeface="Arial" pitchFamily="34" charset="0"/>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4289440482"/>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04800"/>
            <a:ext cx="8001000" cy="1216025"/>
          </a:xfrm>
        </p:spPr>
        <p:txBody>
          <a:bodyPr anchor="ctr"/>
          <a:lstStyle/>
          <a:p>
            <a:pPr algn="ctr"/>
            <a:r>
              <a:rPr lang="tr-TR" sz="3200" b="1" dirty="0" smtClean="0">
                <a:solidFill>
                  <a:schemeClr val="accent1">
                    <a:lumMod val="75000"/>
                  </a:schemeClr>
                </a:solidFill>
                <a:latin typeface="Arial" panose="020B0604020202020204" pitchFamily="34" charset="0"/>
                <a:cs typeface="Arial" panose="020B0604020202020204" pitchFamily="34" charset="0"/>
              </a:rPr>
              <a:t>Aktarılamayacak Ödenekler</a:t>
            </a:r>
            <a:endParaRPr lang="tr-TR" sz="3200" b="1" dirty="0">
              <a:solidFill>
                <a:schemeClr val="accent1">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92500" lnSpcReduction="20000"/>
          </a:bodyPr>
          <a:lstStyle/>
          <a:p>
            <a:pPr marL="0" indent="0">
              <a:buNone/>
            </a:pPr>
            <a:r>
              <a:rPr lang="tr-TR" sz="2400" dirty="0" smtClean="0">
                <a:latin typeface="Arial" panose="020B0604020202020204" pitchFamily="34" charset="0"/>
                <a:cs typeface="Arial" panose="020B0604020202020204" pitchFamily="34" charset="0"/>
              </a:rPr>
              <a:t>Yapılan </a:t>
            </a:r>
            <a:r>
              <a:rPr lang="tr-TR" sz="2400" dirty="0">
                <a:latin typeface="Arial" panose="020B0604020202020204" pitchFamily="34" charset="0"/>
                <a:cs typeface="Arial" panose="020B0604020202020204" pitchFamily="34" charset="0"/>
              </a:rPr>
              <a:t>aktarmalar, </a:t>
            </a:r>
            <a:r>
              <a:rPr lang="tr-TR" sz="2400" dirty="0" smtClean="0">
                <a:latin typeface="Arial" panose="020B0604020202020204" pitchFamily="34" charset="0"/>
                <a:cs typeface="Arial" panose="020B0604020202020204" pitchFamily="34" charset="0"/>
              </a:rPr>
              <a:t>7 gün içinde </a:t>
            </a:r>
            <a:r>
              <a:rPr lang="tr-TR" sz="2400" dirty="0">
                <a:latin typeface="Arial" panose="020B0604020202020204" pitchFamily="34" charset="0"/>
                <a:cs typeface="Arial" panose="020B0604020202020204" pitchFamily="34" charset="0"/>
              </a:rPr>
              <a:t>Maliye Bakanlığına bildirilir. </a:t>
            </a:r>
            <a:endParaRPr lang="tr-TR" sz="2400" dirty="0" smtClean="0">
              <a:latin typeface="Arial" panose="020B0604020202020204" pitchFamily="34" charset="0"/>
              <a:cs typeface="Arial" panose="020B0604020202020204" pitchFamily="34" charset="0"/>
            </a:endParaRPr>
          </a:p>
          <a:p>
            <a:pPr marL="0" indent="0">
              <a:buNone/>
            </a:pPr>
            <a:endParaRPr lang="tr-TR" sz="1000" dirty="0">
              <a:latin typeface="Arial" panose="020B0604020202020204" pitchFamily="34" charset="0"/>
              <a:cs typeface="Arial" panose="020B0604020202020204" pitchFamily="34" charset="0"/>
            </a:endParaRPr>
          </a:p>
          <a:p>
            <a:pPr>
              <a:buFont typeface="Wingdings" panose="05000000000000000000" pitchFamily="2" charset="2"/>
              <a:buChar char="v"/>
            </a:pPr>
            <a:r>
              <a:rPr lang="tr-TR" sz="2400" dirty="0" smtClean="0">
                <a:latin typeface="Arial" panose="020B0604020202020204" pitchFamily="34" charset="0"/>
                <a:cs typeface="Arial" panose="020B0604020202020204" pitchFamily="34" charset="0"/>
              </a:rPr>
              <a:t>Personel </a:t>
            </a:r>
            <a:r>
              <a:rPr lang="tr-TR" sz="2400" dirty="0">
                <a:latin typeface="Arial" panose="020B0604020202020204" pitchFamily="34" charset="0"/>
                <a:cs typeface="Arial" panose="020B0604020202020204" pitchFamily="34" charset="0"/>
              </a:rPr>
              <a:t>giderleri tertiplerinden, </a:t>
            </a:r>
            <a:endParaRPr lang="tr-TR" sz="24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tr-TR" sz="2400" dirty="0" smtClean="0">
                <a:latin typeface="Arial" panose="020B0604020202020204" pitchFamily="34" charset="0"/>
                <a:cs typeface="Arial" panose="020B0604020202020204" pitchFamily="34" charset="0"/>
              </a:rPr>
              <a:t>aktarma </a:t>
            </a:r>
            <a:r>
              <a:rPr lang="tr-TR" sz="2400" dirty="0">
                <a:latin typeface="Arial" panose="020B0604020202020204" pitchFamily="34" charset="0"/>
                <a:cs typeface="Arial" panose="020B0604020202020204" pitchFamily="34" charset="0"/>
              </a:rPr>
              <a:t>yapılmış </a:t>
            </a:r>
            <a:r>
              <a:rPr lang="tr-TR" sz="2400" dirty="0" smtClean="0">
                <a:latin typeface="Arial" panose="020B0604020202020204" pitchFamily="34" charset="0"/>
                <a:cs typeface="Arial" panose="020B0604020202020204" pitchFamily="34" charset="0"/>
              </a:rPr>
              <a:t>tertiplerden,</a:t>
            </a:r>
          </a:p>
          <a:p>
            <a:pPr>
              <a:buFont typeface="Wingdings" panose="05000000000000000000" pitchFamily="2" charset="2"/>
              <a:buChar char="v"/>
            </a:pPr>
            <a:r>
              <a:rPr lang="tr-TR" sz="2400" dirty="0" smtClean="0">
                <a:latin typeface="Arial" panose="020B0604020202020204" pitchFamily="34" charset="0"/>
                <a:cs typeface="Arial" panose="020B0604020202020204" pitchFamily="34" charset="0"/>
              </a:rPr>
              <a:t>yedek </a:t>
            </a:r>
            <a:r>
              <a:rPr lang="tr-TR" sz="2400" dirty="0">
                <a:latin typeface="Arial" panose="020B0604020202020204" pitchFamily="34" charset="0"/>
                <a:cs typeface="Arial" panose="020B0604020202020204" pitchFamily="34" charset="0"/>
              </a:rPr>
              <a:t>ödenekten aktarma yapılmış tertiplerden, </a:t>
            </a:r>
            <a:endParaRPr lang="tr-TR" sz="2400" dirty="0" smtClean="0">
              <a:latin typeface="Arial" panose="020B0604020202020204" pitchFamily="34" charset="0"/>
              <a:cs typeface="Arial" panose="020B0604020202020204" pitchFamily="34" charset="0"/>
            </a:endParaRPr>
          </a:p>
          <a:p>
            <a:pPr marL="0" indent="0">
              <a:buNone/>
            </a:pPr>
            <a:r>
              <a:rPr lang="tr-TR" sz="2400" b="1" dirty="0" smtClean="0">
                <a:latin typeface="Arial" panose="020B0604020202020204" pitchFamily="34" charset="0"/>
                <a:cs typeface="Arial" panose="020B0604020202020204" pitchFamily="34" charset="0"/>
              </a:rPr>
              <a:t>diğer </a:t>
            </a:r>
            <a:r>
              <a:rPr lang="tr-TR" sz="2400" b="1" dirty="0">
                <a:latin typeface="Arial" panose="020B0604020202020204" pitchFamily="34" charset="0"/>
                <a:cs typeface="Arial" panose="020B0604020202020204" pitchFamily="34" charset="0"/>
              </a:rPr>
              <a:t>tertiplere aktarma </a:t>
            </a:r>
            <a:r>
              <a:rPr lang="tr-TR" sz="2400" dirty="0">
                <a:latin typeface="Arial" panose="020B0604020202020204" pitchFamily="34" charset="0"/>
                <a:cs typeface="Arial" panose="020B0604020202020204" pitchFamily="34" charset="0"/>
              </a:rPr>
              <a:t>yapılamaz. </a:t>
            </a:r>
            <a:endParaRPr lang="tr-TR" sz="2400" dirty="0" smtClean="0">
              <a:latin typeface="Arial" panose="020B0604020202020204" pitchFamily="34" charset="0"/>
              <a:cs typeface="Arial" panose="020B0604020202020204" pitchFamily="34" charset="0"/>
            </a:endParaRPr>
          </a:p>
          <a:p>
            <a:pPr marL="0" indent="0">
              <a:buNone/>
            </a:pPr>
            <a:endParaRPr lang="tr-TR" sz="2000" dirty="0">
              <a:latin typeface="Arial" panose="020B0604020202020204" pitchFamily="34" charset="0"/>
              <a:cs typeface="Arial" panose="020B0604020202020204" pitchFamily="34" charset="0"/>
            </a:endParaRPr>
          </a:p>
          <a:p>
            <a:pPr marL="0" indent="0">
              <a:buNone/>
            </a:pPr>
            <a:r>
              <a:rPr lang="tr-TR" sz="2000" dirty="0" smtClean="0">
                <a:latin typeface="Arial" panose="020B0604020202020204" pitchFamily="34" charset="0"/>
                <a:cs typeface="Arial" panose="020B0604020202020204" pitchFamily="34" charset="0"/>
              </a:rPr>
              <a:t>Zorunlu haller dışında </a:t>
            </a:r>
            <a:r>
              <a:rPr lang="tr-TR" sz="2000" b="1" dirty="0" smtClean="0">
                <a:latin typeface="Arial" panose="020B0604020202020204" pitchFamily="34" charset="0"/>
                <a:cs typeface="Arial" panose="020B0604020202020204" pitchFamily="34" charset="0"/>
              </a:rPr>
              <a:t>cari nitelikli ödenekler </a:t>
            </a:r>
            <a:r>
              <a:rPr lang="tr-TR" sz="2000" dirty="0" smtClean="0">
                <a:latin typeface="Arial" panose="020B0604020202020204" pitchFamily="34" charset="0"/>
                <a:cs typeface="Arial" panose="020B0604020202020204" pitchFamily="34" charset="0"/>
              </a:rPr>
              <a:t>ile </a:t>
            </a:r>
            <a:r>
              <a:rPr lang="tr-TR" sz="2000" b="1" dirty="0" smtClean="0">
                <a:latin typeface="Arial" panose="020B0604020202020204" pitchFamily="34" charset="0"/>
                <a:cs typeface="Arial" panose="020B0604020202020204" pitchFamily="34" charset="0"/>
              </a:rPr>
              <a:t>sermaye nitelikli ödenekler </a:t>
            </a:r>
            <a:r>
              <a:rPr lang="tr-TR" sz="2000" dirty="0" smtClean="0">
                <a:latin typeface="Arial" panose="020B0604020202020204" pitchFamily="34" charset="0"/>
                <a:cs typeface="Arial" panose="020B0604020202020204" pitchFamily="34" charset="0"/>
              </a:rPr>
              <a:t>arasında aktarma yapılmaması esastır.</a:t>
            </a:r>
            <a:endParaRPr lang="tr-TR" sz="2000" dirty="0">
              <a:latin typeface="Arial" panose="020B0604020202020204" pitchFamily="34" charset="0"/>
              <a:cs typeface="Arial" panose="020B0604020202020204" pitchFamily="34" charset="0"/>
            </a:endParaRPr>
          </a:p>
          <a:p>
            <a:endParaRPr lang="tr-TR" dirty="0"/>
          </a:p>
        </p:txBody>
      </p:sp>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11</a:t>
            </a:fld>
            <a:endParaRPr lang="tr-T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2896656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04800"/>
            <a:ext cx="8001000" cy="1216025"/>
          </a:xfrm>
        </p:spPr>
        <p:txBody>
          <a:bodyPr anchor="ctr"/>
          <a:lstStyle/>
          <a:p>
            <a:pPr algn="ctr"/>
            <a:r>
              <a:rPr lang="tr-TR" sz="3200" b="1" dirty="0" smtClean="0">
                <a:solidFill>
                  <a:schemeClr val="accent1">
                    <a:lumMod val="75000"/>
                  </a:schemeClr>
                </a:solidFill>
                <a:latin typeface="Arial" panose="020B0604020202020204" pitchFamily="34" charset="0"/>
                <a:cs typeface="Arial" panose="020B0604020202020204" pitchFamily="34" charset="0"/>
              </a:rPr>
              <a:t>ÖDENEK EKLEME İŞLEMİ</a:t>
            </a:r>
            <a:endParaRPr lang="tr-TR" sz="3200" b="1" dirty="0">
              <a:solidFill>
                <a:schemeClr val="accent1">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115616" y="1916832"/>
            <a:ext cx="7704667" cy="3332816"/>
          </a:xfrm>
        </p:spPr>
        <p:txBody>
          <a:bodyPr>
            <a:normAutofit fontScale="92500" lnSpcReduction="20000"/>
          </a:bodyPr>
          <a:lstStyle/>
          <a:p>
            <a:pPr algn="just"/>
            <a:r>
              <a:rPr lang="tr-TR" altLang="tr-TR" sz="2400" dirty="0">
                <a:latin typeface="Arial" panose="020B0604020202020204" pitchFamily="34" charset="0"/>
                <a:cs typeface="Arial" panose="020B0604020202020204" pitchFamily="34" charset="0"/>
              </a:rPr>
              <a:t>İlgili kanunları gereğince, </a:t>
            </a:r>
            <a:r>
              <a:rPr lang="tr-TR" sz="2400" dirty="0">
                <a:latin typeface="Arial" panose="020B0604020202020204" pitchFamily="34" charset="0"/>
                <a:cs typeface="Arial" panose="020B0604020202020204" pitchFamily="34" charset="0"/>
              </a:rPr>
              <a:t>gerektiğinde (B) veya (F) işaretli cetvellerle ilişkilendirmek suretiyle bütçede mevcut veya yeni açılacak bir tertibe ödenek ilave edilmesi işlemlerini </a:t>
            </a:r>
            <a:r>
              <a:rPr lang="tr-TR" altLang="tr-TR" sz="2400" dirty="0">
                <a:latin typeface="Arial" panose="020B0604020202020204" pitchFamily="34" charset="0"/>
                <a:cs typeface="Arial" panose="020B0604020202020204" pitchFamily="34" charset="0"/>
              </a:rPr>
              <a:t>ifade eder.</a:t>
            </a:r>
          </a:p>
          <a:p>
            <a:pPr marL="1005840" lvl="3" indent="0" algn="just">
              <a:buNone/>
            </a:pPr>
            <a:r>
              <a:rPr lang="tr-TR" altLang="tr-TR" sz="2400" dirty="0">
                <a:solidFill>
                  <a:schemeClr val="accent1">
                    <a:lumMod val="75000"/>
                  </a:schemeClr>
                </a:solidFill>
                <a:latin typeface="Arial" panose="020B0604020202020204" pitchFamily="34" charset="0"/>
                <a:cs typeface="Arial" panose="020B0604020202020204" pitchFamily="34" charset="0"/>
              </a:rPr>
              <a:t>Gelirli</a:t>
            </a:r>
            <a:r>
              <a:rPr lang="tr-TR" altLang="tr-TR" sz="2400" dirty="0">
                <a:solidFill>
                  <a:schemeClr val="accent2">
                    <a:lumMod val="75000"/>
                  </a:schemeClr>
                </a:solidFill>
                <a:latin typeface="Arial" panose="020B0604020202020204" pitchFamily="34" charset="0"/>
                <a:cs typeface="Arial" panose="020B0604020202020204" pitchFamily="34" charset="0"/>
              </a:rPr>
              <a:t> </a:t>
            </a:r>
            <a:r>
              <a:rPr lang="tr-TR" altLang="tr-TR" sz="2400" dirty="0">
                <a:solidFill>
                  <a:schemeClr val="tx2">
                    <a:lumMod val="50000"/>
                  </a:schemeClr>
                </a:solidFill>
                <a:latin typeface="Arial" panose="020B0604020202020204" pitchFamily="34" charset="0"/>
                <a:cs typeface="Arial" panose="020B0604020202020204" pitchFamily="34" charset="0"/>
              </a:rPr>
              <a:t>ödenek kaydı</a:t>
            </a:r>
          </a:p>
          <a:p>
            <a:pPr marL="1005840" lvl="3" indent="0" algn="just">
              <a:buNone/>
            </a:pPr>
            <a:r>
              <a:rPr lang="tr-TR" altLang="tr-TR" sz="2400" dirty="0">
                <a:solidFill>
                  <a:schemeClr val="accent1">
                    <a:lumMod val="75000"/>
                  </a:schemeClr>
                </a:solidFill>
                <a:latin typeface="Arial" panose="020B0604020202020204" pitchFamily="34" charset="0"/>
                <a:cs typeface="Arial" panose="020B0604020202020204" pitchFamily="34" charset="0"/>
              </a:rPr>
              <a:t>Gelir fazlası </a:t>
            </a:r>
            <a:r>
              <a:rPr lang="tr-TR" altLang="tr-TR" sz="2400" dirty="0">
                <a:latin typeface="Arial" panose="020B0604020202020204" pitchFamily="34" charset="0"/>
                <a:cs typeface="Arial" panose="020B0604020202020204" pitchFamily="34" charset="0"/>
              </a:rPr>
              <a:t>karşılığı </a:t>
            </a:r>
            <a:r>
              <a:rPr lang="tr-TR" altLang="tr-TR" sz="2400" dirty="0">
                <a:solidFill>
                  <a:schemeClr val="tx2">
                    <a:lumMod val="50000"/>
                  </a:schemeClr>
                </a:solidFill>
                <a:latin typeface="Arial" panose="020B0604020202020204" pitchFamily="34" charset="0"/>
                <a:cs typeface="Arial" panose="020B0604020202020204" pitchFamily="34" charset="0"/>
              </a:rPr>
              <a:t>ödenek kaydı</a:t>
            </a:r>
          </a:p>
          <a:p>
            <a:pPr marL="1005840" lvl="3" indent="0" algn="just">
              <a:buNone/>
            </a:pPr>
            <a:r>
              <a:rPr lang="tr-TR" altLang="tr-TR" sz="2400" dirty="0">
                <a:solidFill>
                  <a:schemeClr val="accent1">
                    <a:lumMod val="75000"/>
                  </a:schemeClr>
                </a:solidFill>
                <a:latin typeface="Arial" panose="020B0604020202020204" pitchFamily="34" charset="0"/>
                <a:cs typeface="Arial" panose="020B0604020202020204" pitchFamily="34" charset="0"/>
              </a:rPr>
              <a:t>Likit</a:t>
            </a:r>
            <a:r>
              <a:rPr lang="tr-TR" altLang="tr-TR" sz="2400" dirty="0">
                <a:solidFill>
                  <a:schemeClr val="accent2">
                    <a:lumMod val="75000"/>
                  </a:schemeClr>
                </a:solidFill>
                <a:latin typeface="Arial" panose="020B0604020202020204" pitchFamily="34" charset="0"/>
                <a:cs typeface="Arial" panose="020B0604020202020204" pitchFamily="34" charset="0"/>
              </a:rPr>
              <a:t> </a:t>
            </a:r>
            <a:r>
              <a:rPr lang="tr-TR" altLang="tr-TR" sz="2400" dirty="0">
                <a:latin typeface="Arial" panose="020B0604020202020204" pitchFamily="34" charset="0"/>
                <a:cs typeface="Arial" panose="020B0604020202020204" pitchFamily="34" charset="0"/>
              </a:rPr>
              <a:t>karşılığı </a:t>
            </a:r>
            <a:r>
              <a:rPr lang="tr-TR" altLang="tr-TR" sz="2400" dirty="0">
                <a:solidFill>
                  <a:schemeClr val="tx2">
                    <a:lumMod val="50000"/>
                  </a:schemeClr>
                </a:solidFill>
                <a:latin typeface="Arial" panose="020B0604020202020204" pitchFamily="34" charset="0"/>
                <a:cs typeface="Arial" panose="020B0604020202020204" pitchFamily="34" charset="0"/>
              </a:rPr>
              <a:t>ödenek kaydı</a:t>
            </a:r>
            <a:endParaRPr lang="tr-TR" altLang="tr-TR" sz="2400" dirty="0">
              <a:latin typeface="Arial" panose="020B0604020202020204" pitchFamily="34" charset="0"/>
              <a:cs typeface="Arial" panose="020B0604020202020204" pitchFamily="34" charset="0"/>
            </a:endParaRPr>
          </a:p>
          <a:p>
            <a:pPr marL="0" lvl="3" indent="0" algn="just">
              <a:spcBef>
                <a:spcPts val="600"/>
              </a:spcBef>
              <a:buClr>
                <a:schemeClr val="accent1"/>
              </a:buClr>
              <a:buSzPct val="70000"/>
              <a:buNone/>
            </a:pPr>
            <a:r>
              <a:rPr lang="tr-TR" altLang="tr-TR" sz="2400" dirty="0">
                <a:solidFill>
                  <a:schemeClr val="accent1"/>
                </a:solidFill>
                <a:latin typeface="Arial" panose="020B0604020202020204" pitchFamily="34" charset="0"/>
                <a:cs typeface="Arial" panose="020B0604020202020204" pitchFamily="34" charset="0"/>
              </a:rPr>
              <a:t>	</a:t>
            </a:r>
            <a:r>
              <a:rPr lang="tr-TR" altLang="tr-TR" sz="2400" dirty="0">
                <a:solidFill>
                  <a:schemeClr val="accent1">
                    <a:lumMod val="75000"/>
                  </a:schemeClr>
                </a:solidFill>
                <a:latin typeface="Arial" panose="020B0604020202020204" pitchFamily="34" charset="0"/>
                <a:cs typeface="Arial" panose="020B0604020202020204" pitchFamily="34" charset="0"/>
              </a:rPr>
              <a:t> Şartlı Bağış </a:t>
            </a:r>
            <a:r>
              <a:rPr lang="tr-TR" altLang="tr-TR" sz="2400" dirty="0">
                <a:latin typeface="Arial" panose="020B0604020202020204" pitchFamily="34" charset="0"/>
                <a:cs typeface="Arial" panose="020B0604020202020204" pitchFamily="34" charset="0"/>
              </a:rPr>
              <a:t>karşılığı </a:t>
            </a:r>
            <a:r>
              <a:rPr lang="tr-TR" altLang="tr-TR" sz="2400" dirty="0">
                <a:solidFill>
                  <a:schemeClr val="tx2">
                    <a:lumMod val="50000"/>
                  </a:schemeClr>
                </a:solidFill>
                <a:latin typeface="Arial" panose="020B0604020202020204" pitchFamily="34" charset="0"/>
                <a:cs typeface="Arial" panose="020B0604020202020204" pitchFamily="34" charset="0"/>
              </a:rPr>
              <a:t>ödenek kaydı</a:t>
            </a:r>
          </a:p>
          <a:p>
            <a:pPr marL="0" indent="0" algn="just">
              <a:buNone/>
            </a:pPr>
            <a:r>
              <a:rPr lang="tr-TR" altLang="tr-TR" sz="2400" dirty="0">
                <a:solidFill>
                  <a:schemeClr val="accent1"/>
                </a:solidFill>
                <a:latin typeface="Arial" panose="020B0604020202020204" pitchFamily="34" charset="0"/>
                <a:cs typeface="Arial" panose="020B0604020202020204" pitchFamily="34" charset="0"/>
              </a:rPr>
              <a:t>	</a:t>
            </a:r>
            <a:r>
              <a:rPr lang="tr-TR" altLang="tr-TR" sz="2400" dirty="0" smtClean="0">
                <a:solidFill>
                  <a:schemeClr val="accent2">
                    <a:lumMod val="75000"/>
                  </a:schemeClr>
                </a:solidFill>
                <a:latin typeface="Arial" panose="020B0604020202020204" pitchFamily="34" charset="0"/>
                <a:cs typeface="Arial" panose="020B0604020202020204" pitchFamily="34" charset="0"/>
              </a:rPr>
              <a:t> </a:t>
            </a:r>
            <a:r>
              <a:rPr lang="tr-TR" altLang="tr-TR" sz="2400" dirty="0" smtClean="0">
                <a:solidFill>
                  <a:schemeClr val="accent1">
                    <a:lumMod val="75000"/>
                  </a:schemeClr>
                </a:solidFill>
                <a:latin typeface="Arial" panose="020B0604020202020204" pitchFamily="34" charset="0"/>
                <a:cs typeface="Arial" panose="020B0604020202020204" pitchFamily="34" charset="0"/>
              </a:rPr>
              <a:t>Diğer</a:t>
            </a:r>
            <a:endParaRPr lang="tr-TR" altLang="tr-TR" sz="2400" dirty="0">
              <a:solidFill>
                <a:schemeClr val="accent1">
                  <a:lumMod val="75000"/>
                </a:schemeClr>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12</a:t>
            </a:fld>
            <a:endParaRPr lang="tr-T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388474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04800"/>
            <a:ext cx="8001000" cy="1216025"/>
          </a:xfrm>
        </p:spPr>
        <p:txBody>
          <a:bodyPr anchor="ctr"/>
          <a:lstStyle/>
          <a:p>
            <a:pPr algn="ctr"/>
            <a:r>
              <a:rPr lang="tr-TR" sz="3200" b="1" dirty="0" smtClean="0">
                <a:solidFill>
                  <a:schemeClr val="accent1">
                    <a:lumMod val="75000"/>
                  </a:schemeClr>
                </a:solidFill>
                <a:latin typeface="Arial" panose="020B0604020202020204" pitchFamily="34" charset="0"/>
                <a:cs typeface="Arial" panose="020B0604020202020204" pitchFamily="34" charset="0"/>
              </a:rPr>
              <a:t>İLAVE ÖDENEK TALEPLERİ</a:t>
            </a:r>
            <a:endParaRPr lang="tr-TR" sz="3200" b="1" dirty="0">
              <a:solidFill>
                <a:schemeClr val="accent1">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982133" y="1844824"/>
            <a:ext cx="7704667" cy="3332816"/>
          </a:xfrm>
        </p:spPr>
        <p:txBody>
          <a:bodyPr>
            <a:normAutofit fontScale="92500"/>
          </a:bodyPr>
          <a:lstStyle/>
          <a:p>
            <a:r>
              <a:rPr lang="tr-TR" altLang="tr-TR" sz="2400" b="1" dirty="0" smtClean="0">
                <a:latin typeface="Arial" panose="020B0604020202020204" pitchFamily="34" charset="0"/>
                <a:cs typeface="Arial" panose="020B0604020202020204" pitchFamily="34" charset="0"/>
              </a:rPr>
              <a:t>Harcama Birimleri Tarafından Başkanlığımıza Gönderilen İlave Ödenek Taleplerinin Mutlaka </a:t>
            </a:r>
            <a:r>
              <a:rPr lang="tr-TR" altLang="tr-TR" sz="2400" b="1" u="sng" dirty="0" smtClean="0">
                <a:latin typeface="Arial" panose="020B0604020202020204" pitchFamily="34" charset="0"/>
                <a:cs typeface="Arial" panose="020B0604020202020204" pitchFamily="34" charset="0"/>
              </a:rPr>
              <a:t>Gerekçeleri İçermesi</a:t>
            </a:r>
            <a:r>
              <a:rPr lang="tr-TR" altLang="tr-TR" sz="2400" b="1" dirty="0" smtClean="0">
                <a:latin typeface="Arial" panose="020B0604020202020204" pitchFamily="34" charset="0"/>
                <a:cs typeface="Arial" panose="020B0604020202020204" pitchFamily="34" charset="0"/>
              </a:rPr>
              <a:t>, </a:t>
            </a:r>
            <a:r>
              <a:rPr lang="tr-TR" altLang="tr-TR" sz="2400" b="1" u="sng" dirty="0" smtClean="0">
                <a:latin typeface="Arial" panose="020B0604020202020204" pitchFamily="34" charset="0"/>
                <a:cs typeface="Arial" panose="020B0604020202020204" pitchFamily="34" charset="0"/>
              </a:rPr>
              <a:t>Gerçek İhtiyacı Yansıtan Tutarlarda Olması</a:t>
            </a:r>
            <a:r>
              <a:rPr lang="tr-TR" altLang="tr-TR" sz="2400" b="1" dirty="0" smtClean="0">
                <a:latin typeface="Arial" panose="020B0604020202020204" pitchFamily="34" charset="0"/>
                <a:cs typeface="Arial" panose="020B0604020202020204" pitchFamily="34" charset="0"/>
              </a:rPr>
              <a:t> ve </a:t>
            </a:r>
            <a:r>
              <a:rPr lang="tr-TR" altLang="tr-TR" sz="2400" b="1" u="sng" dirty="0" smtClean="0">
                <a:latin typeface="Arial" panose="020B0604020202020204" pitchFamily="34" charset="0"/>
                <a:cs typeface="Arial" panose="020B0604020202020204" pitchFamily="34" charset="0"/>
              </a:rPr>
              <a:t>Ekinde Kanıtlayıcı Belgelerle Birlikte Olması </a:t>
            </a:r>
            <a:r>
              <a:rPr lang="tr-TR" altLang="tr-TR" sz="2400" b="1" dirty="0" smtClean="0">
                <a:latin typeface="Arial" panose="020B0604020202020204" pitchFamily="34" charset="0"/>
                <a:cs typeface="Arial" panose="020B0604020202020204" pitchFamily="34" charset="0"/>
              </a:rPr>
              <a:t>Gerekmektedir. </a:t>
            </a:r>
          </a:p>
          <a:p>
            <a:r>
              <a:rPr lang="tr-TR" altLang="tr-TR" sz="2400" b="1" dirty="0" smtClean="0">
                <a:latin typeface="Arial" panose="020B0604020202020204" pitchFamily="34" charset="0"/>
                <a:cs typeface="Arial" panose="020B0604020202020204" pitchFamily="34" charset="0"/>
              </a:rPr>
              <a:t>İlave Ödeneğe Esas Olan Harcamanın Kesinlikle İlgili Ödenek Talebi Uygun Bulunup Karşılanmadan ve Harcama Birimine Bilgi Verilmeden Önce </a:t>
            </a:r>
            <a:r>
              <a:rPr lang="tr-TR" altLang="tr-TR" sz="2400" b="1" u="sng" dirty="0" smtClean="0">
                <a:latin typeface="Arial" panose="020B0604020202020204" pitchFamily="34" charset="0"/>
                <a:cs typeface="Arial" panose="020B0604020202020204" pitchFamily="34" charset="0"/>
              </a:rPr>
              <a:t>Gerçekleştirilmemesi </a:t>
            </a:r>
            <a:r>
              <a:rPr lang="tr-TR" altLang="tr-TR" sz="2400" b="1" dirty="0" smtClean="0">
                <a:latin typeface="Arial" panose="020B0604020202020204" pitchFamily="34" charset="0"/>
                <a:cs typeface="Arial" panose="020B0604020202020204" pitchFamily="34" charset="0"/>
              </a:rPr>
              <a:t>Gerekmektedir.</a:t>
            </a:r>
          </a:p>
        </p:txBody>
      </p:sp>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13</a:t>
            </a:fld>
            <a:endParaRPr lang="tr-T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61102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304800"/>
            <a:ext cx="8001000" cy="1216025"/>
          </a:xfrm>
        </p:spPr>
        <p:txBody>
          <a:bodyPr anchor="ctr"/>
          <a:lstStyle/>
          <a:p>
            <a:pPr algn="ctr"/>
            <a:r>
              <a:rPr lang="tr-TR" sz="3200" b="1" dirty="0" smtClean="0">
                <a:solidFill>
                  <a:schemeClr val="accent1">
                    <a:lumMod val="75000"/>
                  </a:schemeClr>
                </a:solidFill>
                <a:latin typeface="Arial" panose="020B0604020202020204" pitchFamily="34" charset="0"/>
                <a:cs typeface="Arial" panose="020B0604020202020204" pitchFamily="34" charset="0"/>
              </a:rPr>
              <a:t>ÖDENEK DEVİR İŞLEMİ</a:t>
            </a:r>
            <a:endParaRPr lang="tr-TR" sz="3200" b="1" dirty="0">
              <a:solidFill>
                <a:schemeClr val="accent1">
                  <a:lumMod val="75000"/>
                </a:schemeClr>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989496" y="1636984"/>
            <a:ext cx="7704667" cy="3952255"/>
          </a:xfrm>
        </p:spPr>
        <p:txBody>
          <a:bodyPr>
            <a:normAutofit fontScale="92500" lnSpcReduction="10000"/>
          </a:bodyPr>
          <a:lstStyle/>
          <a:p>
            <a:pPr marL="0" indent="0" algn="just">
              <a:buNone/>
            </a:pPr>
            <a:r>
              <a:rPr lang="tr-TR" sz="2400" dirty="0">
                <a:latin typeface="Arial" panose="020B0604020202020204" pitchFamily="34" charset="0"/>
                <a:cs typeface="Arial" panose="020B0604020202020204" pitchFamily="34" charset="0"/>
              </a:rPr>
              <a:t>Harcanmayan kısmının ertesi yıla devredeceği ilgili kanunlarla hüküm altına alınmış olan her türlü ödeneğin yılı bütçesiyle ilişkisinin kurulması ve kullanımına imkan sağlanması amacıyla mevcut veya yeni açılacak tertiplere eklenmesi işlemlerini ifade eder.</a:t>
            </a:r>
          </a:p>
          <a:p>
            <a:pPr lvl="1" algn="just">
              <a:lnSpc>
                <a:spcPct val="90000"/>
              </a:lnSpc>
              <a:spcBef>
                <a:spcPct val="50000"/>
              </a:spcBef>
              <a:buClr>
                <a:srgbClr val="337DB4"/>
              </a:buClr>
              <a:buFont typeface="Wingdings" pitchFamily="2" charset="2"/>
              <a:buChar char="Ø"/>
            </a:pPr>
            <a:r>
              <a:rPr lang="tr-TR" altLang="tr-TR" sz="1800" b="1" dirty="0">
                <a:solidFill>
                  <a:schemeClr val="accent1">
                    <a:lumMod val="50000"/>
                  </a:schemeClr>
                </a:solidFill>
                <a:latin typeface="Arial" panose="020B0604020202020204" pitchFamily="34" charset="0"/>
                <a:cs typeface="Arial" panose="020B0604020202020204" pitchFamily="34" charset="0"/>
              </a:rPr>
              <a:t>Akreditif artığı karşılığı, </a:t>
            </a:r>
          </a:p>
          <a:p>
            <a:pPr lvl="1" algn="just">
              <a:lnSpc>
                <a:spcPct val="90000"/>
              </a:lnSpc>
              <a:spcBef>
                <a:spcPct val="50000"/>
              </a:spcBef>
              <a:buClr>
                <a:srgbClr val="337DB4"/>
              </a:buClr>
              <a:buFont typeface="Wingdings" pitchFamily="2" charset="2"/>
              <a:buChar char="Ø"/>
            </a:pPr>
            <a:r>
              <a:rPr lang="tr-TR" altLang="tr-TR" sz="1800" b="1" dirty="0">
                <a:solidFill>
                  <a:schemeClr val="accent1">
                    <a:lumMod val="50000"/>
                  </a:schemeClr>
                </a:solidFill>
                <a:latin typeface="Arial" panose="020B0604020202020204" pitchFamily="34" charset="0"/>
                <a:cs typeface="Arial" panose="020B0604020202020204" pitchFamily="34" charset="0"/>
              </a:rPr>
              <a:t>Yüklenme artığı karşılığı,</a:t>
            </a:r>
          </a:p>
          <a:p>
            <a:pPr lvl="1" algn="just">
              <a:lnSpc>
                <a:spcPct val="90000"/>
              </a:lnSpc>
              <a:spcBef>
                <a:spcPct val="50000"/>
              </a:spcBef>
              <a:buClr>
                <a:srgbClr val="337DB4"/>
              </a:buClr>
              <a:buFont typeface="Wingdings" pitchFamily="2" charset="2"/>
              <a:buChar char="Ø"/>
            </a:pPr>
            <a:r>
              <a:rPr lang="tr-TR" altLang="tr-TR" sz="1800" b="1" dirty="0">
                <a:solidFill>
                  <a:schemeClr val="accent1">
                    <a:lumMod val="50000"/>
                  </a:schemeClr>
                </a:solidFill>
                <a:latin typeface="Arial" panose="020B0604020202020204" pitchFamily="34" charset="0"/>
                <a:cs typeface="Arial" panose="020B0604020202020204" pitchFamily="34" charset="0"/>
              </a:rPr>
              <a:t>Devreden dış proje karşılığı ödenek kaydı</a:t>
            </a:r>
          </a:p>
          <a:p>
            <a:pPr lvl="1" algn="just">
              <a:lnSpc>
                <a:spcPct val="90000"/>
              </a:lnSpc>
              <a:spcBef>
                <a:spcPct val="50000"/>
              </a:spcBef>
              <a:buClr>
                <a:srgbClr val="337DB4"/>
              </a:buClr>
              <a:buFont typeface="Wingdings" pitchFamily="2" charset="2"/>
              <a:buChar char="Ø"/>
            </a:pPr>
            <a:r>
              <a:rPr lang="tr-TR" altLang="tr-TR" sz="1800" b="1" dirty="0">
                <a:solidFill>
                  <a:schemeClr val="accent1">
                    <a:lumMod val="50000"/>
                  </a:schemeClr>
                </a:solidFill>
                <a:latin typeface="Arial" panose="020B0604020202020204" pitchFamily="34" charset="0"/>
                <a:cs typeface="Arial" panose="020B0604020202020204" pitchFamily="34" charset="0"/>
              </a:rPr>
              <a:t>Devreden şartlı bağış ve yardım karşılığı ödenek kaydı</a:t>
            </a:r>
          </a:p>
          <a:p>
            <a:pPr lvl="1" algn="just">
              <a:lnSpc>
                <a:spcPct val="90000"/>
              </a:lnSpc>
              <a:spcBef>
                <a:spcPct val="50000"/>
              </a:spcBef>
              <a:buClr>
                <a:srgbClr val="337DB4"/>
              </a:buClr>
              <a:buFont typeface="Wingdings" pitchFamily="2" charset="2"/>
              <a:buChar char="Ø"/>
            </a:pPr>
            <a:r>
              <a:rPr lang="tr-TR" altLang="tr-TR" sz="1800" b="1" dirty="0">
                <a:solidFill>
                  <a:schemeClr val="accent1">
                    <a:lumMod val="50000"/>
                  </a:schemeClr>
                </a:solidFill>
                <a:latin typeface="Arial" panose="020B0604020202020204" pitchFamily="34" charset="0"/>
                <a:cs typeface="Arial" panose="020B0604020202020204" pitchFamily="34" charset="0"/>
              </a:rPr>
              <a:t>Diğer ödenek devir işlemleri.</a:t>
            </a:r>
          </a:p>
          <a:p>
            <a:pPr algn="just"/>
            <a:endParaRPr lang="tr-TR" altLang="tr-TR" sz="1800" dirty="0">
              <a:solidFill>
                <a:schemeClr val="accent2">
                  <a:lumMod val="75000"/>
                </a:schemeClr>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14</a:t>
            </a:fld>
            <a:endParaRPr lang="tr-T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3255065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5EABFD85-F632-45C3-9212-A8986AF0C6E5}" type="slidenum">
              <a:rPr lang="tr-TR" smtClean="0"/>
              <a:pPr>
                <a:defRPr/>
              </a:pPr>
              <a:t>15</a:t>
            </a:fld>
            <a:endParaRPr lang="tr-TR"/>
          </a:p>
        </p:txBody>
      </p:sp>
      <p:sp>
        <p:nvSpPr>
          <p:cNvPr id="12289" name="Rectangle 1"/>
          <p:cNvSpPr>
            <a:spLocks noGrp="1" noChangeArrowheads="1"/>
          </p:cNvSpPr>
          <p:nvPr>
            <p:ph type="body" idx="4294967295"/>
          </p:nvPr>
        </p:nvSpPr>
        <p:spPr>
          <a:xfrm>
            <a:off x="899593" y="1556792"/>
            <a:ext cx="7920880" cy="4464496"/>
          </a:xfrm>
          <a:extLst/>
        </p:spPr>
        <p:txBody>
          <a:bodyPr>
            <a:normAutofit lnSpcReduction="10000"/>
          </a:bodyPr>
          <a:lstStyle/>
          <a:p>
            <a:pPr marL="342900" indent="-342900" algn="ctr" eaLnBrk="1" hangingPunct="1">
              <a:lnSpc>
                <a:spcPct val="80000"/>
              </a:lnSpc>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tr-TR" altLang="tr-TR" sz="2000" b="1" dirty="0" smtClean="0">
              <a:solidFill>
                <a:srgbClr val="FF0000"/>
              </a:solidFill>
              <a:latin typeface="Arial" charset="0"/>
            </a:endParaRPr>
          </a:p>
          <a:p>
            <a:r>
              <a:rPr lang="tr-TR" sz="1800" dirty="0"/>
              <a:t>Yükseköğretim Kurulu ile üniversiteler ve yüksek teknoloji </a:t>
            </a:r>
            <a:r>
              <a:rPr lang="tr-TR" sz="1800" dirty="0" smtClean="0"/>
              <a:t>enstitülerinde, harcama </a:t>
            </a:r>
            <a:r>
              <a:rPr lang="tr-TR" sz="1800" dirty="0"/>
              <a:t>yetkilileri ödenek gönderme belgesiyle belirlenir. Bu idarelerde ödenek gönderme belgesi ile ödenek </a:t>
            </a:r>
            <a:r>
              <a:rPr lang="tr-TR" sz="1800" dirty="0" smtClean="0"/>
              <a:t>gönderilen birimler </a:t>
            </a:r>
            <a:r>
              <a:rPr lang="tr-TR" sz="1800" dirty="0"/>
              <a:t>harcama birimi, kendisine ödenek gönderilen birimin en üst yöneticisi ise harcama yetkilisidir. Bütçe </a:t>
            </a:r>
            <a:r>
              <a:rPr lang="tr-TR" sz="1800" dirty="0" smtClean="0"/>
              <a:t>ödeneklerinin ilgili </a:t>
            </a:r>
            <a:r>
              <a:rPr lang="tr-TR" sz="1800" dirty="0"/>
              <a:t>birimlere dağılımının planlanması, ödenek gönderme belgesine bağlanması ve kullanılmasına ilişkin </a:t>
            </a:r>
            <a:r>
              <a:rPr lang="tr-TR" sz="1800" dirty="0" err="1"/>
              <a:t>usûl</a:t>
            </a:r>
            <a:r>
              <a:rPr lang="tr-TR" sz="1800" dirty="0"/>
              <a:t> ve </a:t>
            </a:r>
            <a:r>
              <a:rPr lang="tr-TR" sz="1800" dirty="0" smtClean="0"/>
              <a:t>esaslar Maliye </a:t>
            </a:r>
            <a:r>
              <a:rPr lang="tr-TR" sz="1800" dirty="0"/>
              <a:t>Bakanlığı tarafından belirlenir</a:t>
            </a:r>
            <a:r>
              <a:rPr lang="tr-TR" sz="1800" dirty="0" smtClean="0"/>
              <a:t>.</a:t>
            </a:r>
          </a:p>
          <a:p>
            <a:pPr marL="0" indent="0">
              <a:buNone/>
            </a:pPr>
            <a:endParaRPr lang="tr-TR" sz="1800" dirty="0" smtClean="0"/>
          </a:p>
          <a:p>
            <a:pPr marL="0" indent="0">
              <a:buNone/>
            </a:pPr>
            <a:r>
              <a:rPr lang="tr-TR" altLang="tr-TR" sz="2000" b="1" dirty="0" smtClean="0">
                <a:latin typeface="Arial" panose="020B0604020202020204" pitchFamily="34" charset="0"/>
                <a:cs typeface="Arial" panose="020B0604020202020204" pitchFamily="34" charset="0"/>
              </a:rPr>
              <a:t>!!! HARCAMA BİRİMLERİNİN KENDİLERİNE GÖNDERİLEN ÖDENEK GÖNDERME BELGESİNDE YER ALAN TUTARLARI AŞMADAN HARCAMA YAPMALARI GEREKMEKTEDİR.</a:t>
            </a:r>
          </a:p>
          <a:p>
            <a:pPr marL="0" indent="0">
              <a:buNone/>
            </a:pPr>
            <a:endParaRPr lang="tr-TR" altLang="tr-TR" sz="2000" dirty="0">
              <a:latin typeface="Arial" panose="020B0604020202020204" pitchFamily="34" charset="0"/>
              <a:cs typeface="Arial" panose="020B0604020202020204" pitchFamily="34" charset="0"/>
            </a:endParaRPr>
          </a:p>
          <a:p>
            <a:pPr marL="0" indent="0" algn="just" eaLnBrk="1" hangingPunct="1">
              <a:lnSpc>
                <a:spcPct val="80000"/>
              </a:lnSpc>
              <a:buFont typeface="Wingdings" pitchFamily="2" charset="2"/>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2000" dirty="0" smtClean="0">
                <a:latin typeface="Arial" charset="0"/>
              </a:rPr>
              <a:t>	</a:t>
            </a:r>
          </a:p>
        </p:txBody>
      </p:sp>
      <p:sp>
        <p:nvSpPr>
          <p:cNvPr id="4" name="Metin kutusu 3"/>
          <p:cNvSpPr txBox="1"/>
          <p:nvPr/>
        </p:nvSpPr>
        <p:spPr>
          <a:xfrm>
            <a:off x="1691680" y="692696"/>
            <a:ext cx="3986990" cy="486287"/>
          </a:xfrm>
          <a:prstGeom prst="rect">
            <a:avLst/>
          </a:prstGeom>
          <a:noFill/>
        </p:spPr>
        <p:txBody>
          <a:bodyPr wrap="none" rtlCol="0" anchor="ctr">
            <a:spAutoFit/>
          </a:bodyPr>
          <a:lstStyle/>
          <a:p>
            <a:pPr marL="0" indent="0" algn="ctr" eaLnBrk="1" hangingPunct="1">
              <a:lnSpc>
                <a:spcPct val="80000"/>
              </a:lnSpc>
              <a:buFont typeface="Wingdings" pitchFamily="2" charset="2"/>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3200" b="1" dirty="0">
                <a:solidFill>
                  <a:schemeClr val="accent1">
                    <a:lumMod val="75000"/>
                  </a:schemeClr>
                </a:solidFill>
              </a:rPr>
              <a:t>Ödenek Gönderme:</a:t>
            </a: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387593862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20678C73-5473-4A96-8FF6-CDC71ECD737E}" type="slidenum">
              <a:rPr lang="tr-TR" smtClean="0"/>
              <a:pPr>
                <a:defRPr/>
              </a:pPr>
              <a:t>16</a:t>
            </a:fld>
            <a:endParaRPr lang="tr-TR"/>
          </a:p>
        </p:txBody>
      </p:sp>
      <p:sp>
        <p:nvSpPr>
          <p:cNvPr id="5" name="Dikdörtgen 4"/>
          <p:cNvSpPr/>
          <p:nvPr/>
        </p:nvSpPr>
        <p:spPr>
          <a:xfrm>
            <a:off x="755576" y="1497631"/>
            <a:ext cx="7632848" cy="4151393"/>
          </a:xfrm>
          <a:prstGeom prst="rect">
            <a:avLst/>
          </a:prstGeom>
        </p:spPr>
        <p:txBody>
          <a:bodyPr wrap="square">
            <a:spAutoFit/>
          </a:bodyPr>
          <a:lstStyle/>
          <a:p>
            <a:pPr marL="0" indent="0" algn="just" eaLnBrk="1" hangingPunct="1">
              <a:lnSpc>
                <a:spcPct val="80000"/>
              </a:lnSpc>
              <a:buClr>
                <a:srgbClr val="FF0000"/>
              </a:buClr>
              <a:buNone/>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tr-TR" altLang="tr-TR" dirty="0" smtClean="0">
              <a:latin typeface="Arial" pitchFamily="34" charset="0"/>
            </a:endParaRPr>
          </a:p>
          <a:p>
            <a:pPr marL="0" indent="0">
              <a:lnSpc>
                <a:spcPct val="80000"/>
              </a:lnSpc>
              <a:spcBef>
                <a:spcPts val="500"/>
              </a:spcBef>
              <a:buNone/>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tr-TR" altLang="tr-TR" sz="2400" dirty="0">
              <a:latin typeface="Arial" pitchFamily="34" charset="0"/>
              <a:cs typeface="Arial" panose="020B0604020202020204" pitchFamily="34" charset="0"/>
            </a:endParaRPr>
          </a:p>
          <a:p>
            <a:pPr algn="just">
              <a:buClr>
                <a:srgbClr val="FF0000"/>
              </a:buCl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2400" dirty="0" smtClean="0">
                <a:latin typeface="Arial" pitchFamily="34" charset="0"/>
                <a:cs typeface="Arial" panose="020B0604020202020204" pitchFamily="34" charset="0"/>
              </a:rPr>
              <a:t>Ödenek </a:t>
            </a:r>
            <a:r>
              <a:rPr lang="tr-TR" altLang="tr-TR" sz="2400" dirty="0">
                <a:latin typeface="Arial" pitchFamily="34" charset="0"/>
                <a:cs typeface="Arial" panose="020B0604020202020204" pitchFamily="34" charset="0"/>
              </a:rPr>
              <a:t>gönderme </a:t>
            </a:r>
            <a:r>
              <a:rPr lang="tr-TR" altLang="tr-TR" sz="2400" dirty="0" smtClean="0">
                <a:latin typeface="Arial" pitchFamily="34" charset="0"/>
                <a:cs typeface="Arial" panose="020B0604020202020204" pitchFamily="34" charset="0"/>
              </a:rPr>
              <a:t>belgesi ile kullanılabilir hale getirilen ödeneklerin, mali </a:t>
            </a:r>
            <a:r>
              <a:rPr lang="tr-TR" altLang="tr-TR" sz="2400" dirty="0">
                <a:latin typeface="Arial" pitchFamily="34" charset="0"/>
                <a:cs typeface="Arial" panose="020B0604020202020204" pitchFamily="34" charset="0"/>
              </a:rPr>
              <a:t>yıl </a:t>
            </a:r>
            <a:r>
              <a:rPr lang="tr-TR" altLang="tr-TR" sz="2400" dirty="0" smtClean="0">
                <a:latin typeface="Arial" pitchFamily="34" charset="0"/>
                <a:cs typeface="Arial" panose="020B0604020202020204" pitchFamily="34" charset="0"/>
              </a:rPr>
              <a:t>içinde ve yıl sonunda </a:t>
            </a:r>
            <a:r>
              <a:rPr lang="tr-TR" altLang="tr-TR" sz="2400" dirty="0">
                <a:latin typeface="Arial" pitchFamily="34" charset="0"/>
                <a:cs typeface="Arial" panose="020B0604020202020204" pitchFamily="34" charset="0"/>
              </a:rPr>
              <a:t>iptali gerektiği durumlarda</a:t>
            </a:r>
            <a:r>
              <a:rPr lang="tr-TR" altLang="tr-TR" sz="2400" dirty="0" smtClean="0">
                <a:latin typeface="Arial" pitchFamily="34" charset="0"/>
                <a:cs typeface="Arial" panose="020B0604020202020204" pitchFamily="34" charset="0"/>
              </a:rPr>
              <a:t>, ödeneklerin geri çekilme işlemidir.</a:t>
            </a:r>
          </a:p>
          <a:p>
            <a:pPr algn="just">
              <a:buClr>
                <a:srgbClr val="FF0000"/>
              </a:buCl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tr-TR" altLang="tr-TR" sz="2400" dirty="0">
              <a:latin typeface="Arial" pitchFamily="34" charset="0"/>
              <a:cs typeface="Arial" panose="020B0604020202020204" pitchFamily="34" charset="0"/>
            </a:endParaRPr>
          </a:p>
          <a:p>
            <a:pPr algn="just">
              <a:buClr>
                <a:srgbClr val="FF0000"/>
              </a:buCl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2400" b="1" dirty="0">
                <a:solidFill>
                  <a:schemeClr val="accent1">
                    <a:lumMod val="75000"/>
                  </a:schemeClr>
                </a:solidFill>
                <a:latin typeface="Arial" pitchFamily="34" charset="0"/>
                <a:cs typeface="Arial" panose="020B0604020202020204" pitchFamily="34" charset="0"/>
              </a:rPr>
              <a:t>Revize</a:t>
            </a:r>
            <a:r>
              <a:rPr lang="tr-TR" altLang="tr-TR" sz="2400" b="1" dirty="0" smtClean="0">
                <a:solidFill>
                  <a:schemeClr val="accent1">
                    <a:lumMod val="75000"/>
                  </a:schemeClr>
                </a:solidFill>
                <a:latin typeface="Arial" pitchFamily="34" charset="0"/>
                <a:cs typeface="Arial" panose="020B0604020202020204" pitchFamily="34" charset="0"/>
              </a:rPr>
              <a:t>:</a:t>
            </a:r>
          </a:p>
          <a:p>
            <a:pPr algn="just">
              <a:buClr>
                <a:srgbClr val="FF0000"/>
              </a:buCl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endParaRPr lang="tr-TR" altLang="tr-TR" sz="1000" dirty="0">
              <a:latin typeface="Arial" pitchFamily="34" charset="0"/>
              <a:cs typeface="Arial" panose="020B0604020202020204" pitchFamily="34" charset="0"/>
            </a:endParaRPr>
          </a:p>
          <a:p>
            <a:pPr algn="just">
              <a:buClr>
                <a:srgbClr val="FF0000"/>
              </a:buClr>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2400" dirty="0">
                <a:latin typeface="Arial" pitchFamily="34" charset="0"/>
                <a:cs typeface="Arial" panose="020B0604020202020204" pitchFamily="34" charset="0"/>
              </a:rPr>
              <a:t> </a:t>
            </a:r>
            <a:r>
              <a:rPr lang="tr-TR" altLang="tr-TR" sz="2400" dirty="0" smtClean="0">
                <a:latin typeface="Arial" pitchFamily="34" charset="0"/>
                <a:cs typeface="Arial" panose="020B0604020202020204" pitchFamily="34" charset="0"/>
              </a:rPr>
              <a:t>Ayrıntılı Finansman Programı </a:t>
            </a:r>
            <a:r>
              <a:rPr lang="tr-TR" altLang="tr-TR" sz="2400" dirty="0">
                <a:latin typeface="Arial" pitchFamily="34" charset="0"/>
                <a:cs typeface="Arial" panose="020B0604020202020204" pitchFamily="34" charset="0"/>
              </a:rPr>
              <a:t>ile aylara dağıtılan ödeneklerin, programlanan dönemden daha önce kullanılması revize işlemiyle gerçekleştirilir.</a:t>
            </a:r>
          </a:p>
        </p:txBody>
      </p:sp>
      <p:sp>
        <p:nvSpPr>
          <p:cNvPr id="4" name="Metin kutusu 3"/>
          <p:cNvSpPr txBox="1"/>
          <p:nvPr/>
        </p:nvSpPr>
        <p:spPr>
          <a:xfrm>
            <a:off x="1763688" y="638457"/>
            <a:ext cx="1701108" cy="486287"/>
          </a:xfrm>
          <a:prstGeom prst="rect">
            <a:avLst/>
          </a:prstGeom>
          <a:noFill/>
        </p:spPr>
        <p:txBody>
          <a:bodyPr wrap="none" rtlCol="0">
            <a:spAutoFit/>
          </a:bodyPr>
          <a:lstStyle/>
          <a:p>
            <a:pPr marL="0" indent="0" algn="ctr">
              <a:lnSpc>
                <a:spcPct val="80000"/>
              </a:lnSpc>
              <a:spcBef>
                <a:spcPts val="500"/>
              </a:spcBef>
              <a:buNone/>
              <a:tabLst>
                <a:tab pos="341313" algn="l"/>
                <a:tab pos="341313"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pPr>
            <a:r>
              <a:rPr lang="tr-TR" altLang="tr-TR" sz="3200" b="1" dirty="0">
                <a:solidFill>
                  <a:schemeClr val="accent1">
                    <a:lumMod val="75000"/>
                  </a:schemeClr>
                </a:solidFill>
                <a:latin typeface="Arial" panose="020B0604020202020204" pitchFamily="34" charset="0"/>
                <a:cs typeface="Arial" panose="020B0604020202020204" pitchFamily="34" charset="0"/>
              </a:rPr>
              <a:t>Tenkis: </a:t>
            </a: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2157633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0678C73-5473-4A96-8FF6-CDC71ECD737E}" type="slidenum">
              <a:rPr lang="tr-TR" smtClean="0"/>
              <a:pPr>
                <a:defRPr/>
              </a:pPr>
              <a:t>17</a:t>
            </a:fld>
            <a:endParaRPr lang="tr-TR"/>
          </a:p>
        </p:txBody>
      </p:sp>
      <p:sp>
        <p:nvSpPr>
          <p:cNvPr id="148482" name="Rectangle 2"/>
          <p:cNvSpPr>
            <a:spLocks noChangeArrowheads="1"/>
          </p:cNvSpPr>
          <p:nvPr/>
        </p:nvSpPr>
        <p:spPr bwMode="auto">
          <a:xfrm>
            <a:off x="683568" y="2121242"/>
            <a:ext cx="7776864"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
                <a:schemeClr val="accent1">
                  <a:lumMod val="75000"/>
                </a:schemeClr>
              </a:buClr>
              <a:buSzTx/>
              <a:buFont typeface="Wingdings" pitchFamily="2" charset="2"/>
              <a:buChar char="v"/>
              <a:tabLst>
                <a:tab pos="342900"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Kamu idareleri, bütçelerinde yer alan ödeneklerin üzerinde harcama yapamaz. Bütçeyle verilen ödenekler, </a:t>
            </a:r>
            <a:r>
              <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tahsis edildikleri amaçlar doğrultusunda kullanılır. </a:t>
            </a:r>
          </a:p>
          <a:p>
            <a:pPr marL="457200" marR="0" lvl="0" indent="-457200" algn="just" defTabSz="914400" rtl="0" eaLnBrk="1" fontAlgn="base" latinLnBrk="0" hangingPunct="1">
              <a:lnSpc>
                <a:spcPct val="100000"/>
              </a:lnSpc>
              <a:spcBef>
                <a:spcPct val="0"/>
              </a:spcBef>
              <a:spcAft>
                <a:spcPct val="0"/>
              </a:spcAft>
              <a:buClr>
                <a:srgbClr val="FF0000"/>
              </a:buClr>
              <a:buSzTx/>
              <a:buFont typeface="Wingdings" pitchFamily="2" charset="2"/>
              <a:buChar char="v"/>
              <a:tabLst>
                <a:tab pos="342900" algn="l"/>
              </a:tabLst>
            </a:pPr>
            <a:endParaRPr lang="tr-TR" sz="2000" dirty="0" smtClean="0">
              <a:latin typeface="Arial" pitchFamily="34" charset="0"/>
              <a:ea typeface="Times New Roman" pitchFamily="18" charset="0"/>
              <a:cs typeface="Arial" pitchFamily="34" charset="0"/>
            </a:endParaRPr>
          </a:p>
          <a:p>
            <a:pPr marL="457200" lvl="0" indent="-457200" algn="just">
              <a:buClr>
                <a:srgbClr val="FF0000"/>
              </a:buClr>
              <a:tabLst>
                <a:tab pos="342900"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Ancak, ait olduğu malî yılda ödenemeyen ve emanet hesabına alınamayan zamanaşımına uğramamış geçen yıllar borçları ile ilama bağlı borçlar, ilgili kamu idaresinin cari yıl bütçesinden ödenir</a:t>
            </a:r>
            <a:r>
              <a:rPr lang="tr-TR" sz="2000" b="1" dirty="0" smtClean="0"/>
              <a:t>.</a:t>
            </a:r>
          </a:p>
          <a:p>
            <a:pPr marL="457200" lvl="0" indent="-457200" algn="just">
              <a:buClr>
                <a:srgbClr val="FF0000"/>
              </a:buClr>
              <a:buFont typeface="Wingdings" pitchFamily="2" charset="2"/>
              <a:buChar char="v"/>
              <a:tabLst>
                <a:tab pos="342900" algn="l"/>
              </a:tabLst>
            </a:pPr>
            <a:endParaRPr lang="tr-TR" sz="2000" dirty="0" smtClean="0"/>
          </a:p>
          <a:p>
            <a:pPr marL="457200" lvl="0" indent="-457200" algn="just">
              <a:buClr>
                <a:schemeClr val="accent1">
                  <a:lumMod val="75000"/>
                </a:schemeClr>
              </a:buClr>
              <a:buFont typeface="Wingdings" pitchFamily="2" charset="2"/>
              <a:buChar char="v"/>
              <a:tabLst>
                <a:tab pos="342900" algn="l"/>
              </a:tabLst>
            </a:pPr>
            <a:r>
              <a:rPr lang="tr-TR" sz="2000" dirty="0" smtClean="0"/>
              <a:t>Cari yılda kullanılmayan ödenekler </a:t>
            </a:r>
            <a:r>
              <a:rPr lang="tr-TR" sz="2000" b="1" dirty="0" smtClean="0"/>
              <a:t>yıl sonunda iptal edilir.</a:t>
            </a:r>
            <a:endParaRPr kumimoji="0" lang="tr-TR"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20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r>
              <a:rPr kumimoji="0" lang="tr-T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20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Metin kutusu 3"/>
          <p:cNvSpPr txBox="1"/>
          <p:nvPr/>
        </p:nvSpPr>
        <p:spPr>
          <a:xfrm>
            <a:off x="1515917" y="479574"/>
            <a:ext cx="6809878" cy="1077218"/>
          </a:xfrm>
          <a:prstGeom prst="rect">
            <a:avLst/>
          </a:prstGeom>
          <a:noFill/>
        </p:spPr>
        <p:txBody>
          <a:bodyPr wrap="none" rtlCol="0">
            <a:spAutoFit/>
          </a:bodyPr>
          <a:lstStyle/>
          <a:p>
            <a:r>
              <a:rPr lang="tr-TR" sz="3200" b="1" dirty="0">
                <a:solidFill>
                  <a:schemeClr val="accent1">
                    <a:lumMod val="75000"/>
                  </a:schemeClr>
                </a:solidFill>
                <a:latin typeface="Arial" pitchFamily="34" charset="0"/>
                <a:ea typeface="Times New Roman" pitchFamily="18" charset="0"/>
                <a:cs typeface="Arial" pitchFamily="34" charset="0"/>
              </a:rPr>
              <a:t>Bütçe Ödeneklerinin Kullanılması </a:t>
            </a:r>
            <a:endParaRPr lang="tr-TR" sz="3200" b="1" dirty="0" smtClean="0">
              <a:solidFill>
                <a:schemeClr val="accent1">
                  <a:lumMod val="75000"/>
                </a:schemeClr>
              </a:solidFill>
              <a:latin typeface="Arial" pitchFamily="34" charset="0"/>
              <a:ea typeface="Times New Roman" pitchFamily="18" charset="0"/>
              <a:cs typeface="Arial" pitchFamily="34" charset="0"/>
            </a:endParaRPr>
          </a:p>
          <a:p>
            <a:r>
              <a:rPr lang="tr-TR" sz="3200" b="1" dirty="0" smtClean="0">
                <a:solidFill>
                  <a:schemeClr val="accent1">
                    <a:lumMod val="75000"/>
                  </a:schemeClr>
                </a:solidFill>
                <a:latin typeface="Arial" pitchFamily="34" charset="0"/>
                <a:ea typeface="Times New Roman" pitchFamily="18" charset="0"/>
                <a:cs typeface="Arial" pitchFamily="34" charset="0"/>
              </a:rPr>
              <a:t>Esasları</a:t>
            </a:r>
            <a:endParaRPr lang="tr-TR" sz="3200" dirty="0">
              <a:solidFill>
                <a:schemeClr val="accent1">
                  <a:lumMod val="75000"/>
                </a:schemeClr>
              </a:solidFill>
            </a:endParaRP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0678C73-5473-4A96-8FF6-CDC71ECD737E}" type="slidenum">
              <a:rPr lang="tr-TR" smtClean="0"/>
              <a:pPr>
                <a:defRPr/>
              </a:pPr>
              <a:t>18</a:t>
            </a:fld>
            <a:endParaRPr lang="tr-TR"/>
          </a:p>
        </p:txBody>
      </p:sp>
      <p:sp>
        <p:nvSpPr>
          <p:cNvPr id="148482" name="Rectangle 2"/>
          <p:cNvSpPr>
            <a:spLocks noChangeArrowheads="1"/>
          </p:cNvSpPr>
          <p:nvPr/>
        </p:nvSpPr>
        <p:spPr bwMode="auto">
          <a:xfrm>
            <a:off x="953448" y="1463187"/>
            <a:ext cx="8136904"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Clr>
                <a:schemeClr val="accent1">
                  <a:lumMod val="75000"/>
                </a:schemeClr>
              </a:buClr>
              <a:buFont typeface="Wingdings" panose="05000000000000000000" pitchFamily="2" charset="2"/>
              <a:buChar char="v"/>
            </a:pPr>
            <a:r>
              <a:rPr lang="tr-TR" sz="1600" dirty="0"/>
              <a:t>2018 Yılı Merkezi Yönetim Bütçe </a:t>
            </a:r>
            <a:r>
              <a:rPr lang="tr-TR" sz="1600" dirty="0" smtClean="0"/>
              <a:t>Tasarısında; "</a:t>
            </a:r>
            <a:r>
              <a:rPr lang="tr-TR" sz="1600" dirty="0"/>
              <a:t>Genel bütçe kapsamındaki kamu idareleri ile </a:t>
            </a:r>
            <a:r>
              <a:rPr lang="tr-TR" sz="1600" b="1" dirty="0"/>
              <a:t>özel bütçeli </a:t>
            </a:r>
            <a:r>
              <a:rPr lang="tr-TR" sz="1600" b="1" dirty="0" smtClean="0"/>
              <a:t>idareler</a:t>
            </a:r>
            <a:r>
              <a:rPr lang="tr-TR" sz="1600" dirty="0" smtClean="0"/>
              <a:t>, gerekli </a:t>
            </a:r>
            <a:r>
              <a:rPr lang="tr-TR" sz="1600" dirty="0"/>
              <a:t>tedbirleri alarak bütçelerinin </a:t>
            </a:r>
            <a:r>
              <a:rPr lang="tr-TR" sz="1600" b="1" dirty="0"/>
              <a:t>"03.3- Yolluk Giderleri", "03.6-Temsil ve </a:t>
            </a:r>
            <a:r>
              <a:rPr lang="tr-TR" sz="1600" b="1" dirty="0" smtClean="0"/>
              <a:t>Ağırlama Giderleri</a:t>
            </a:r>
            <a:r>
              <a:rPr lang="tr-TR" sz="1600" b="1" dirty="0"/>
              <a:t>" ile "03.7- Menkul Mal, </a:t>
            </a:r>
            <a:r>
              <a:rPr lang="tr-TR" sz="1600" b="1" dirty="0" err="1"/>
              <a:t>Gayrimaddi</a:t>
            </a:r>
            <a:r>
              <a:rPr lang="tr-TR" sz="1600" b="1" dirty="0"/>
              <a:t> Hak Alım, Bakım ve Onarım </a:t>
            </a:r>
            <a:r>
              <a:rPr lang="tr-TR" sz="1600" b="1" dirty="0" smtClean="0"/>
              <a:t>Giderleri» </a:t>
            </a:r>
            <a:r>
              <a:rPr lang="tr-TR" sz="1600" dirty="0" smtClean="0"/>
              <a:t>ekonomik </a:t>
            </a:r>
            <a:r>
              <a:rPr lang="tr-TR" sz="1600" dirty="0"/>
              <a:t>kodlarını içeren tertiplerine </a:t>
            </a:r>
            <a:r>
              <a:rPr lang="tr-TR" sz="1600" b="1" dirty="0"/>
              <a:t>tahsis edilen ödeneği aşmayacak şekilde </a:t>
            </a:r>
            <a:r>
              <a:rPr lang="tr-TR" sz="1600" b="1" dirty="0" smtClean="0"/>
              <a:t>harcama yaparlar</a:t>
            </a:r>
            <a:r>
              <a:rPr lang="tr-TR" sz="1600" b="1" dirty="0"/>
              <a:t>. </a:t>
            </a:r>
            <a:r>
              <a:rPr lang="tr-TR" sz="1600" dirty="0"/>
              <a:t>Söz konusu idarelerce anılan tertiplere bütçelerinin diğer tertiplerinden </a:t>
            </a:r>
            <a:r>
              <a:rPr lang="tr-TR" sz="1600" dirty="0" smtClean="0"/>
              <a:t>aktarılacak ödenek </a:t>
            </a:r>
            <a:r>
              <a:rPr lang="tr-TR" sz="1600" dirty="0"/>
              <a:t>tutarları ile bu Kanunun 6 </a:t>
            </a:r>
            <a:r>
              <a:rPr lang="tr-TR" sz="1600" dirty="0" err="1"/>
              <a:t>ncı</a:t>
            </a:r>
            <a:r>
              <a:rPr lang="tr-TR" sz="1600" dirty="0"/>
              <a:t> maddesinin beşinci fıkrası kapsamında </a:t>
            </a:r>
            <a:r>
              <a:rPr lang="tr-TR" sz="1600" b="1" dirty="0"/>
              <a:t>eklenecek </a:t>
            </a:r>
            <a:r>
              <a:rPr lang="tr-TR" sz="1600" b="1" dirty="0" smtClean="0"/>
              <a:t>ödenek tutarları </a:t>
            </a:r>
            <a:r>
              <a:rPr lang="tr-TR" sz="1600" b="1" dirty="0"/>
              <a:t>toplamı bu tertiplerin başlangıç ödeneklerinin yüzde 10'unu aşamaz. </a:t>
            </a:r>
            <a:r>
              <a:rPr lang="tr-TR" sz="1600" dirty="0"/>
              <a:t>Ancak, </a:t>
            </a:r>
            <a:r>
              <a:rPr lang="tr-TR" sz="1600" dirty="0" smtClean="0"/>
              <a:t>ihtiyaç halinde </a:t>
            </a:r>
            <a:r>
              <a:rPr lang="tr-TR" sz="1600" dirty="0"/>
              <a:t>söz konusu ekonomik kodları içeren tertiplerin başlangıç ödeneklerinin yüzde 10'unu </a:t>
            </a:r>
            <a:r>
              <a:rPr lang="tr-TR" sz="1600" dirty="0" smtClean="0"/>
              <a:t>aşan aktarma </a:t>
            </a:r>
            <a:r>
              <a:rPr lang="tr-TR" sz="1600" dirty="0"/>
              <a:t>ve bu Kanunun 6 </a:t>
            </a:r>
            <a:r>
              <a:rPr lang="tr-TR" sz="1600" dirty="0" err="1"/>
              <a:t>ncı</a:t>
            </a:r>
            <a:r>
              <a:rPr lang="tr-TR" sz="1600" dirty="0"/>
              <a:t> maddesinin beşinci </a:t>
            </a:r>
            <a:r>
              <a:rPr lang="tr-TR" sz="1600" dirty="0" smtClean="0"/>
              <a:t>fıkrası kapsamında </a:t>
            </a:r>
            <a:r>
              <a:rPr lang="tr-TR" sz="1600" dirty="0"/>
              <a:t>ödenek ekleme </a:t>
            </a:r>
            <a:r>
              <a:rPr lang="tr-TR" sz="1600" dirty="0" smtClean="0"/>
              <a:t>işlemlerini yapmaya </a:t>
            </a:r>
            <a:r>
              <a:rPr lang="tr-TR" sz="1600" dirty="0"/>
              <a:t>Maliye Bakanı yetkilidir." denilmektedir</a:t>
            </a:r>
            <a:r>
              <a:rPr lang="tr-TR" sz="1600" dirty="0" smtClean="0"/>
              <a:t>.</a:t>
            </a:r>
          </a:p>
          <a:p>
            <a:pPr>
              <a:buClr>
                <a:schemeClr val="accent1">
                  <a:lumMod val="75000"/>
                </a:schemeClr>
              </a:buClr>
            </a:pPr>
            <a:endParaRPr lang="tr-TR" sz="1600" dirty="0" smtClean="0"/>
          </a:p>
          <a:p>
            <a:pPr marL="285750" indent="-285750">
              <a:buClr>
                <a:schemeClr val="accent1">
                  <a:lumMod val="75000"/>
                </a:schemeClr>
              </a:buClr>
              <a:buFont typeface="Wingdings" panose="05000000000000000000" pitchFamily="2" charset="2"/>
              <a:buChar char="v"/>
            </a:pPr>
            <a:r>
              <a:rPr lang="tr-TR" sz="1600" dirty="0" smtClean="0"/>
              <a:t>Bu doğrultuda 2018 yılında 03.3 ve 03.7 ekonomik kodlarında 2018 yılında harcama planlamasının birim başlangıç ödeneği çerçevesinde yapılması gerekmektedir.</a:t>
            </a:r>
          </a:p>
          <a:p>
            <a:pPr>
              <a:buClr>
                <a:schemeClr val="accent1">
                  <a:lumMod val="75000"/>
                </a:schemeClr>
              </a:buClr>
            </a:pPr>
            <a:endParaRPr lang="tr-TR" sz="1600" dirty="0" smtClean="0"/>
          </a:p>
          <a:p>
            <a:pPr>
              <a:buClr>
                <a:schemeClr val="accent1">
                  <a:lumMod val="75000"/>
                </a:schemeClr>
              </a:buClr>
            </a:pPr>
            <a:endParaRPr lang="tr-TR" sz="1400" dirty="0" smtClean="0"/>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Metin kutusu 3"/>
          <p:cNvSpPr txBox="1"/>
          <p:nvPr/>
        </p:nvSpPr>
        <p:spPr>
          <a:xfrm>
            <a:off x="1599475" y="617483"/>
            <a:ext cx="7848872" cy="830997"/>
          </a:xfrm>
          <a:prstGeom prst="rect">
            <a:avLst/>
          </a:prstGeom>
          <a:noFill/>
        </p:spPr>
        <p:txBody>
          <a:bodyPr wrap="square" rtlCol="0">
            <a:spAutoFit/>
          </a:bodyPr>
          <a:lstStyle/>
          <a:p>
            <a:r>
              <a:rPr lang="tr-TR" sz="2400" b="1" dirty="0" smtClean="0">
                <a:solidFill>
                  <a:schemeClr val="accent1">
                    <a:lumMod val="75000"/>
                  </a:schemeClr>
                </a:solidFill>
                <a:latin typeface="Arial" pitchFamily="34" charset="0"/>
                <a:ea typeface="Times New Roman" pitchFamily="18" charset="0"/>
                <a:cs typeface="Arial" pitchFamily="34" charset="0"/>
              </a:rPr>
              <a:t>2018 YILI BÜTÇE TASARISINDA YER ALAN MALİ KONTROLE İLİŞKİN YENİ SINIRLAMALAR</a:t>
            </a:r>
            <a:endParaRPr lang="tr-TR" sz="2400" dirty="0">
              <a:solidFill>
                <a:schemeClr val="accent1">
                  <a:lumMod val="75000"/>
                </a:schemeClr>
              </a:solidFill>
            </a:endParaRP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41519565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0678C73-5473-4A96-8FF6-CDC71ECD737E}" type="slidenum">
              <a:rPr lang="tr-TR" smtClean="0"/>
              <a:pPr>
                <a:defRPr/>
              </a:pPr>
              <a:t>19</a:t>
            </a:fld>
            <a:endParaRPr lang="tr-TR"/>
          </a:p>
        </p:txBody>
      </p:sp>
      <p:sp>
        <p:nvSpPr>
          <p:cNvPr id="148482" name="Rectangle 2"/>
          <p:cNvSpPr>
            <a:spLocks noChangeArrowheads="1"/>
          </p:cNvSpPr>
          <p:nvPr/>
        </p:nvSpPr>
        <p:spPr bwMode="auto">
          <a:xfrm>
            <a:off x="999459" y="1625798"/>
            <a:ext cx="8136904"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Clr>
                <a:schemeClr val="accent1">
                  <a:lumMod val="75000"/>
                </a:schemeClr>
              </a:buClr>
              <a:buFont typeface="Wingdings" panose="05000000000000000000" pitchFamily="2" charset="2"/>
              <a:buChar char="v"/>
            </a:pPr>
            <a:r>
              <a:rPr lang="tr-TR" sz="2400" dirty="0" smtClean="0"/>
              <a:t>2018 yılı birim bütçe ödenekleri ocak ayının ilk haftası belirlenerek harcama birimlerimize bütçe yazısı ekinde gönderilmektedir. </a:t>
            </a:r>
          </a:p>
          <a:p>
            <a:pPr marL="285750" indent="-285750">
              <a:buClr>
                <a:schemeClr val="accent1">
                  <a:lumMod val="75000"/>
                </a:schemeClr>
              </a:buClr>
              <a:buFont typeface="Wingdings" panose="05000000000000000000" pitchFamily="2" charset="2"/>
              <a:buChar char="v"/>
            </a:pPr>
            <a:r>
              <a:rPr lang="tr-TR" sz="2400" dirty="0" smtClean="0"/>
              <a:t>2018 yılı Bütçe Tasarısında kurum düzeyinde </a:t>
            </a:r>
            <a:r>
              <a:rPr lang="tr-TR" sz="2400" b="1" dirty="0" smtClean="0"/>
              <a:t>03.3</a:t>
            </a:r>
            <a:r>
              <a:rPr lang="tr-TR" sz="2400" dirty="0" smtClean="0"/>
              <a:t> ve </a:t>
            </a:r>
            <a:r>
              <a:rPr lang="tr-TR" sz="2400" b="1" dirty="0" smtClean="0"/>
              <a:t>03.7 </a:t>
            </a:r>
            <a:r>
              <a:rPr lang="tr-TR" sz="2400" dirty="0" smtClean="0"/>
              <a:t>ekonomik kodlarında 2017 yılına göre düşüş göstermiş olması sebebi ile birim bütçe ödeneklerinde 2018 yılı için bir artış beklenmemelidir.</a:t>
            </a:r>
          </a:p>
          <a:p>
            <a:pPr marL="285750" indent="-285750">
              <a:buClr>
                <a:schemeClr val="accent1">
                  <a:lumMod val="75000"/>
                </a:schemeClr>
              </a:buClr>
              <a:buFont typeface="Wingdings" panose="05000000000000000000" pitchFamily="2" charset="2"/>
              <a:buChar char="v"/>
            </a:pPr>
            <a:r>
              <a:rPr lang="tr-TR" sz="2400" dirty="0" smtClean="0"/>
              <a:t>03.3 ve 03.7 ekonomik kodlarında harcama planlaması yapılırken başlangıç ödeneğinin azami </a:t>
            </a:r>
            <a:r>
              <a:rPr lang="tr-TR" sz="2400" b="1" dirty="0" smtClean="0"/>
              <a:t>%10 kadar ilave ödenek</a:t>
            </a:r>
            <a:r>
              <a:rPr lang="tr-TR" sz="2400" dirty="0" smtClean="0"/>
              <a:t> alınabileceği dikkate alınmalıdır.</a:t>
            </a:r>
          </a:p>
          <a:p>
            <a:pPr>
              <a:buClr>
                <a:schemeClr val="accent1">
                  <a:lumMod val="75000"/>
                </a:schemeClr>
              </a:buClr>
            </a:pPr>
            <a:endParaRPr lang="tr-TR" sz="1600" dirty="0" smtClean="0"/>
          </a:p>
          <a:p>
            <a:pPr>
              <a:buClr>
                <a:schemeClr val="accent1">
                  <a:lumMod val="75000"/>
                </a:schemeClr>
              </a:buClr>
            </a:pPr>
            <a:endParaRPr lang="tr-TR" sz="1400" dirty="0" smtClean="0"/>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Metin kutusu 3"/>
          <p:cNvSpPr txBox="1"/>
          <p:nvPr/>
        </p:nvSpPr>
        <p:spPr>
          <a:xfrm>
            <a:off x="1599475" y="617483"/>
            <a:ext cx="7848872" cy="830997"/>
          </a:xfrm>
          <a:prstGeom prst="rect">
            <a:avLst/>
          </a:prstGeom>
          <a:noFill/>
        </p:spPr>
        <p:txBody>
          <a:bodyPr wrap="square" rtlCol="0">
            <a:spAutoFit/>
          </a:bodyPr>
          <a:lstStyle/>
          <a:p>
            <a:r>
              <a:rPr lang="tr-TR" sz="2400" b="1" dirty="0" smtClean="0">
                <a:solidFill>
                  <a:schemeClr val="accent1">
                    <a:lumMod val="75000"/>
                  </a:schemeClr>
                </a:solidFill>
                <a:latin typeface="Arial" pitchFamily="34" charset="0"/>
                <a:ea typeface="Times New Roman" pitchFamily="18" charset="0"/>
                <a:cs typeface="Arial" pitchFamily="34" charset="0"/>
              </a:rPr>
              <a:t>2018 YILI BÜTÇE TASARISINDA YER ALAN MALİ KONTROLE İLİŞKİN YENİ SINIRLAMALAR</a:t>
            </a:r>
            <a:endParaRPr lang="tr-TR" sz="2400" dirty="0">
              <a:solidFill>
                <a:schemeClr val="accent1">
                  <a:lumMod val="75000"/>
                </a:schemeClr>
              </a:solidFill>
            </a:endParaRP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1930302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485014" y="228699"/>
            <a:ext cx="3604335" cy="1216025"/>
          </a:xfrm>
        </p:spPr>
        <p:txBody>
          <a:bodyPr anchor="ctr"/>
          <a:lstStyle/>
          <a:p>
            <a:r>
              <a:rPr lang="tr-TR" altLang="tr-TR" sz="3200" b="1" dirty="0" smtClean="0">
                <a:solidFill>
                  <a:schemeClr val="accent1">
                    <a:lumMod val="75000"/>
                  </a:schemeClr>
                </a:solidFill>
                <a:latin typeface="Arial" pitchFamily="34" charset="0"/>
              </a:rPr>
              <a:t>Bütçe Nedir?</a:t>
            </a:r>
            <a:endParaRPr lang="tr-TR" sz="3200" dirty="0">
              <a:solidFill>
                <a:schemeClr val="accent1">
                  <a:lumMod val="75000"/>
                </a:schemeClr>
              </a:solidFill>
            </a:endParaRPr>
          </a:p>
        </p:txBody>
      </p:sp>
      <p:sp>
        <p:nvSpPr>
          <p:cNvPr id="8" name="İçerik Yer Tutucusu 7"/>
          <p:cNvSpPr>
            <a:spLocks noGrp="1"/>
          </p:cNvSpPr>
          <p:nvPr>
            <p:ph idx="1"/>
          </p:nvPr>
        </p:nvSpPr>
        <p:spPr>
          <a:xfrm>
            <a:off x="982133" y="1916832"/>
            <a:ext cx="7704667" cy="3332816"/>
          </a:xfrm>
        </p:spPr>
        <p:txBody>
          <a:bodyPr>
            <a:normAutofit fontScale="92500" lnSpcReduction="20000"/>
          </a:bodyPr>
          <a:lstStyle/>
          <a:p>
            <a:pPr lvl="0" algn="just">
              <a:lnSpc>
                <a:spcPct val="90000"/>
              </a:lnSpc>
              <a:spcBef>
                <a:spcPts val="600"/>
              </a:spcBef>
              <a:buFont typeface="Wingdings" pitchFamily="2" charset="2"/>
              <a:buChar char="v"/>
              <a:defRPr/>
            </a:pPr>
            <a:r>
              <a:rPr lang="tr-TR" sz="2400" dirty="0">
                <a:latin typeface="Arial" panose="020B0604020202020204" pitchFamily="34" charset="0"/>
                <a:cs typeface="Arial" panose="020B0604020202020204" pitchFamily="34" charset="0"/>
              </a:rPr>
              <a:t>Bütçe: Belirli bir dönemdeki gelir ve gider tahminleri ile bunların uygulanmasına ilişkin hususları gösteren ve usulüne uygun olarak yürürlüğe konulan </a:t>
            </a:r>
            <a:r>
              <a:rPr lang="tr-TR" sz="2400" dirty="0" smtClean="0">
                <a:latin typeface="Arial" panose="020B0604020202020204" pitchFamily="34" charset="0"/>
                <a:cs typeface="Arial" panose="020B0604020202020204" pitchFamily="34" charset="0"/>
              </a:rPr>
              <a:t>belgedir.</a:t>
            </a:r>
            <a:r>
              <a:rPr lang="tr-TR" sz="2400" dirty="0">
                <a:latin typeface="Arial" panose="020B0604020202020204" pitchFamily="34" charset="0"/>
                <a:cs typeface="Arial" panose="020B0604020202020204" pitchFamily="34" charset="0"/>
              </a:rPr>
              <a:t>   </a:t>
            </a:r>
          </a:p>
          <a:p>
            <a:pPr marL="0" lvl="0" indent="0" algn="just">
              <a:lnSpc>
                <a:spcPct val="90000"/>
              </a:lnSpc>
              <a:spcBef>
                <a:spcPts val="600"/>
              </a:spcBef>
              <a:buClr>
                <a:srgbClr val="CC0000"/>
              </a:buClr>
              <a:buNone/>
              <a:defRPr/>
            </a:pPr>
            <a:endParaRPr lang="tr-TR" altLang="tr-TR" sz="2400" dirty="0">
              <a:solidFill>
                <a:srgbClr val="000000"/>
              </a:solidFill>
              <a:latin typeface="Arial" pitchFamily="34" charset="0"/>
              <a:cs typeface="Arial" panose="020B0604020202020204" pitchFamily="34" charset="0"/>
            </a:endParaRPr>
          </a:p>
          <a:p>
            <a:pPr lvl="0" algn="just">
              <a:lnSpc>
                <a:spcPct val="90000"/>
              </a:lnSpc>
              <a:spcBef>
                <a:spcPts val="600"/>
              </a:spcBef>
              <a:buFont typeface="Wingdings" pitchFamily="2" charset="2"/>
              <a:buChar char="v"/>
              <a:defRPr/>
            </a:pPr>
            <a:r>
              <a:rPr lang="tr-TR" altLang="tr-TR" sz="2400" dirty="0">
                <a:solidFill>
                  <a:srgbClr val="000000"/>
                </a:solidFill>
                <a:latin typeface="Arial" pitchFamily="34" charset="0"/>
                <a:cs typeface="Arial" panose="020B0604020202020204" pitchFamily="34" charset="0"/>
              </a:rPr>
              <a:t>Merkezî </a:t>
            </a:r>
            <a:r>
              <a:rPr lang="tr-TR" altLang="tr-TR" sz="2400" dirty="0" smtClean="0">
                <a:solidFill>
                  <a:srgbClr val="000000"/>
                </a:solidFill>
                <a:latin typeface="Arial" pitchFamily="34" charset="0"/>
                <a:cs typeface="Arial" panose="020B0604020202020204" pitchFamily="34" charset="0"/>
              </a:rPr>
              <a:t>Yönetim Bütçe Kanunu</a:t>
            </a:r>
            <a:r>
              <a:rPr lang="tr-TR" altLang="tr-TR" sz="2400" dirty="0">
                <a:solidFill>
                  <a:srgbClr val="000000"/>
                </a:solidFill>
                <a:latin typeface="Arial" pitchFamily="34" charset="0"/>
                <a:cs typeface="Arial" panose="020B0604020202020204" pitchFamily="34" charset="0"/>
              </a:rPr>
              <a:t>: merkezî yönetim kapsamındaki kamu idarelerinin</a:t>
            </a:r>
            <a:r>
              <a:rPr lang="tr-TR" altLang="tr-TR" sz="2400" dirty="0">
                <a:solidFill>
                  <a:srgbClr val="000000"/>
                </a:solidFill>
                <a:latin typeface="Arial" pitchFamily="34" charset="0"/>
              </a:rPr>
              <a:t>;</a:t>
            </a:r>
          </a:p>
          <a:p>
            <a:pPr lvl="1" algn="just">
              <a:lnSpc>
                <a:spcPct val="90000"/>
              </a:lnSpc>
              <a:spcBef>
                <a:spcPts val="600"/>
              </a:spcBef>
              <a:buSzPct val="91000"/>
              <a:buFont typeface="Wingdings" pitchFamily="2" charset="2"/>
              <a:buChar char="ü"/>
              <a:defRPr/>
            </a:pPr>
            <a:r>
              <a:rPr lang="tr-TR" altLang="tr-TR" sz="2200" dirty="0">
                <a:solidFill>
                  <a:srgbClr val="000000"/>
                </a:solidFill>
                <a:latin typeface="Arial" pitchFamily="34" charset="0"/>
              </a:rPr>
              <a:t>gelir ve gider tahminlerini gösteren, </a:t>
            </a:r>
          </a:p>
          <a:p>
            <a:pPr lvl="1" algn="just">
              <a:lnSpc>
                <a:spcPct val="90000"/>
              </a:lnSpc>
              <a:spcBef>
                <a:spcPts val="600"/>
              </a:spcBef>
              <a:buSzPct val="91000"/>
              <a:buFont typeface="Wingdings" pitchFamily="2" charset="2"/>
              <a:buChar char="ü"/>
              <a:defRPr/>
            </a:pPr>
            <a:r>
              <a:rPr lang="tr-TR" altLang="tr-TR" sz="2200" dirty="0">
                <a:solidFill>
                  <a:srgbClr val="000000"/>
                </a:solidFill>
                <a:latin typeface="Arial" pitchFamily="34" charset="0"/>
              </a:rPr>
              <a:t>bunların uygulanmasına ve yürütülmesine </a:t>
            </a:r>
            <a:r>
              <a:rPr lang="tr-TR" altLang="tr-TR" sz="2200" b="1" dirty="0">
                <a:solidFill>
                  <a:srgbClr val="000000"/>
                </a:solidFill>
                <a:latin typeface="Arial" pitchFamily="34" charset="0"/>
              </a:rPr>
              <a:t>yetki ve izin veren kanundur</a:t>
            </a:r>
            <a:r>
              <a:rPr lang="tr-TR" altLang="tr-TR" sz="2200" b="1" dirty="0" smtClean="0">
                <a:solidFill>
                  <a:srgbClr val="000000"/>
                </a:solidFill>
                <a:latin typeface="Arial" pitchFamily="34" charset="0"/>
              </a:rPr>
              <a:t>.</a:t>
            </a:r>
            <a:endParaRPr lang="tr-TR" altLang="tr-TR" sz="2200" b="1" dirty="0">
              <a:solidFill>
                <a:srgbClr val="000000"/>
              </a:solidFill>
              <a:latin typeface="Arial" pitchFamily="34" charset="0"/>
            </a:endParaRPr>
          </a:p>
          <a:p>
            <a:pPr marL="0" lvl="0" indent="0" algn="just">
              <a:lnSpc>
                <a:spcPct val="90000"/>
              </a:lnSpc>
              <a:spcBef>
                <a:spcPts val="600"/>
              </a:spcBef>
              <a:buClr>
                <a:srgbClr val="CC0000"/>
              </a:buClr>
              <a:buNone/>
              <a:defRPr/>
            </a:pPr>
            <a:r>
              <a:rPr lang="tr-TR" altLang="tr-TR" sz="2600" dirty="0">
                <a:solidFill>
                  <a:srgbClr val="000000"/>
                </a:solidFill>
                <a:latin typeface="Arial" pitchFamily="34" charset="0"/>
              </a:rPr>
              <a:t>     </a:t>
            </a:r>
          </a:p>
        </p:txBody>
      </p:sp>
      <p:sp>
        <p:nvSpPr>
          <p:cNvPr id="3" name="Slayt Numarası Yer Tutucusu 2"/>
          <p:cNvSpPr>
            <a:spLocks noGrp="1"/>
          </p:cNvSpPr>
          <p:nvPr>
            <p:ph type="sldNum" sz="quarter" idx="12"/>
          </p:nvPr>
        </p:nvSpPr>
        <p:spPr/>
        <p:txBody>
          <a:bodyPr/>
          <a:lstStyle/>
          <a:p>
            <a:pPr>
              <a:defRPr/>
            </a:pPr>
            <a:fld id="{20678C73-5473-4A96-8FF6-CDC71ECD737E}" type="slidenum">
              <a:rPr lang="tr-TR" smtClean="0"/>
              <a:pPr>
                <a:defRPr/>
              </a:pPr>
              <a:t>2</a:t>
            </a:fld>
            <a:endParaRPr lang="tr-TR" dirty="0"/>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179512" y="188640"/>
            <a:ext cx="1259840" cy="1259840"/>
          </a:xfrm>
          <a:prstGeom prst="rect">
            <a:avLst/>
          </a:prstGeom>
        </p:spPr>
      </p:pic>
    </p:spTree>
    <p:extLst>
      <p:ext uri="{BB962C8B-B14F-4D97-AF65-F5344CB8AC3E}">
        <p14:creationId xmlns:p14="http://schemas.microsoft.com/office/powerpoint/2010/main" val="2086857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layt Numarası Yer Tutucusu"/>
          <p:cNvSpPr>
            <a:spLocks noGrp="1"/>
          </p:cNvSpPr>
          <p:nvPr>
            <p:ph type="sldNum" sz="quarter" idx="12"/>
          </p:nvPr>
        </p:nvSpPr>
        <p:spPr/>
        <p:txBody>
          <a:bodyPr/>
          <a:lstStyle/>
          <a:p>
            <a:pPr>
              <a:defRPr/>
            </a:pPr>
            <a:fld id="{20678C73-5473-4A96-8FF6-CDC71ECD737E}" type="slidenum">
              <a:rPr lang="tr-TR" smtClean="0"/>
              <a:pPr>
                <a:defRPr/>
              </a:pPr>
              <a:t>20</a:t>
            </a:fld>
            <a:endParaRPr lang="tr-TR"/>
          </a:p>
        </p:txBody>
      </p:sp>
      <p:sp>
        <p:nvSpPr>
          <p:cNvPr id="148482" name="Rectangle 2"/>
          <p:cNvSpPr>
            <a:spLocks noChangeArrowheads="1"/>
          </p:cNvSpPr>
          <p:nvPr/>
        </p:nvSpPr>
        <p:spPr bwMode="auto">
          <a:xfrm>
            <a:off x="999459" y="1256467"/>
            <a:ext cx="8136904"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buClr>
                <a:schemeClr val="accent1">
                  <a:lumMod val="75000"/>
                </a:schemeClr>
              </a:buClr>
              <a:buFont typeface="Wingdings" panose="05000000000000000000" pitchFamily="2" charset="2"/>
              <a:buChar char="v"/>
            </a:pPr>
            <a:r>
              <a:rPr lang="tr-TR" sz="2400" dirty="0" smtClean="0"/>
              <a:t>03.3 Yolluk giderlerinde </a:t>
            </a:r>
            <a:r>
              <a:rPr lang="tr-TR" sz="2400" b="1" dirty="0" smtClean="0"/>
              <a:t>2018 yılında </a:t>
            </a:r>
            <a:r>
              <a:rPr lang="tr-TR" sz="2400" dirty="0" smtClean="0"/>
              <a:t>getirilen </a:t>
            </a:r>
            <a:r>
              <a:rPr lang="tr-TR" sz="2400" b="1" dirty="0" smtClean="0"/>
              <a:t>mali sınırlama </a:t>
            </a:r>
            <a:r>
              <a:rPr lang="tr-TR" sz="2400" dirty="0" smtClean="0"/>
              <a:t>sebebi ile sıkıntı yaşanmaması adına biriminizce gerekli önlemlerin alınması gerekmektedir.</a:t>
            </a:r>
          </a:p>
          <a:p>
            <a:pPr marL="285750" indent="-285750">
              <a:buClr>
                <a:schemeClr val="accent1">
                  <a:lumMod val="75000"/>
                </a:schemeClr>
              </a:buClr>
              <a:buFont typeface="Wingdings" panose="05000000000000000000" pitchFamily="2" charset="2"/>
              <a:buChar char="v"/>
            </a:pPr>
            <a:r>
              <a:rPr lang="tr-TR" sz="2400" dirty="0" smtClean="0"/>
              <a:t>Başkanlığımızca birimlerinizden alınan ilke ve esaslar doğrultusunda Üniversitemiz genelinde benimsenecek </a:t>
            </a:r>
            <a:r>
              <a:rPr lang="tr-TR" sz="2400" b="1" dirty="0" smtClean="0"/>
              <a:t>usul ve esaslar </a:t>
            </a:r>
            <a:r>
              <a:rPr lang="tr-TR" sz="2400" dirty="0" smtClean="0"/>
              <a:t>hazırlanmaktadır. </a:t>
            </a:r>
          </a:p>
          <a:p>
            <a:pPr marL="285750" indent="-285750">
              <a:buClr>
                <a:schemeClr val="accent1">
                  <a:lumMod val="75000"/>
                </a:schemeClr>
              </a:buClr>
              <a:buFont typeface="Wingdings" panose="05000000000000000000" pitchFamily="2" charset="2"/>
              <a:buChar char="v"/>
            </a:pPr>
            <a:r>
              <a:rPr lang="tr-TR" sz="2400" dirty="0" smtClean="0"/>
              <a:t>Söz konusu ilke kararların hem kurum genelindeki uygulamalarda yeknesaklığı sağlayacağı hem de 2018 yılı için ödemelerde ödenek yetersizliği sebebi ile sorun yaşanmasını önleyeceği düşünülmektedir.</a:t>
            </a:r>
          </a:p>
          <a:p>
            <a:pPr marL="285750" indent="-285750">
              <a:buClr>
                <a:schemeClr val="accent1">
                  <a:lumMod val="75000"/>
                </a:schemeClr>
              </a:buClr>
              <a:buFont typeface="Wingdings" panose="05000000000000000000" pitchFamily="2" charset="2"/>
              <a:buChar char="v"/>
            </a:pPr>
            <a:r>
              <a:rPr lang="tr-TR" sz="2400" dirty="0" smtClean="0"/>
              <a:t>Harcama birimlerimizden talebimiz kesinlikle ödenek üstü harcama yapılmamasıdır. </a:t>
            </a:r>
          </a:p>
          <a:p>
            <a:pPr>
              <a:buClr>
                <a:schemeClr val="accent1">
                  <a:lumMod val="75000"/>
                </a:schemeClr>
              </a:buClr>
            </a:pPr>
            <a:endParaRPr lang="tr-TR" sz="1600" dirty="0" smtClean="0"/>
          </a:p>
          <a:p>
            <a:pPr>
              <a:buClr>
                <a:schemeClr val="accent1">
                  <a:lumMod val="75000"/>
                </a:schemeClr>
              </a:buClr>
            </a:pPr>
            <a:endParaRPr lang="tr-TR" sz="1400" dirty="0" smtClean="0"/>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r>
              <a:rPr kumimoji="0" lang="tr-T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lang="tr-TR" sz="1600" dirty="0" smtClean="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342900" algn="l"/>
              </a:tabLst>
            </a:pPr>
            <a:endParaRPr kumimoji="0" lang="tr-T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Metin kutusu 3"/>
          <p:cNvSpPr txBox="1"/>
          <p:nvPr/>
        </p:nvSpPr>
        <p:spPr>
          <a:xfrm>
            <a:off x="1599475" y="617483"/>
            <a:ext cx="7848872" cy="461665"/>
          </a:xfrm>
          <a:prstGeom prst="rect">
            <a:avLst/>
          </a:prstGeom>
          <a:noFill/>
        </p:spPr>
        <p:txBody>
          <a:bodyPr wrap="square" rtlCol="0">
            <a:spAutoFit/>
          </a:bodyPr>
          <a:lstStyle/>
          <a:p>
            <a:r>
              <a:rPr lang="tr-TR" sz="2400" b="1" dirty="0" smtClean="0">
                <a:solidFill>
                  <a:schemeClr val="accent1">
                    <a:lumMod val="75000"/>
                  </a:schemeClr>
                </a:solidFill>
                <a:latin typeface="Arial" pitchFamily="34" charset="0"/>
                <a:ea typeface="Times New Roman" pitchFamily="18" charset="0"/>
                <a:cs typeface="Arial" pitchFamily="34" charset="0"/>
              </a:rPr>
              <a:t>03.3 YOLLUK GİDERLERİ</a:t>
            </a:r>
            <a:endParaRPr lang="tr-TR" sz="2400" dirty="0">
              <a:solidFill>
                <a:schemeClr val="accent1">
                  <a:lumMod val="75000"/>
                </a:schemeClr>
              </a:solidFill>
            </a:endParaRPr>
          </a:p>
        </p:txBody>
      </p:sp>
      <p:pic>
        <p:nvPicPr>
          <p:cNvPr id="8" name="Resim 7"/>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948532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ctrTitle" idx="4294967295"/>
          </p:nvPr>
        </p:nvSpPr>
        <p:spPr>
          <a:xfrm>
            <a:off x="533400" y="1447800"/>
            <a:ext cx="8064500" cy="2667000"/>
          </a:xfrm>
        </p:spPr>
        <p:txBody>
          <a:bodyPr rtlCol="0">
            <a:normAutofit/>
          </a:bodyPr>
          <a:lstStyle/>
          <a:p>
            <a:pPr eaLnBrk="1" fontAlgn="auto" hangingPunct="1">
              <a:spcAft>
                <a:spcPts val="0"/>
              </a:spcAft>
              <a:defRPr/>
            </a:pPr>
            <a:r>
              <a:rPr lang="tr-TR" b="1" dirty="0" smtClean="0">
                <a:solidFill>
                  <a:schemeClr val="accent1">
                    <a:lumMod val="75000"/>
                  </a:schemeClr>
                </a:solidFill>
                <a:effectLst>
                  <a:outerShdw blurRad="38100" dist="38100" dir="2700000" algn="tl">
                    <a:srgbClr val="C0C0C0"/>
                  </a:outerShdw>
                </a:effectLst>
                <a:latin typeface="Times New Roman" pitchFamily="18" charset="0"/>
              </a:rPr>
              <a:t>     TEŞEKKÜRLER…</a:t>
            </a:r>
            <a:r>
              <a:rPr lang="tr-TR" b="1" dirty="0" smtClean="0">
                <a:solidFill>
                  <a:srgbClr val="CC0000"/>
                </a:solidFill>
                <a:effectLst>
                  <a:outerShdw blurRad="38100" dist="38100" dir="2700000" algn="tl">
                    <a:srgbClr val="C0C0C0"/>
                  </a:outerShdw>
                </a:effectLst>
                <a:latin typeface="Times New Roman" pitchFamily="18" charset="0"/>
              </a:rPr>
              <a:t/>
            </a:r>
            <a:br>
              <a:rPr lang="tr-TR" b="1" dirty="0" smtClean="0">
                <a:solidFill>
                  <a:srgbClr val="CC0000"/>
                </a:solidFill>
                <a:effectLst>
                  <a:outerShdw blurRad="38100" dist="38100" dir="2700000" algn="tl">
                    <a:srgbClr val="C0C0C0"/>
                  </a:outerShdw>
                </a:effectLst>
                <a:latin typeface="Times New Roman" pitchFamily="18" charset="0"/>
              </a:rPr>
            </a:br>
            <a:r>
              <a:rPr lang="tr-TR" sz="1800" b="1" dirty="0" smtClean="0">
                <a:solidFill>
                  <a:srgbClr val="CC0000"/>
                </a:solidFill>
                <a:effectLst>
                  <a:outerShdw blurRad="38100" dist="38100" dir="2700000" algn="tl">
                    <a:srgbClr val="C0C0C0"/>
                  </a:outerShdw>
                </a:effectLst>
                <a:latin typeface="Times New Roman" pitchFamily="18" charset="0"/>
              </a:rPr>
              <a:t/>
            </a:r>
            <a:br>
              <a:rPr lang="tr-TR" sz="1800" b="1" dirty="0" smtClean="0">
                <a:solidFill>
                  <a:srgbClr val="CC0000"/>
                </a:solidFill>
                <a:effectLst>
                  <a:outerShdw blurRad="38100" dist="38100" dir="2700000" algn="tl">
                    <a:srgbClr val="C0C0C0"/>
                  </a:outerShdw>
                </a:effectLst>
                <a:latin typeface="Times New Roman" pitchFamily="18" charset="0"/>
              </a:rPr>
            </a:br>
            <a:r>
              <a:rPr lang="tr-TR" sz="2000" b="1" dirty="0" smtClean="0">
                <a:solidFill>
                  <a:schemeClr val="tx2">
                    <a:lumMod val="50000"/>
                    <a:lumOff val="50000"/>
                  </a:schemeClr>
                </a:solidFill>
                <a:latin typeface="Times New Roman" pitchFamily="18" charset="0"/>
              </a:rPr>
              <a:t/>
            </a:r>
            <a:br>
              <a:rPr lang="tr-TR" sz="2000" b="1" dirty="0" smtClean="0">
                <a:solidFill>
                  <a:schemeClr val="tx2">
                    <a:lumMod val="50000"/>
                    <a:lumOff val="50000"/>
                  </a:schemeClr>
                </a:solidFill>
                <a:latin typeface="Times New Roman" pitchFamily="18" charset="0"/>
              </a:rPr>
            </a:br>
            <a:r>
              <a:rPr lang="tr-TR" sz="2000" b="1" dirty="0" smtClean="0">
                <a:solidFill>
                  <a:srgbClr val="000066"/>
                </a:solidFill>
                <a:latin typeface="Times New Roman" pitchFamily="18" charset="0"/>
              </a:rPr>
              <a:t>Aysu SEZGİN</a:t>
            </a:r>
            <a:br>
              <a:rPr lang="tr-TR" sz="2000" b="1" dirty="0" smtClean="0">
                <a:solidFill>
                  <a:srgbClr val="000066"/>
                </a:solidFill>
                <a:latin typeface="Times New Roman" pitchFamily="18" charset="0"/>
              </a:rPr>
            </a:br>
            <a:r>
              <a:rPr lang="tr-TR" sz="2000" b="1" dirty="0" smtClean="0">
                <a:solidFill>
                  <a:srgbClr val="000066"/>
                </a:solidFill>
                <a:latin typeface="Times New Roman" pitchFamily="18" charset="0"/>
              </a:rPr>
              <a:t>Mali Hizmetler Uzmanı</a:t>
            </a:r>
            <a:r>
              <a:rPr lang="tr-TR" sz="2000" b="1" dirty="0" smtClean="0">
                <a:solidFill>
                  <a:schemeClr val="tx2">
                    <a:lumMod val="50000"/>
                    <a:lumOff val="50000"/>
                  </a:schemeClr>
                </a:solidFill>
                <a:latin typeface="Times New Roman" pitchFamily="18" charset="0"/>
              </a:rPr>
              <a:t/>
            </a:r>
            <a:br>
              <a:rPr lang="tr-TR" sz="2000" b="1" dirty="0" smtClean="0">
                <a:solidFill>
                  <a:schemeClr val="tx2">
                    <a:lumMod val="50000"/>
                    <a:lumOff val="50000"/>
                  </a:schemeClr>
                </a:solidFill>
                <a:latin typeface="Times New Roman" pitchFamily="18" charset="0"/>
              </a:rPr>
            </a:br>
            <a:r>
              <a:rPr lang="tr-TR" sz="2000" b="1" u="sng" dirty="0" smtClean="0">
                <a:solidFill>
                  <a:srgbClr val="660033"/>
                </a:solidFill>
                <a:latin typeface="Times New Roman" pitchFamily="18" charset="0"/>
                <a:hlinkClick r:id="rId3"/>
              </a:rPr>
              <a:t>E-posta:</a:t>
            </a:r>
            <a:r>
              <a:rPr lang="tr-TR" sz="2000" b="1" u="sng" dirty="0" smtClean="0">
                <a:solidFill>
                  <a:srgbClr val="660033"/>
                </a:solidFill>
                <a:latin typeface="Times New Roman" pitchFamily="18" charset="0"/>
              </a:rPr>
              <a:t> aboran@ankara.edu.tr</a:t>
            </a:r>
            <a:r>
              <a:rPr lang="tr-TR" sz="2000" b="1" dirty="0" smtClean="0">
                <a:solidFill>
                  <a:schemeClr val="tx2">
                    <a:lumMod val="50000"/>
                    <a:lumOff val="50000"/>
                  </a:schemeClr>
                </a:solidFill>
                <a:latin typeface="Times New Roman" pitchFamily="18" charset="0"/>
              </a:rPr>
              <a:t/>
            </a:r>
            <a:br>
              <a:rPr lang="tr-TR" sz="2000" b="1" dirty="0" smtClean="0">
                <a:solidFill>
                  <a:schemeClr val="tx2">
                    <a:lumMod val="50000"/>
                    <a:lumOff val="50000"/>
                  </a:schemeClr>
                </a:solidFill>
                <a:latin typeface="Times New Roman" pitchFamily="18" charset="0"/>
              </a:rPr>
            </a:br>
            <a:endParaRPr lang="tr-TR" sz="2000" b="1" dirty="0" smtClean="0">
              <a:solidFill>
                <a:schemeClr val="tx2">
                  <a:lumMod val="50000"/>
                  <a:lumOff val="50000"/>
                </a:schemeClr>
              </a:solidFill>
              <a:effectLst>
                <a:outerShdw blurRad="38100" dist="38100" dir="2700000" algn="tl">
                  <a:srgbClr val="C0C0C0"/>
                </a:outerShdw>
              </a:effectLst>
              <a:latin typeface="Times New Roman" pitchFamily="18" charset="0"/>
            </a:endParaRPr>
          </a:p>
        </p:txBody>
      </p:sp>
      <p:sp>
        <p:nvSpPr>
          <p:cNvPr id="15" name="Rectangle 3"/>
          <p:cNvSpPr>
            <a:spLocks noGrp="1" noChangeArrowheads="1"/>
          </p:cNvSpPr>
          <p:nvPr>
            <p:ph type="subTitle" idx="4294967295"/>
          </p:nvPr>
        </p:nvSpPr>
        <p:spPr>
          <a:xfrm>
            <a:off x="2971800" y="4572000"/>
            <a:ext cx="6019800" cy="1176338"/>
          </a:xfrm>
        </p:spPr>
        <p:txBody>
          <a:bodyPr rtlCol="0">
            <a:normAutofit/>
          </a:bodyPr>
          <a:lstStyle/>
          <a:p>
            <a:pPr marL="0" indent="0" algn="ctr" eaLnBrk="1" fontAlgn="auto" hangingPunct="1">
              <a:lnSpc>
                <a:spcPct val="80000"/>
              </a:lnSpc>
              <a:spcAft>
                <a:spcPts val="0"/>
              </a:spcAft>
              <a:buFontTx/>
              <a:buNone/>
              <a:defRPr/>
            </a:pPr>
            <a:r>
              <a:rPr lang="tr-TR" sz="2200" b="1" dirty="0" smtClean="0">
                <a:solidFill>
                  <a:srgbClr val="002060"/>
                </a:solidFill>
                <a:latin typeface="Times New Roman" pitchFamily="18" charset="0"/>
              </a:rPr>
              <a:t>ANKARA ÜNİVERSİTESİ</a:t>
            </a:r>
          </a:p>
          <a:p>
            <a:pPr marL="0" indent="0" algn="ctr" eaLnBrk="1" fontAlgn="auto" hangingPunct="1">
              <a:lnSpc>
                <a:spcPct val="80000"/>
              </a:lnSpc>
              <a:spcAft>
                <a:spcPts val="0"/>
              </a:spcAft>
              <a:buFontTx/>
              <a:buNone/>
              <a:defRPr/>
            </a:pPr>
            <a:r>
              <a:rPr lang="tr-TR" sz="1800" b="1" dirty="0" smtClean="0">
                <a:solidFill>
                  <a:srgbClr val="002060"/>
                </a:solidFill>
                <a:latin typeface="Times New Roman" pitchFamily="18" charset="0"/>
              </a:rPr>
              <a:t>STRATEJİ GELİŞTİRME DAİRE BAŞKANLIĞI</a:t>
            </a:r>
          </a:p>
          <a:p>
            <a:pPr marL="0" indent="0" algn="ctr" eaLnBrk="1" fontAlgn="auto" hangingPunct="1">
              <a:lnSpc>
                <a:spcPct val="80000"/>
              </a:lnSpc>
              <a:spcAft>
                <a:spcPts val="0"/>
              </a:spcAft>
              <a:buFontTx/>
              <a:buNone/>
              <a:defRPr/>
            </a:pPr>
            <a:r>
              <a:rPr lang="tr-TR" sz="1800" b="1" dirty="0" smtClean="0">
                <a:solidFill>
                  <a:srgbClr val="002060"/>
                </a:solidFill>
                <a:latin typeface="Times New Roman" pitchFamily="18" charset="0"/>
              </a:rPr>
              <a:t>KASIM 2017</a:t>
            </a:r>
            <a:endParaRPr lang="tr-TR" sz="2000" b="1" dirty="0" smtClean="0">
              <a:solidFill>
                <a:srgbClr val="002060"/>
              </a:solidFill>
              <a:latin typeface="Times New Roman" pitchFamily="18" charset="0"/>
            </a:endParaRPr>
          </a:p>
        </p:txBody>
      </p:sp>
      <p:pic>
        <p:nvPicPr>
          <p:cNvPr id="5" name="Resim 4"/>
          <p:cNvPicPr/>
          <p:nvPr/>
        </p:nvPicPr>
        <p:blipFill>
          <a:blip r:embed="rId4">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1347096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128239173"/>
              </p:ext>
            </p:extLst>
          </p:nvPr>
        </p:nvGraphicFramePr>
        <p:xfrm>
          <a:off x="2551113" y="582613"/>
          <a:ext cx="4140200" cy="72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yagram 5"/>
          <p:cNvGraphicFramePr/>
          <p:nvPr>
            <p:extLst>
              <p:ext uri="{D42A27DB-BD31-4B8C-83A1-F6EECF244321}">
                <p14:modId xmlns:p14="http://schemas.microsoft.com/office/powerpoint/2010/main" val="2201518307"/>
              </p:ext>
            </p:extLst>
          </p:nvPr>
        </p:nvGraphicFramePr>
        <p:xfrm>
          <a:off x="1373187" y="1896994"/>
          <a:ext cx="1974677" cy="11397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yagram 6"/>
          <p:cNvGraphicFramePr/>
          <p:nvPr>
            <p:extLst>
              <p:ext uri="{D42A27DB-BD31-4B8C-83A1-F6EECF244321}">
                <p14:modId xmlns:p14="http://schemas.microsoft.com/office/powerpoint/2010/main" val="68313640"/>
              </p:ext>
            </p:extLst>
          </p:nvPr>
        </p:nvGraphicFramePr>
        <p:xfrm>
          <a:off x="3787775" y="1943100"/>
          <a:ext cx="1979613" cy="11258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yagram 7"/>
          <p:cNvGraphicFramePr/>
          <p:nvPr>
            <p:extLst>
              <p:ext uri="{D42A27DB-BD31-4B8C-83A1-F6EECF244321}">
                <p14:modId xmlns:p14="http://schemas.microsoft.com/office/powerpoint/2010/main" val="3431972492"/>
              </p:ext>
            </p:extLst>
          </p:nvPr>
        </p:nvGraphicFramePr>
        <p:xfrm>
          <a:off x="6019800" y="1916832"/>
          <a:ext cx="1873250" cy="122483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9" name="Diyagram 8"/>
          <p:cNvGraphicFramePr/>
          <p:nvPr>
            <p:extLst>
              <p:ext uri="{D42A27DB-BD31-4B8C-83A1-F6EECF244321}">
                <p14:modId xmlns:p14="http://schemas.microsoft.com/office/powerpoint/2010/main" val="2344382663"/>
              </p:ext>
            </p:extLst>
          </p:nvPr>
        </p:nvGraphicFramePr>
        <p:xfrm>
          <a:off x="2535184" y="3423479"/>
          <a:ext cx="2503399" cy="81758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0" name="Diyagram 9"/>
          <p:cNvGraphicFramePr/>
          <p:nvPr>
            <p:extLst>
              <p:ext uri="{D42A27DB-BD31-4B8C-83A1-F6EECF244321}">
                <p14:modId xmlns:p14="http://schemas.microsoft.com/office/powerpoint/2010/main" val="4033553744"/>
              </p:ext>
            </p:extLst>
          </p:nvPr>
        </p:nvGraphicFramePr>
        <p:xfrm>
          <a:off x="2517775" y="4365105"/>
          <a:ext cx="2414265" cy="822846"/>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1" name="Diyagram 10"/>
          <p:cNvGraphicFramePr/>
          <p:nvPr>
            <p:extLst>
              <p:ext uri="{D42A27DB-BD31-4B8C-83A1-F6EECF244321}">
                <p14:modId xmlns:p14="http://schemas.microsoft.com/office/powerpoint/2010/main" val="1265553496"/>
              </p:ext>
            </p:extLst>
          </p:nvPr>
        </p:nvGraphicFramePr>
        <p:xfrm>
          <a:off x="2517775" y="5229200"/>
          <a:ext cx="2916238" cy="903313"/>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sp>
        <p:nvSpPr>
          <p:cNvPr id="3" name="Slayt Numarası Yer Tutucusu 2"/>
          <p:cNvSpPr>
            <a:spLocks noGrp="1"/>
          </p:cNvSpPr>
          <p:nvPr>
            <p:ph type="sldNum" sz="quarter" idx="12"/>
          </p:nvPr>
        </p:nvSpPr>
        <p:spPr/>
        <p:txBody>
          <a:bodyPr/>
          <a:lstStyle/>
          <a:p>
            <a:pPr>
              <a:defRPr/>
            </a:pPr>
            <a:fld id="{B497A86D-0AD1-41A4-87F0-E2C16DF70DC2}" type="slidenum">
              <a:rPr lang="tr-TR" smtClean="0"/>
              <a:pPr>
                <a:defRPr/>
              </a:pPr>
              <a:t>3</a:t>
            </a:fld>
            <a:endParaRPr lang="tr-TR" dirty="0"/>
          </a:p>
        </p:txBody>
      </p:sp>
      <p:graphicFrame>
        <p:nvGraphicFramePr>
          <p:cNvPr id="36" name="İçerik Yer Tutucusu 3"/>
          <p:cNvGraphicFramePr>
            <a:graphicFrameLocks/>
          </p:cNvGraphicFramePr>
          <p:nvPr>
            <p:extLst>
              <p:ext uri="{D42A27DB-BD31-4B8C-83A1-F6EECF244321}">
                <p14:modId xmlns:p14="http://schemas.microsoft.com/office/powerpoint/2010/main" val="73377979"/>
              </p:ext>
            </p:extLst>
          </p:nvPr>
        </p:nvGraphicFramePr>
        <p:xfrm>
          <a:off x="495300" y="116632"/>
          <a:ext cx="8153400" cy="5979368"/>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cxnSp>
        <p:nvCxnSpPr>
          <p:cNvPr id="19" name="Düz Bağlayıcı 18"/>
          <p:cNvCxnSpPr/>
          <p:nvPr/>
        </p:nvCxnSpPr>
        <p:spPr bwMode="auto">
          <a:xfrm>
            <a:off x="1074933" y="2996952"/>
            <a:ext cx="0" cy="2448272"/>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4" name="Düz Bağlayıcı 23"/>
          <p:cNvCxnSpPr/>
          <p:nvPr/>
        </p:nvCxnSpPr>
        <p:spPr bwMode="auto">
          <a:xfrm>
            <a:off x="1074933" y="3645024"/>
            <a:ext cx="441406"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27" name="Düz Bağlayıcı 26"/>
          <p:cNvCxnSpPr/>
          <p:nvPr/>
        </p:nvCxnSpPr>
        <p:spPr bwMode="auto">
          <a:xfrm>
            <a:off x="1074933" y="4509120"/>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cxnSp>
        <p:nvCxnSpPr>
          <p:cNvPr id="31" name="Düz Bağlayıcı 30"/>
          <p:cNvCxnSpPr/>
          <p:nvPr/>
        </p:nvCxnSpPr>
        <p:spPr bwMode="auto">
          <a:xfrm>
            <a:off x="1074933" y="5445224"/>
            <a:ext cx="472731" cy="0"/>
          </a:xfrm>
          <a:prstGeom prst="line">
            <a:avLst/>
          </a:prstGeom>
          <a:ln>
            <a:headEnd type="none" w="med" len="med"/>
            <a:tailEnd type="none" w="med" len="med"/>
          </a:ln>
          <a:extLst/>
        </p:spPr>
        <p:style>
          <a:lnRef idx="3">
            <a:schemeClr val="accent2"/>
          </a:lnRef>
          <a:fillRef idx="0">
            <a:schemeClr val="accent2"/>
          </a:fillRef>
          <a:effectRef idx="2">
            <a:schemeClr val="accent2"/>
          </a:effectRef>
          <a:fontRef idx="minor">
            <a:schemeClr val="tx1"/>
          </a:fontRef>
        </p:style>
      </p:cxnSp>
      <p:pic>
        <p:nvPicPr>
          <p:cNvPr id="17" name="Resim 16"/>
          <p:cNvPicPr/>
          <p:nvPr/>
        </p:nvPicPr>
        <p:blipFill>
          <a:blip r:embed="rId4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20678C73-5473-4A96-8FF6-CDC71ECD737E}" type="slidenum">
              <a:rPr lang="tr-TR" smtClean="0"/>
              <a:pPr>
                <a:defRPr/>
              </a:pPr>
              <a:t>4</a:t>
            </a:fld>
            <a:endParaRPr lang="tr-TR" dirty="0"/>
          </a:p>
        </p:txBody>
      </p:sp>
      <p:sp>
        <p:nvSpPr>
          <p:cNvPr id="4" name="Dikdörtgen 3"/>
          <p:cNvSpPr/>
          <p:nvPr/>
        </p:nvSpPr>
        <p:spPr>
          <a:xfrm>
            <a:off x="1043608" y="1448480"/>
            <a:ext cx="7920880" cy="5232202"/>
          </a:xfrm>
          <a:prstGeom prst="rect">
            <a:avLst/>
          </a:prstGeom>
        </p:spPr>
        <p:txBody>
          <a:bodyPr wrap="square">
            <a:spAutoFit/>
          </a:bodyPr>
          <a:lstStyle/>
          <a:p>
            <a:pPr algn="just"/>
            <a:r>
              <a:rPr lang="tr-TR" sz="2400" dirty="0">
                <a:solidFill>
                  <a:schemeClr val="accent1">
                    <a:lumMod val="75000"/>
                  </a:schemeClr>
                </a:solidFill>
              </a:rPr>
              <a:t>Özel </a:t>
            </a:r>
            <a:r>
              <a:rPr lang="tr-TR" sz="2400" dirty="0" smtClean="0">
                <a:solidFill>
                  <a:schemeClr val="accent1">
                    <a:lumMod val="75000"/>
                  </a:schemeClr>
                </a:solidFill>
              </a:rPr>
              <a:t>bütçe; </a:t>
            </a:r>
            <a:r>
              <a:rPr lang="tr-TR" sz="2400" dirty="0"/>
              <a:t>bir bakanlığa bağlı veya ilgili olarak belirli bir kamu hizmetini yürütmek üzere kurulan, </a:t>
            </a:r>
            <a:r>
              <a:rPr lang="tr-TR" sz="2400" b="1" dirty="0"/>
              <a:t>gelir tahsis edilen, bu gelirlerden harcama yapma yetkisi verilen,</a:t>
            </a:r>
            <a:r>
              <a:rPr lang="tr-TR" sz="2400" dirty="0"/>
              <a:t> kuruluş ve çalışma esasları özel kanunla düzenlenen ve </a:t>
            </a:r>
            <a:r>
              <a:rPr lang="tr-TR" sz="2400" dirty="0" smtClean="0"/>
              <a:t>5018 sayılı Kanuna </a:t>
            </a:r>
            <a:r>
              <a:rPr lang="tr-TR" sz="2400" dirty="0"/>
              <a:t>ekli (II) sayılı cetvelde yer alan her bir kamu idaresinin bütçesidir. </a:t>
            </a:r>
            <a:endParaRPr lang="tr-TR" sz="2400" dirty="0" smtClean="0"/>
          </a:p>
          <a:p>
            <a:endParaRPr lang="tr-TR" sz="2400" dirty="0"/>
          </a:p>
          <a:p>
            <a:r>
              <a:rPr lang="tr-TR" sz="2400" dirty="0" smtClean="0">
                <a:solidFill>
                  <a:schemeClr val="accent1">
                    <a:lumMod val="75000"/>
                  </a:schemeClr>
                </a:solidFill>
              </a:rPr>
              <a:t>Örnek:</a:t>
            </a:r>
            <a:r>
              <a:rPr lang="tr-TR" sz="2400" dirty="0">
                <a:solidFill>
                  <a:schemeClr val="accent1">
                    <a:lumMod val="75000"/>
                  </a:schemeClr>
                </a:solidFill>
              </a:rPr>
              <a:t> </a:t>
            </a:r>
            <a:endParaRPr lang="tr-TR" sz="2400" dirty="0" smtClean="0">
              <a:solidFill>
                <a:schemeClr val="accent1">
                  <a:lumMod val="75000"/>
                </a:schemeClr>
              </a:solidFill>
            </a:endParaRPr>
          </a:p>
          <a:p>
            <a:r>
              <a:rPr lang="tr-TR" sz="2000" dirty="0" smtClean="0"/>
              <a:t>Yükseköğretim </a:t>
            </a:r>
            <a:r>
              <a:rPr lang="tr-TR" sz="2000" dirty="0"/>
              <a:t>Kurulu</a:t>
            </a:r>
          </a:p>
          <a:p>
            <a:r>
              <a:rPr lang="tr-TR" sz="2000" dirty="0" smtClean="0"/>
              <a:t>ÖSYM </a:t>
            </a:r>
            <a:endParaRPr lang="tr-TR" sz="2000" dirty="0"/>
          </a:p>
          <a:p>
            <a:r>
              <a:rPr lang="tr-TR" sz="2000" b="1" dirty="0" smtClean="0"/>
              <a:t>Ankara Üniversitesi</a:t>
            </a:r>
          </a:p>
          <a:p>
            <a:r>
              <a:rPr lang="tr-TR" sz="2000" dirty="0" smtClean="0"/>
              <a:t>Savunma </a:t>
            </a:r>
            <a:r>
              <a:rPr lang="tr-TR" sz="2000" dirty="0"/>
              <a:t>Sanayi </a:t>
            </a:r>
            <a:r>
              <a:rPr lang="tr-TR" sz="2000" dirty="0" smtClean="0"/>
              <a:t>Müsteşarlığı</a:t>
            </a:r>
          </a:p>
          <a:p>
            <a:r>
              <a:rPr lang="tr-TR" sz="2000" dirty="0"/>
              <a:t>Türkiye İlaç ve Tıbbî Cihaz Kurumu</a:t>
            </a:r>
          </a:p>
          <a:p>
            <a:endParaRPr lang="tr-TR" sz="2400" dirty="0"/>
          </a:p>
          <a:p>
            <a:r>
              <a:rPr lang="tr-TR" dirty="0"/>
              <a:t>	</a:t>
            </a:r>
          </a:p>
        </p:txBody>
      </p:sp>
      <p:pic>
        <p:nvPicPr>
          <p:cNvPr id="6" name="Resim 5"/>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3597785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Başlık 2"/>
          <p:cNvSpPr>
            <a:spLocks noGrp="1"/>
          </p:cNvSpPr>
          <p:nvPr>
            <p:ph type="title"/>
          </p:nvPr>
        </p:nvSpPr>
        <p:spPr>
          <a:xfrm>
            <a:off x="1547664" y="332656"/>
            <a:ext cx="7596336" cy="1216025"/>
          </a:xfrm>
        </p:spPr>
        <p:txBody>
          <a:bodyPr/>
          <a:lstStyle/>
          <a:p>
            <a:r>
              <a:rPr lang="tr-TR" sz="3200" b="1" dirty="0" smtClean="0">
                <a:solidFill>
                  <a:schemeClr val="accent1">
                    <a:lumMod val="75000"/>
                  </a:schemeClr>
                </a:solidFill>
              </a:rPr>
              <a:t>Bütçe Hazırlık ve Uygulama Sürecinde ABS</a:t>
            </a:r>
          </a:p>
        </p:txBody>
      </p:sp>
      <p:sp>
        <p:nvSpPr>
          <p:cNvPr id="2" name="İçerik Yer Tutucusu 1"/>
          <p:cNvSpPr>
            <a:spLocks noGrp="1"/>
          </p:cNvSpPr>
          <p:nvPr>
            <p:ph idx="1"/>
          </p:nvPr>
        </p:nvSpPr>
        <p:spPr>
          <a:xfrm>
            <a:off x="982133" y="1844824"/>
            <a:ext cx="7704667" cy="4163148"/>
          </a:xfrm>
        </p:spPr>
        <p:txBody>
          <a:bodyPr>
            <a:normAutofit lnSpcReduction="10000"/>
          </a:bodyPr>
          <a:lstStyle/>
          <a:p>
            <a:pPr marL="0" indent="0">
              <a:buFont typeface="Wingdings" pitchFamily="2" charset="2"/>
              <a:buNone/>
              <a:defRPr/>
            </a:pPr>
            <a:r>
              <a:rPr lang="tr-TR" altLang="tr-TR" sz="2400" dirty="0" smtClean="0">
                <a:latin typeface="Arial" pitchFamily="34" charset="0"/>
              </a:rPr>
              <a:t>Bütçeler</a:t>
            </a:r>
            <a:r>
              <a:rPr lang="tr-TR" altLang="tr-TR" sz="2400" dirty="0">
                <a:latin typeface="Arial" pitchFamily="34" charset="0"/>
              </a:rPr>
              <a:t>, tüm sınıflandırma bölümlerinde (kurumsal, fonksiyonel, finansman tipi, ekonomik) kullanılan kodların </a:t>
            </a:r>
            <a:r>
              <a:rPr lang="tr-TR" altLang="tr-TR" sz="2400" dirty="0">
                <a:solidFill>
                  <a:schemeClr val="accent1">
                    <a:lumMod val="75000"/>
                  </a:schemeClr>
                </a:solidFill>
                <a:latin typeface="Arial" pitchFamily="34" charset="0"/>
              </a:rPr>
              <a:t>en detay düzeyinde </a:t>
            </a:r>
            <a:r>
              <a:rPr lang="tr-TR" altLang="tr-TR" sz="2400" dirty="0">
                <a:latin typeface="Arial" pitchFamily="34" charset="0"/>
              </a:rPr>
              <a:t>hazırlanmalıdır. </a:t>
            </a:r>
            <a:endParaRPr lang="tr-TR" altLang="tr-TR" sz="2400" dirty="0" smtClean="0">
              <a:latin typeface="Arial" pitchFamily="34" charset="0"/>
            </a:endParaRPr>
          </a:p>
          <a:p>
            <a:pPr>
              <a:defRPr/>
            </a:pPr>
            <a:endParaRPr lang="tr-TR" altLang="tr-TR" dirty="0">
              <a:latin typeface="Arial" pitchFamily="34" charset="0"/>
            </a:endParaRPr>
          </a:p>
          <a:p>
            <a:pPr marL="0" indent="0">
              <a:buNone/>
              <a:defRPr/>
            </a:pPr>
            <a:endParaRPr lang="tr-TR" altLang="tr-TR" sz="2400" dirty="0" smtClean="0">
              <a:latin typeface="Arial" pitchFamily="34" charset="0"/>
            </a:endParaRPr>
          </a:p>
          <a:p>
            <a:pPr>
              <a:defRPr/>
            </a:pPr>
            <a:endParaRPr lang="tr-TR" altLang="tr-TR" sz="2400" dirty="0">
              <a:latin typeface="Arial" pitchFamily="34" charset="0"/>
            </a:endParaRPr>
          </a:p>
          <a:p>
            <a:pPr marL="0" indent="0">
              <a:buFont typeface="Wingdings" pitchFamily="2" charset="2"/>
              <a:buNone/>
              <a:defRPr/>
            </a:pPr>
            <a:endParaRPr lang="tr-TR" altLang="tr-TR" sz="2400" dirty="0" smtClean="0">
              <a:latin typeface="Arial" pitchFamily="34" charset="0"/>
            </a:endParaRPr>
          </a:p>
          <a:p>
            <a:pPr marL="0" indent="0">
              <a:buFont typeface="Wingdings" pitchFamily="2" charset="2"/>
              <a:buNone/>
              <a:defRPr/>
            </a:pPr>
            <a:r>
              <a:rPr lang="tr-TR" altLang="tr-TR" sz="2400" b="1" i="1" dirty="0" smtClean="0">
                <a:latin typeface="Arial" pitchFamily="34" charset="0"/>
              </a:rPr>
              <a:t>Bütçe uygulamaları ve kesin hesap ise</a:t>
            </a:r>
            <a:r>
              <a:rPr lang="tr-TR" altLang="tr-TR" sz="2400" b="1" i="1" dirty="0" smtClean="0">
                <a:solidFill>
                  <a:schemeClr val="accent1">
                    <a:lumMod val="75000"/>
                  </a:schemeClr>
                </a:solidFill>
                <a:latin typeface="Arial" pitchFamily="34" charset="0"/>
              </a:rPr>
              <a:t> ikili düzeyde gerçekleşir.</a:t>
            </a:r>
            <a:endParaRPr lang="tr-TR" altLang="tr-TR" sz="2400" b="1" i="1" dirty="0">
              <a:solidFill>
                <a:schemeClr val="accent1">
                  <a:lumMod val="75000"/>
                </a:schemeClr>
              </a:solidFill>
              <a:latin typeface="Arial" pitchFamily="34" charset="0"/>
            </a:endParaRPr>
          </a:p>
          <a:p>
            <a:pPr>
              <a:defRPr/>
            </a:pPr>
            <a:endParaRPr lang="tr-TR" dirty="0"/>
          </a:p>
        </p:txBody>
      </p:sp>
      <p:sp>
        <p:nvSpPr>
          <p:cNvPr id="4" name="Slayt Numarası Yer Tutucusu 3"/>
          <p:cNvSpPr>
            <a:spLocks noGrp="1"/>
          </p:cNvSpPr>
          <p:nvPr>
            <p:ph type="sldNum" sz="quarter" idx="12"/>
          </p:nvPr>
        </p:nvSpPr>
        <p:spPr/>
        <p:txBody>
          <a:bodyPr/>
          <a:lstStyle/>
          <a:p>
            <a:pPr>
              <a:defRPr/>
            </a:pPr>
            <a:fld id="{82908D60-F7E1-4214-BF1B-7575BE7BF9E5}" type="slidenum">
              <a:rPr lang="tr-TR" smtClean="0"/>
              <a:pPr>
                <a:defRPr/>
              </a:pPr>
              <a:t>5</a:t>
            </a:fld>
            <a:endParaRPr lang="tr-TR"/>
          </a:p>
        </p:txBody>
      </p:sp>
      <p:pic>
        <p:nvPicPr>
          <p:cNvPr id="318" name="Resim 317"/>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pic>
        <p:nvPicPr>
          <p:cNvPr id="3" name="Resim 2"/>
          <p:cNvPicPr>
            <a:picLocks noChangeAspect="1"/>
          </p:cNvPicPr>
          <p:nvPr/>
        </p:nvPicPr>
        <p:blipFill>
          <a:blip r:embed="rId4"/>
          <a:stretch>
            <a:fillRect/>
          </a:stretch>
        </p:blipFill>
        <p:spPr>
          <a:xfrm>
            <a:off x="984051" y="2864253"/>
            <a:ext cx="7488832" cy="1750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idx="1"/>
          </p:nvPr>
        </p:nvSpPr>
        <p:spPr>
          <a:xfrm>
            <a:off x="953448" y="1736512"/>
            <a:ext cx="7920038" cy="4448175"/>
          </a:xfrm>
          <a:extLst/>
        </p:spPr>
        <p:txBody>
          <a:bodyPr anchor="t"/>
          <a:lstStyle/>
          <a:p>
            <a:pPr algn="just">
              <a:spcBef>
                <a:spcPts val="500"/>
              </a:spcBef>
              <a:buSzPct val="90000"/>
              <a:buFont typeface="Wingdings" panose="05000000000000000000"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tr-TR" altLang="tr-TR" sz="2400" dirty="0" smtClean="0">
                <a:solidFill>
                  <a:schemeClr val="tx1"/>
                </a:solidFill>
                <a:latin typeface="Arial" pitchFamily="34" charset="0"/>
                <a:cs typeface="Arial" panose="020B0604020202020204" pitchFamily="34" charset="0"/>
              </a:rPr>
              <a:t>Orta Vadeli Program ve Orta Vadeli Mali Plana uygun olarak </a:t>
            </a:r>
            <a:r>
              <a:rPr lang="tr-TR" altLang="tr-TR" sz="2400" b="1" dirty="0" smtClean="0">
                <a:solidFill>
                  <a:schemeClr val="tx1"/>
                </a:solidFill>
                <a:latin typeface="Arial" pitchFamily="34" charset="0"/>
                <a:cs typeface="Arial" panose="020B0604020202020204" pitchFamily="34" charset="0"/>
              </a:rPr>
              <a:t>hizmet öncelikleri iyi belirlenmeli</a:t>
            </a:r>
            <a:r>
              <a:rPr lang="tr-TR" altLang="tr-TR" sz="2400" b="1" dirty="0" smtClean="0">
                <a:solidFill>
                  <a:srgbClr val="003300"/>
                </a:solidFill>
                <a:latin typeface="Arial" pitchFamily="34" charset="0"/>
                <a:cs typeface="Arial" panose="020B0604020202020204" pitchFamily="34" charset="0"/>
              </a:rPr>
              <a:t>, </a:t>
            </a:r>
          </a:p>
          <a:p>
            <a:pPr algn="just">
              <a:spcBef>
                <a:spcPts val="500"/>
              </a:spcBef>
              <a:buClr>
                <a:srgbClr val="CC0000"/>
              </a:buClr>
              <a:buSzPct val="90000"/>
              <a:buFont typeface="Wingdings" panose="05000000000000000000"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1100" b="1" dirty="0" smtClean="0">
              <a:solidFill>
                <a:srgbClr val="003300"/>
              </a:solidFill>
              <a:latin typeface="Arial" pitchFamily="34" charset="0"/>
              <a:cs typeface="Arial" panose="020B0604020202020204" pitchFamily="34" charset="0"/>
            </a:endParaRPr>
          </a:p>
          <a:p>
            <a:pPr algn="just">
              <a:spcBef>
                <a:spcPts val="500"/>
              </a:spcBef>
              <a:buSzPct val="90000"/>
              <a:buFont typeface="Wingdings" panose="05000000000000000000"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tr-TR" altLang="tr-TR" sz="2400" b="1" dirty="0">
                <a:solidFill>
                  <a:srgbClr val="333300"/>
                </a:solidFill>
                <a:latin typeface="Arial" pitchFamily="34" charset="0"/>
                <a:cs typeface="Arial" panose="020B0604020202020204" pitchFamily="34" charset="0"/>
              </a:rPr>
              <a:t>S</a:t>
            </a:r>
            <a:r>
              <a:rPr lang="tr-TR" altLang="tr-TR" sz="2400" b="1" dirty="0">
                <a:latin typeface="Arial" pitchFamily="34" charset="0"/>
                <a:cs typeface="Arial" panose="020B0604020202020204" pitchFamily="34" charset="0"/>
              </a:rPr>
              <a:t>tratejik Plan ile uyumlu </a:t>
            </a:r>
            <a:r>
              <a:rPr lang="tr-TR" altLang="tr-TR" sz="2400" dirty="0">
                <a:latin typeface="Arial" pitchFamily="34" charset="0"/>
                <a:cs typeface="Arial" panose="020B0604020202020204" pitchFamily="34" charset="0"/>
              </a:rPr>
              <a:t>çok yıllı bütçeleme anlayışı doğrultusunda, </a:t>
            </a:r>
          </a:p>
          <a:p>
            <a:pPr algn="just">
              <a:spcBef>
                <a:spcPts val="500"/>
              </a:spcBef>
              <a:buClr>
                <a:srgbClr val="CC0000"/>
              </a:buClr>
              <a:buSzPct val="90000"/>
              <a:buFont typeface="Wingdings" panose="05000000000000000000"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1100" b="1" dirty="0" smtClean="0">
              <a:solidFill>
                <a:srgbClr val="003300"/>
              </a:solidFill>
              <a:latin typeface="Arial" pitchFamily="34" charset="0"/>
              <a:cs typeface="Arial" panose="020B0604020202020204" pitchFamily="34" charset="0"/>
            </a:endParaRPr>
          </a:p>
          <a:p>
            <a:pPr algn="just">
              <a:spcBef>
                <a:spcPts val="500"/>
              </a:spcBef>
              <a:buSzPct val="90000"/>
              <a:buFont typeface="Wingdings" panose="05000000000000000000" pitchFamily="2" charset="2"/>
              <a:buChar char="v"/>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r>
              <a:rPr lang="tr-TR" sz="2400" dirty="0" smtClean="0">
                <a:latin typeface="Arial" panose="020B0604020202020204" pitchFamily="34" charset="0"/>
                <a:cs typeface="Arial" panose="020B0604020202020204" pitchFamily="34" charset="0"/>
              </a:rPr>
              <a:t>Yıllık </a:t>
            </a:r>
            <a:r>
              <a:rPr lang="tr-TR" sz="2400" dirty="0">
                <a:latin typeface="Arial" panose="020B0604020202020204" pitchFamily="34" charset="0"/>
                <a:cs typeface="Arial" panose="020B0604020202020204" pitchFamily="34" charset="0"/>
              </a:rPr>
              <a:t>amaç ve hedefleri ile performans göstergelerine </a:t>
            </a:r>
            <a:r>
              <a:rPr lang="tr-TR" sz="2400" dirty="0" smtClean="0">
                <a:latin typeface="Arial" panose="020B0604020202020204" pitchFamily="34" charset="0"/>
                <a:cs typeface="Arial" panose="020B0604020202020204" pitchFamily="34" charset="0"/>
              </a:rPr>
              <a:t>uyumlu olmalıdır</a:t>
            </a:r>
            <a:r>
              <a:rPr lang="tr-TR" sz="2400" dirty="0" smtClean="0"/>
              <a:t>.</a:t>
            </a:r>
            <a:endParaRPr lang="tr-TR" sz="2400" dirty="0"/>
          </a:p>
          <a:p>
            <a:pPr marL="0" indent="0" algn="just">
              <a:spcBef>
                <a:spcPts val="500"/>
              </a:spcBef>
              <a:buClr>
                <a:srgbClr val="CC0000"/>
              </a:buClr>
              <a:buSzPct val="90000"/>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2400" b="1" dirty="0" smtClean="0">
              <a:solidFill>
                <a:srgbClr val="003300"/>
              </a:solidFill>
              <a:latin typeface="Arial" pitchFamily="34" charset="0"/>
            </a:endParaRPr>
          </a:p>
          <a:p>
            <a:pPr marL="0" indent="0" algn="just">
              <a:spcBef>
                <a:spcPts val="500"/>
              </a:spcBef>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2400" b="1" dirty="0">
              <a:solidFill>
                <a:srgbClr val="003300"/>
              </a:solidFill>
              <a:latin typeface="Arial" pitchFamily="34" charset="0"/>
            </a:endParaRPr>
          </a:p>
          <a:p>
            <a:pPr marL="0" indent="0" algn="just">
              <a:spcBef>
                <a:spcPts val="500"/>
              </a:spcBef>
              <a:buNone/>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2400" b="1" dirty="0" smtClean="0">
              <a:solidFill>
                <a:srgbClr val="003300"/>
              </a:solidFill>
              <a:latin typeface="Arial" pitchFamily="34" charset="0"/>
            </a:endParaRPr>
          </a:p>
          <a:p>
            <a:pPr marL="338138" indent="-338138" algn="just">
              <a:spcBef>
                <a:spcPts val="500"/>
              </a:spcBef>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3200" dirty="0" smtClean="0">
              <a:solidFill>
                <a:srgbClr val="003300"/>
              </a:solidFill>
              <a:latin typeface="Arial" pitchFamily="34" charset="0"/>
            </a:endParaRPr>
          </a:p>
          <a:p>
            <a:pPr marL="338138" indent="-338138" algn="just">
              <a:spcBef>
                <a:spcPts val="500"/>
              </a:spcBef>
              <a:tabLst>
                <a:tab pos="338138" algn="l"/>
                <a:tab pos="442913" algn="l"/>
                <a:tab pos="892175" algn="l"/>
                <a:tab pos="1341438" algn="l"/>
                <a:tab pos="1790700" algn="l"/>
                <a:tab pos="2239963" algn="l"/>
                <a:tab pos="2689225" algn="l"/>
                <a:tab pos="3138488" algn="l"/>
                <a:tab pos="3587750" algn="l"/>
                <a:tab pos="4037013" algn="l"/>
                <a:tab pos="4486275" algn="l"/>
                <a:tab pos="4935538" algn="l"/>
                <a:tab pos="5384800" algn="l"/>
                <a:tab pos="5834063" algn="l"/>
                <a:tab pos="6283325" algn="l"/>
                <a:tab pos="6732588" algn="l"/>
                <a:tab pos="7181850" algn="l"/>
                <a:tab pos="7631113" algn="l"/>
                <a:tab pos="8080375" algn="l"/>
                <a:tab pos="8529638" algn="l"/>
                <a:tab pos="8978900" algn="l"/>
              </a:tabLst>
              <a:defRPr/>
            </a:pPr>
            <a:endParaRPr lang="tr-TR" altLang="tr-TR" sz="3200" dirty="0" smtClean="0">
              <a:solidFill>
                <a:srgbClr val="003300"/>
              </a:solidFill>
              <a:latin typeface="Arial" pitchFamily="34" charset="0"/>
            </a:endParaRPr>
          </a:p>
        </p:txBody>
      </p:sp>
      <p:sp>
        <p:nvSpPr>
          <p:cNvPr id="3" name="Slayt Numarası Yer Tutucusu 2"/>
          <p:cNvSpPr>
            <a:spLocks noGrp="1"/>
          </p:cNvSpPr>
          <p:nvPr>
            <p:ph type="sldNum" sz="quarter" idx="12"/>
          </p:nvPr>
        </p:nvSpPr>
        <p:spPr/>
        <p:txBody>
          <a:bodyPr/>
          <a:lstStyle/>
          <a:p>
            <a:pPr>
              <a:defRPr/>
            </a:pPr>
            <a:fld id="{BC87D546-6BD5-4955-8BF4-39A53DB77935}" type="slidenum">
              <a:rPr lang="tr-TR" smtClean="0"/>
              <a:pPr>
                <a:defRPr/>
              </a:pPr>
              <a:t>6</a:t>
            </a:fld>
            <a:endParaRPr lang="tr-TR"/>
          </a:p>
        </p:txBody>
      </p:sp>
      <p:sp>
        <p:nvSpPr>
          <p:cNvPr id="4" name="Dikdörtgen 3"/>
          <p:cNvSpPr/>
          <p:nvPr/>
        </p:nvSpPr>
        <p:spPr>
          <a:xfrm>
            <a:off x="1485014" y="476672"/>
            <a:ext cx="7272808" cy="1077218"/>
          </a:xfrm>
          <a:prstGeom prst="rect">
            <a:avLst/>
          </a:prstGeom>
        </p:spPr>
        <p:txBody>
          <a:bodyPr wrap="square">
            <a:spAutoFit/>
          </a:bodyPr>
          <a:lstStyle/>
          <a:p>
            <a:r>
              <a:rPr lang="tr-TR" altLang="tr-TR" sz="3200" b="1" dirty="0" smtClean="0">
                <a:solidFill>
                  <a:schemeClr val="accent1">
                    <a:lumMod val="75000"/>
                  </a:schemeClr>
                </a:solidFill>
              </a:rPr>
              <a:t>Bütçe Tekliflerinde Dikkat Edilmesi Gereken Konular</a:t>
            </a:r>
            <a:endParaRPr lang="tr-TR" sz="3200" dirty="0">
              <a:solidFill>
                <a:schemeClr val="accent1">
                  <a:lumMod val="75000"/>
                </a:schemeClr>
              </a:solidFill>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132856"/>
            <a:ext cx="8253734" cy="4340442"/>
          </a:xfrm>
        </p:spPr>
        <p:txBody>
          <a:bodyPr>
            <a:normAutofit fontScale="92500" lnSpcReduction="20000"/>
          </a:bodyPr>
          <a:lstStyle/>
          <a:p>
            <a:pPr marL="0" lvl="0" indent="0" algn="just" eaLnBrk="1" fontAlgn="auto" hangingPunct="1">
              <a:spcBef>
                <a:spcPts val="0"/>
              </a:spcBef>
              <a:spcAft>
                <a:spcPts val="0"/>
              </a:spcAft>
              <a:buClrTx/>
              <a:buNone/>
            </a:pPr>
            <a:r>
              <a:rPr lang="tr-TR" altLang="tr-TR" sz="1400" b="1" kern="1200" dirty="0" smtClean="0">
                <a:solidFill>
                  <a:schemeClr val="accent1">
                    <a:lumMod val="75000"/>
                  </a:schemeClr>
                </a:solidFill>
                <a:latin typeface="Arial" panose="020B0604020202020204" pitchFamily="34" charset="0"/>
                <a:cs typeface="Arial" panose="020B0604020202020204" pitchFamily="34" charset="0"/>
              </a:rPr>
              <a:t>Ayrıntılı </a:t>
            </a:r>
            <a:r>
              <a:rPr lang="tr-TR" altLang="tr-TR" sz="1400" b="1" kern="1200" dirty="0">
                <a:solidFill>
                  <a:schemeClr val="accent1">
                    <a:lumMod val="75000"/>
                  </a:schemeClr>
                </a:solidFill>
                <a:latin typeface="Arial" panose="020B0604020202020204" pitchFamily="34" charset="0"/>
                <a:cs typeface="Arial" panose="020B0604020202020204" pitchFamily="34" charset="0"/>
              </a:rPr>
              <a:t>Finansman Programı (AFP): </a:t>
            </a:r>
            <a:r>
              <a:rPr lang="tr-TR" altLang="tr-TR" sz="1700" kern="1200" dirty="0">
                <a:solidFill>
                  <a:prstClr val="black"/>
                </a:solidFill>
                <a:latin typeface="Arial" panose="020B0604020202020204" pitchFamily="34" charset="0"/>
                <a:cs typeface="Arial" panose="020B0604020202020204" pitchFamily="34" charset="0"/>
              </a:rPr>
              <a:t>5018 sayılı Kanuna ekli (II), (III) ve (IV) sayılı cetvellerde yer alan idarelerin, tertip düzeyinde aylar itibarıyla yapabilecekleri </a:t>
            </a:r>
            <a:r>
              <a:rPr lang="tr-TR" altLang="tr-TR" sz="1700" i="1" u="sng" kern="1200" dirty="0">
                <a:solidFill>
                  <a:prstClr val="black"/>
                </a:solidFill>
                <a:latin typeface="Arial" panose="020B0604020202020204" pitchFamily="34" charset="0"/>
                <a:cs typeface="Arial" panose="020B0604020202020204" pitchFamily="34" charset="0"/>
              </a:rPr>
              <a:t>harcamaları</a:t>
            </a:r>
            <a:r>
              <a:rPr lang="tr-TR" altLang="tr-TR" sz="1700" kern="1200" dirty="0">
                <a:solidFill>
                  <a:prstClr val="black"/>
                </a:solidFill>
                <a:latin typeface="Arial" panose="020B0604020202020204" pitchFamily="34" charset="0"/>
                <a:cs typeface="Arial" panose="020B0604020202020204" pitchFamily="34" charset="0"/>
              </a:rPr>
              <a:t>, </a:t>
            </a:r>
            <a:r>
              <a:rPr lang="tr-TR" altLang="tr-TR" sz="1700" i="1" u="sng" kern="1200" dirty="0">
                <a:solidFill>
                  <a:prstClr val="black"/>
                </a:solidFill>
                <a:latin typeface="Arial" panose="020B0604020202020204" pitchFamily="34" charset="0"/>
                <a:cs typeface="Arial" panose="020B0604020202020204" pitchFamily="34" charset="0"/>
              </a:rPr>
              <a:t>gelir gerçekleşme </a:t>
            </a:r>
            <a:r>
              <a:rPr lang="tr-TR" altLang="tr-TR" sz="1700" kern="1200" dirty="0">
                <a:solidFill>
                  <a:prstClr val="black"/>
                </a:solidFill>
                <a:latin typeface="Arial" panose="020B0604020202020204" pitchFamily="34" charset="0"/>
                <a:cs typeface="Arial" panose="020B0604020202020204" pitchFamily="34" charset="0"/>
              </a:rPr>
              <a:t>tahminlerini ve </a:t>
            </a:r>
            <a:r>
              <a:rPr lang="tr-TR" altLang="tr-TR" sz="1700" i="1" u="sng" kern="1200" dirty="0">
                <a:solidFill>
                  <a:prstClr val="black"/>
                </a:solidFill>
                <a:latin typeface="Arial" panose="020B0604020202020204" pitchFamily="34" charset="0"/>
                <a:cs typeface="Arial" panose="020B0604020202020204" pitchFamily="34" charset="0"/>
              </a:rPr>
              <a:t>net finansmanlarının </a:t>
            </a:r>
            <a:r>
              <a:rPr lang="tr-TR" altLang="tr-TR" sz="1700" kern="1200" dirty="0">
                <a:solidFill>
                  <a:prstClr val="black"/>
                </a:solidFill>
                <a:latin typeface="Arial" panose="020B0604020202020204" pitchFamily="34" charset="0"/>
                <a:cs typeface="Arial" panose="020B0604020202020204" pitchFamily="34" charset="0"/>
              </a:rPr>
              <a:t>kullanımına ilişkin öngörülerini gösteren </a:t>
            </a:r>
            <a:r>
              <a:rPr lang="tr-TR" altLang="tr-TR" sz="1700" kern="1200" dirty="0" smtClean="0">
                <a:solidFill>
                  <a:prstClr val="black"/>
                </a:solidFill>
                <a:latin typeface="Arial" panose="020B0604020202020204" pitchFamily="34" charset="0"/>
                <a:cs typeface="Arial" panose="020B0604020202020204" pitchFamily="34" charset="0"/>
              </a:rPr>
              <a:t>program</a:t>
            </a:r>
          </a:p>
          <a:p>
            <a:pPr marL="0" lvl="0" indent="0" algn="just" eaLnBrk="1" fontAlgn="auto" hangingPunct="1">
              <a:spcBef>
                <a:spcPts val="0"/>
              </a:spcBef>
              <a:spcAft>
                <a:spcPts val="0"/>
              </a:spcAft>
              <a:buClrTx/>
              <a:buNone/>
            </a:pPr>
            <a:endParaRPr lang="tr-TR" altLang="tr-TR" sz="1700" kern="1200" dirty="0" smtClean="0">
              <a:solidFill>
                <a:prstClr val="black"/>
              </a:solidFill>
              <a:latin typeface="Arial" panose="020B0604020202020204" pitchFamily="34" charset="0"/>
              <a:cs typeface="Arial" panose="020B0604020202020204" pitchFamily="34" charset="0"/>
            </a:endParaRPr>
          </a:p>
          <a:p>
            <a:pPr marL="0" indent="0" algn="just">
              <a:spcBef>
                <a:spcPts val="0"/>
              </a:spcBef>
              <a:spcAft>
                <a:spcPts val="0"/>
              </a:spcAft>
              <a:buClrTx/>
              <a:buNone/>
            </a:pPr>
            <a:r>
              <a:rPr lang="tr-TR" altLang="tr-TR" sz="1700" dirty="0">
                <a:solidFill>
                  <a:prstClr val="black"/>
                </a:solidFill>
                <a:latin typeface="Arial" panose="020B0604020202020204" pitchFamily="34" charset="0"/>
                <a:cs typeface="Arial" panose="020B0604020202020204" pitchFamily="34" charset="0"/>
              </a:rPr>
              <a:t>Ödeneklerin kullanımı için, Maliye Bakanlığı AFP’yi beklemeksizin bazı ödeneklerin belirli oranlarını serbest bırakabilir.</a:t>
            </a:r>
          </a:p>
          <a:p>
            <a:pPr marL="0" lvl="0" indent="0" algn="just" eaLnBrk="1" fontAlgn="auto" hangingPunct="1">
              <a:spcBef>
                <a:spcPts val="0"/>
              </a:spcBef>
              <a:spcAft>
                <a:spcPts val="0"/>
              </a:spcAft>
              <a:buClrTx/>
              <a:buNone/>
            </a:pPr>
            <a:endParaRPr lang="tr-TR" altLang="tr-TR" sz="1200" kern="1200" dirty="0">
              <a:latin typeface="Arial" charset="0"/>
            </a:endParaRPr>
          </a:p>
          <a:p>
            <a:pPr marL="0" lvl="0" indent="0" algn="just" eaLnBrk="1" fontAlgn="auto" hangingPunct="1">
              <a:spcBef>
                <a:spcPts val="600"/>
              </a:spcBef>
              <a:spcAft>
                <a:spcPts val="0"/>
              </a:spcAft>
              <a:buClrTx/>
              <a:buNone/>
            </a:pPr>
            <a:r>
              <a:rPr lang="tr-TR" altLang="tr-TR" sz="1400" kern="1200" dirty="0">
                <a:solidFill>
                  <a:schemeClr val="accent1">
                    <a:lumMod val="75000"/>
                  </a:schemeClr>
                </a:solidFill>
                <a:latin typeface="Arial" charset="0"/>
              </a:rPr>
              <a:t>Örneğin; </a:t>
            </a:r>
            <a:r>
              <a:rPr lang="tr-TR" altLang="tr-TR" sz="1400" kern="1200" dirty="0">
                <a:latin typeface="Arial" charset="0"/>
              </a:rPr>
              <a:t>Son yıllarda </a:t>
            </a:r>
            <a:r>
              <a:rPr lang="tr-TR" altLang="tr-TR" sz="1400" kern="1200" dirty="0" smtClean="0">
                <a:solidFill>
                  <a:schemeClr val="accent1">
                    <a:lumMod val="75000"/>
                  </a:schemeClr>
                </a:solidFill>
                <a:latin typeface="Arial" charset="0"/>
              </a:rPr>
              <a:t>AFP’ler </a:t>
            </a:r>
            <a:r>
              <a:rPr lang="tr-TR" altLang="tr-TR" sz="1400" kern="1200" dirty="0">
                <a:solidFill>
                  <a:schemeClr val="accent1">
                    <a:lumMod val="75000"/>
                  </a:schemeClr>
                </a:solidFill>
                <a:latin typeface="Arial" charset="0"/>
              </a:rPr>
              <a:t>hazırlanıncaya kadar</a:t>
            </a:r>
            <a:r>
              <a:rPr lang="tr-TR" altLang="tr-TR" sz="1400" kern="1200" dirty="0">
                <a:latin typeface="Arial" charset="0"/>
              </a:rPr>
              <a:t>, genel bütçeli idareler ile özel bütçeli idarelerin bütçelerinde yer alan ödeneklerden; </a:t>
            </a:r>
          </a:p>
          <a:p>
            <a:pPr lvl="0" eaLnBrk="1" fontAlgn="auto" hangingPunct="1">
              <a:spcBef>
                <a:spcPts val="1000"/>
              </a:spcBef>
              <a:spcAft>
                <a:spcPts val="0"/>
              </a:spcAft>
              <a:buFont typeface="Wingdings" panose="05000000000000000000" pitchFamily="2" charset="2"/>
              <a:buChar char="v"/>
            </a:pPr>
            <a:r>
              <a:rPr lang="tr-TR" altLang="tr-TR" sz="1400" kern="1200" dirty="0">
                <a:latin typeface="Arial" charset="0"/>
              </a:rPr>
              <a:t>01- Personel Giderlerinin % 15’i,</a:t>
            </a:r>
          </a:p>
          <a:p>
            <a:pPr lvl="0" eaLnBrk="1" fontAlgn="auto" hangingPunct="1">
              <a:spcBef>
                <a:spcPts val="1000"/>
              </a:spcBef>
              <a:spcAft>
                <a:spcPts val="0"/>
              </a:spcAft>
              <a:buFont typeface="Wingdings" panose="05000000000000000000" pitchFamily="2" charset="2"/>
              <a:buChar char="v"/>
            </a:pPr>
            <a:r>
              <a:rPr lang="tr-TR" altLang="tr-TR" sz="1400" kern="1200" dirty="0">
                <a:latin typeface="Arial" charset="0"/>
              </a:rPr>
              <a:t>02- Sosyal Güvenlik Kurumlarına Devlet Primi Giderlerinin % 15’i,</a:t>
            </a:r>
          </a:p>
          <a:p>
            <a:pPr lvl="0" eaLnBrk="1" fontAlgn="auto" hangingPunct="1">
              <a:spcBef>
                <a:spcPts val="1000"/>
              </a:spcBef>
              <a:spcAft>
                <a:spcPts val="0"/>
              </a:spcAft>
              <a:buFont typeface="Wingdings" panose="05000000000000000000" pitchFamily="2" charset="2"/>
              <a:buChar char="v"/>
            </a:pPr>
            <a:r>
              <a:rPr lang="tr-TR" altLang="tr-TR" sz="1400" kern="1200" dirty="0">
                <a:latin typeface="Arial" charset="0"/>
              </a:rPr>
              <a:t>03- Mal ve Hizmet Alımı Giderlerinin % 8’i,</a:t>
            </a:r>
          </a:p>
          <a:p>
            <a:pPr lvl="0" eaLnBrk="1" fontAlgn="auto" hangingPunct="1">
              <a:spcBef>
                <a:spcPts val="1000"/>
              </a:spcBef>
              <a:spcAft>
                <a:spcPts val="0"/>
              </a:spcAft>
              <a:buFont typeface="Wingdings" panose="05000000000000000000" pitchFamily="2" charset="2"/>
              <a:buChar char="v"/>
            </a:pPr>
            <a:r>
              <a:rPr lang="tr-TR" altLang="tr-TR" sz="1400" kern="1200" dirty="0">
                <a:latin typeface="Arial" charset="0"/>
              </a:rPr>
              <a:t>05- Cari Transferlerin % 8’i,</a:t>
            </a:r>
          </a:p>
          <a:p>
            <a:pPr marL="0" lvl="0" indent="0" eaLnBrk="1" fontAlgn="auto" hangingPunct="1">
              <a:spcBef>
                <a:spcPts val="1000"/>
              </a:spcBef>
              <a:spcAft>
                <a:spcPts val="0"/>
              </a:spcAft>
              <a:buClrTx/>
              <a:buNone/>
            </a:pPr>
            <a:r>
              <a:rPr lang="tr-TR" altLang="tr-TR" sz="1400" kern="1200" dirty="0">
                <a:latin typeface="Arial" charset="0"/>
              </a:rPr>
              <a:t>	 Bütçe Uygulama Genelgesi ile serbest bırakılmıştır</a:t>
            </a:r>
            <a:r>
              <a:rPr lang="tr-TR" altLang="tr-TR" sz="1400" kern="1200" dirty="0" smtClean="0">
                <a:latin typeface="Arial" charset="0"/>
              </a:rPr>
              <a:t>.</a:t>
            </a:r>
          </a:p>
          <a:p>
            <a:pPr marL="0" lvl="0" indent="0" eaLnBrk="1" fontAlgn="auto" hangingPunct="1">
              <a:spcBef>
                <a:spcPts val="1000"/>
              </a:spcBef>
              <a:spcAft>
                <a:spcPts val="0"/>
              </a:spcAft>
              <a:buClrTx/>
              <a:buNone/>
            </a:pPr>
            <a:r>
              <a:rPr lang="tr-TR" altLang="tr-TR" sz="2000" b="1" kern="1200" dirty="0" smtClean="0">
                <a:latin typeface="Arial" charset="0"/>
              </a:rPr>
              <a:t>!!! Harcama planlaması ve ödenek kullanımı harcama biriminin ayrıntılı finansman programına uyumlu olarak yapılmalı ve ödenek üstü harcama yapılmamalıdır.</a:t>
            </a:r>
            <a:endParaRPr lang="tr-TR" altLang="tr-TR" sz="2000" b="1" kern="1200" dirty="0">
              <a:latin typeface="Arial" charset="0"/>
            </a:endParaRPr>
          </a:p>
          <a:p>
            <a:pPr marL="0" lvl="0" indent="0" algn="just" eaLnBrk="1" fontAlgn="auto" hangingPunct="1">
              <a:spcBef>
                <a:spcPts val="0"/>
              </a:spcBef>
              <a:spcAft>
                <a:spcPts val="0"/>
              </a:spcAft>
              <a:buClrTx/>
              <a:buNone/>
            </a:pPr>
            <a:endParaRPr lang="tr-TR" altLang="tr-TR" sz="2000" kern="1200" dirty="0">
              <a:solidFill>
                <a:prstClr val="black"/>
              </a:solidFill>
              <a:latin typeface="Arial" panose="020B0604020202020204" pitchFamily="34" charset="0"/>
              <a:cs typeface="Arial" panose="020B0604020202020204" pitchFamily="34" charset="0"/>
            </a:endParaRPr>
          </a:p>
          <a:p>
            <a:pPr marL="0" lvl="0" indent="0" algn="just" eaLnBrk="1" fontAlgn="auto" hangingPunct="1">
              <a:spcBef>
                <a:spcPts val="0"/>
              </a:spcBef>
              <a:spcAft>
                <a:spcPts val="0"/>
              </a:spcAft>
              <a:buClrTx/>
              <a:buNone/>
            </a:pPr>
            <a:endParaRPr lang="tr-TR" altLang="tr-TR" sz="2000" kern="1200" dirty="0" smtClean="0">
              <a:solidFill>
                <a:prstClr val="black"/>
              </a:solidFill>
              <a:latin typeface="Arial" panose="020B0604020202020204" pitchFamily="34" charset="0"/>
              <a:cs typeface="Arial" panose="020B0604020202020204" pitchFamily="34" charset="0"/>
            </a:endParaRPr>
          </a:p>
          <a:p>
            <a:pPr marL="0" lvl="0" indent="0" algn="just" eaLnBrk="1" fontAlgn="auto" hangingPunct="1">
              <a:spcBef>
                <a:spcPts val="0"/>
              </a:spcBef>
              <a:spcAft>
                <a:spcPts val="0"/>
              </a:spcAft>
              <a:buClrTx/>
              <a:buNone/>
            </a:pPr>
            <a:endParaRPr lang="tr-TR" altLang="tr-TR" sz="2000" b="1" kern="1200" dirty="0">
              <a:solidFill>
                <a:prstClr val="black"/>
              </a:solidFill>
              <a:latin typeface="Arial" panose="020B0604020202020204" pitchFamily="34" charset="0"/>
              <a:cs typeface="Arial" panose="020B0604020202020204" pitchFamily="34" charset="0"/>
            </a:endParaRPr>
          </a:p>
          <a:p>
            <a:pPr marL="0" indent="0" algn="just" eaLnBrk="1" fontAlgn="auto" hangingPunct="1">
              <a:spcAft>
                <a:spcPts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tr-TR" altLang="tr-TR" sz="2000" dirty="0">
              <a:latin typeface="Arial" pitchFamily="34" charset="0"/>
            </a:endParaRPr>
          </a:p>
          <a:p>
            <a:pPr marL="0" lvl="0" indent="0" algn="just" eaLnBrk="1" fontAlgn="auto" hangingPunct="1">
              <a:spcBef>
                <a:spcPts val="0"/>
              </a:spcBef>
              <a:spcAft>
                <a:spcPts val="0"/>
              </a:spcAft>
              <a:buClrTx/>
              <a:buNone/>
            </a:pPr>
            <a:endParaRPr lang="tr-TR" altLang="tr-TR" sz="2000" b="1" kern="1200" dirty="0">
              <a:solidFill>
                <a:prstClr val="black"/>
              </a:solidFill>
              <a:latin typeface="Arial" panose="020B0604020202020204" pitchFamily="34" charset="0"/>
              <a:cs typeface="Arial" panose="020B0604020202020204" pitchFamily="34" charset="0"/>
            </a:endParaRPr>
          </a:p>
        </p:txBody>
      </p:sp>
      <p:sp>
        <p:nvSpPr>
          <p:cNvPr id="5" name="Slayt Numarası Yer Tutucusu 4"/>
          <p:cNvSpPr>
            <a:spLocks noGrp="1"/>
          </p:cNvSpPr>
          <p:nvPr>
            <p:ph type="sldNum" sz="quarter" idx="12"/>
          </p:nvPr>
        </p:nvSpPr>
        <p:spPr/>
        <p:txBody>
          <a:bodyPr/>
          <a:lstStyle/>
          <a:p>
            <a:pPr>
              <a:defRPr/>
            </a:pPr>
            <a:fld id="{889CA6E1-D2F3-423C-9089-FAA244D1ECAF}" type="slidenum">
              <a:rPr lang="tr-TR" smtClean="0"/>
              <a:pPr>
                <a:defRPr/>
              </a:pPr>
              <a:t>7</a:t>
            </a:fld>
            <a:endParaRPr lang="tr-TR"/>
          </a:p>
        </p:txBody>
      </p:sp>
      <p:sp>
        <p:nvSpPr>
          <p:cNvPr id="2" name="Metin kutusu 1"/>
          <p:cNvSpPr txBox="1"/>
          <p:nvPr/>
        </p:nvSpPr>
        <p:spPr>
          <a:xfrm>
            <a:off x="2028515" y="616332"/>
            <a:ext cx="5887317" cy="584775"/>
          </a:xfrm>
          <a:prstGeom prst="rect">
            <a:avLst/>
          </a:prstGeom>
          <a:noFill/>
        </p:spPr>
        <p:txBody>
          <a:bodyPr wrap="none" rtlCol="0">
            <a:spAutoFit/>
          </a:bodyPr>
          <a:lstStyle/>
          <a:p>
            <a:r>
              <a:rPr lang="tr-TR" sz="3200" b="1" dirty="0" smtClean="0">
                <a:solidFill>
                  <a:schemeClr val="accent1">
                    <a:lumMod val="75000"/>
                  </a:schemeClr>
                </a:solidFill>
              </a:rPr>
              <a:t>Ayrıntılı Finansman Programı</a:t>
            </a:r>
            <a:endParaRPr lang="tr-TR" sz="3200" b="1" dirty="0">
              <a:solidFill>
                <a:schemeClr val="accent1">
                  <a:lumMod val="75000"/>
                </a:schemeClr>
              </a:solidFill>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1665648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5EABFD85-F632-45C3-9212-A8986AF0C6E5}" type="slidenum">
              <a:rPr lang="tr-TR" smtClean="0"/>
              <a:pPr>
                <a:defRPr/>
              </a:pPr>
              <a:t>8</a:t>
            </a:fld>
            <a:endParaRPr lang="tr-TR"/>
          </a:p>
        </p:txBody>
      </p:sp>
      <p:sp>
        <p:nvSpPr>
          <p:cNvPr id="81921" name="Rectangle 3"/>
          <p:cNvSpPr>
            <a:spLocks noGrp="1" noChangeArrowheads="1"/>
          </p:cNvSpPr>
          <p:nvPr>
            <p:ph type="body" idx="4294967295"/>
          </p:nvPr>
        </p:nvSpPr>
        <p:spPr>
          <a:xfrm>
            <a:off x="948997" y="1321820"/>
            <a:ext cx="7920037" cy="4794250"/>
          </a:xfrm>
        </p:spPr>
        <p:txBody>
          <a:bodyPr>
            <a:normAutofit lnSpcReduction="10000"/>
          </a:bodyPr>
          <a:lstStyle/>
          <a:p>
            <a:pPr algn="just" eaLnBrk="1" hangingPunct="1">
              <a:lnSpc>
                <a:spcPct val="90000"/>
              </a:lnSpc>
              <a:spcBef>
                <a:spcPct val="0"/>
              </a:spcBef>
              <a:defRPr/>
            </a:pPr>
            <a:r>
              <a:rPr lang="tr-TR" altLang="tr-TR" sz="2200" b="1" dirty="0" smtClean="0">
                <a:latin typeface="Arial" charset="0"/>
              </a:rPr>
              <a:t>Belirli bir tertibe tahsis edilmiş olan ödeneğin, 5018 sayılı Kanun, yılı bütçe kanunu ve diğer kanun hükümlerine dayanılarak bir tertipten düşülüp mevcut veya yeni açılacak bir tertibe eklenmesi işlemidir.</a:t>
            </a:r>
          </a:p>
          <a:p>
            <a:pPr marL="0" indent="0" algn="just" eaLnBrk="1" hangingPunct="1">
              <a:lnSpc>
                <a:spcPct val="90000"/>
              </a:lnSpc>
              <a:spcBef>
                <a:spcPct val="0"/>
              </a:spcBef>
              <a:buNone/>
              <a:defRPr/>
            </a:pPr>
            <a:endParaRPr lang="tr-TR" altLang="tr-TR" sz="2200" b="1" dirty="0" smtClean="0">
              <a:latin typeface="Arial" charset="0"/>
            </a:endParaRPr>
          </a:p>
          <a:p>
            <a:pPr marL="0" indent="0" algn="just" eaLnBrk="1" hangingPunct="1">
              <a:lnSpc>
                <a:spcPct val="90000"/>
              </a:lnSpc>
              <a:spcBef>
                <a:spcPct val="0"/>
              </a:spcBef>
              <a:buFont typeface="Wingdings" pitchFamily="2" charset="2"/>
              <a:buNone/>
              <a:defRPr/>
            </a:pPr>
            <a:r>
              <a:rPr lang="tr-TR" altLang="tr-TR" sz="2200" dirty="0" smtClean="0">
                <a:latin typeface="Arial" charset="0"/>
              </a:rPr>
              <a:t>Ödenek aktarma işlemleri,</a:t>
            </a:r>
          </a:p>
          <a:p>
            <a:pPr algn="just" eaLnBrk="1" hangingPunct="1">
              <a:lnSpc>
                <a:spcPct val="90000"/>
              </a:lnSpc>
              <a:spcBef>
                <a:spcPct val="0"/>
              </a:spcBef>
              <a:defRPr/>
            </a:pPr>
            <a:endParaRPr lang="tr-TR" altLang="tr-TR" sz="2200" dirty="0" smtClean="0">
              <a:latin typeface="Arial" charset="0"/>
            </a:endParaRPr>
          </a:p>
          <a:p>
            <a:pPr algn="just" eaLnBrk="1" hangingPunct="1">
              <a:lnSpc>
                <a:spcPct val="90000"/>
              </a:lnSpc>
              <a:spcBef>
                <a:spcPct val="0"/>
              </a:spcBef>
              <a:buFont typeface="Wingdings" panose="05000000000000000000" pitchFamily="2" charset="2"/>
              <a:buChar char="v"/>
              <a:defRPr/>
            </a:pPr>
            <a:r>
              <a:rPr lang="tr-TR" altLang="tr-TR" sz="2200" dirty="0" smtClean="0">
                <a:latin typeface="Arial" charset="0"/>
              </a:rPr>
              <a:t>Kurum bütçesi içinde yapılacak aktarmalar, </a:t>
            </a:r>
          </a:p>
          <a:p>
            <a:pPr algn="just" eaLnBrk="1" hangingPunct="1">
              <a:lnSpc>
                <a:spcPct val="90000"/>
              </a:lnSpc>
              <a:spcBef>
                <a:spcPct val="0"/>
              </a:spcBef>
              <a:buClr>
                <a:srgbClr val="FF0000"/>
              </a:buClr>
              <a:buFont typeface="Wingdings" panose="05000000000000000000" pitchFamily="2" charset="2"/>
              <a:buChar char="v"/>
              <a:defRPr/>
            </a:pPr>
            <a:endParaRPr lang="tr-TR" altLang="tr-TR" sz="2200" dirty="0" smtClean="0">
              <a:latin typeface="Arial" charset="0"/>
            </a:endParaRPr>
          </a:p>
          <a:p>
            <a:pPr algn="just" eaLnBrk="1" hangingPunct="1">
              <a:lnSpc>
                <a:spcPct val="90000"/>
              </a:lnSpc>
              <a:spcBef>
                <a:spcPct val="0"/>
              </a:spcBef>
              <a:buFont typeface="Wingdings" panose="05000000000000000000" pitchFamily="2" charset="2"/>
              <a:buChar char="v"/>
              <a:defRPr/>
            </a:pPr>
            <a:r>
              <a:rPr lang="tr-TR" altLang="tr-TR" sz="2200" dirty="0" smtClean="0">
                <a:latin typeface="Arial" charset="0"/>
              </a:rPr>
              <a:t>Kurum bütçesinden diğer idarelere (Çevre ve Şehircilik Bakanlığı vb.) yapılacak aktarmalar,</a:t>
            </a:r>
          </a:p>
          <a:p>
            <a:pPr algn="just" eaLnBrk="1" hangingPunct="1">
              <a:lnSpc>
                <a:spcPct val="90000"/>
              </a:lnSpc>
              <a:spcBef>
                <a:spcPct val="0"/>
              </a:spcBef>
              <a:buClr>
                <a:srgbClr val="FF0000"/>
              </a:buClr>
              <a:buFont typeface="Wingdings" panose="05000000000000000000" pitchFamily="2" charset="2"/>
              <a:buChar char="v"/>
              <a:defRPr/>
            </a:pPr>
            <a:endParaRPr lang="tr-TR" altLang="tr-TR" sz="2200" dirty="0" smtClean="0">
              <a:latin typeface="Arial" charset="0"/>
            </a:endParaRPr>
          </a:p>
          <a:p>
            <a:pPr algn="just" eaLnBrk="1" hangingPunct="1">
              <a:lnSpc>
                <a:spcPct val="90000"/>
              </a:lnSpc>
              <a:spcBef>
                <a:spcPct val="0"/>
              </a:spcBef>
              <a:buFont typeface="Wingdings" panose="05000000000000000000" pitchFamily="2" charset="2"/>
              <a:buChar char="v"/>
              <a:defRPr/>
            </a:pPr>
            <a:r>
              <a:rPr lang="tr-TR" altLang="tr-TR" sz="2200" dirty="0" smtClean="0">
                <a:latin typeface="Arial" charset="0"/>
              </a:rPr>
              <a:t>Yedek ödenek tertiplerinden yapılacak aktarmalar olarak üç grupta toplanır.       </a:t>
            </a:r>
          </a:p>
        </p:txBody>
      </p:sp>
      <p:sp>
        <p:nvSpPr>
          <p:cNvPr id="4" name="Metin kutusu 3"/>
          <p:cNvSpPr txBox="1"/>
          <p:nvPr/>
        </p:nvSpPr>
        <p:spPr>
          <a:xfrm>
            <a:off x="1763688" y="620688"/>
            <a:ext cx="3603871" cy="535531"/>
          </a:xfrm>
          <a:prstGeom prst="rect">
            <a:avLst/>
          </a:prstGeom>
          <a:noFill/>
        </p:spPr>
        <p:txBody>
          <a:bodyPr wrap="none" rtlCol="0">
            <a:spAutoFit/>
          </a:bodyPr>
          <a:lstStyle/>
          <a:p>
            <a:pPr>
              <a:lnSpc>
                <a:spcPct val="90000"/>
              </a:lnSpc>
              <a:defRPr/>
            </a:pPr>
            <a:r>
              <a:rPr lang="tr-TR" altLang="tr-TR" sz="3200" b="1" dirty="0">
                <a:solidFill>
                  <a:schemeClr val="accent1">
                    <a:lumMod val="75000"/>
                  </a:schemeClr>
                </a:solidFill>
              </a:rPr>
              <a:t>Aktarma </a:t>
            </a:r>
            <a:r>
              <a:rPr lang="tr-TR" altLang="tr-TR" sz="3200" b="1" dirty="0" smtClean="0">
                <a:solidFill>
                  <a:schemeClr val="accent1">
                    <a:lumMod val="75000"/>
                  </a:schemeClr>
                </a:solidFill>
              </a:rPr>
              <a:t>İşlemleri</a:t>
            </a:r>
            <a:endParaRPr lang="tr-TR" altLang="tr-TR" sz="3200" b="1" dirty="0">
              <a:solidFill>
                <a:schemeClr val="accent1">
                  <a:lumMod val="75000"/>
                </a:schemeClr>
              </a:solidFill>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2416375707"/>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a:defRPr/>
            </a:pPr>
            <a:fld id="{5EABFD85-F632-45C3-9212-A8986AF0C6E5}" type="slidenum">
              <a:rPr lang="tr-TR" smtClean="0"/>
              <a:pPr>
                <a:defRPr/>
              </a:pPr>
              <a:t>9</a:t>
            </a:fld>
            <a:endParaRPr lang="tr-TR"/>
          </a:p>
        </p:txBody>
      </p:sp>
      <p:sp>
        <p:nvSpPr>
          <p:cNvPr id="18433" name="Rectangle 1"/>
          <p:cNvSpPr>
            <a:spLocks noGrp="1" noChangeArrowheads="1"/>
          </p:cNvSpPr>
          <p:nvPr>
            <p:ph type="body" idx="4294967295"/>
          </p:nvPr>
        </p:nvSpPr>
        <p:spPr>
          <a:xfrm>
            <a:off x="953448" y="1326746"/>
            <a:ext cx="8137525" cy="4824413"/>
          </a:xfrm>
          <a:extLst/>
        </p:spPr>
        <p:txBody>
          <a:bodyPr rtlCol="0">
            <a:normAutofit lnSpcReduction="10000"/>
          </a:bodyPr>
          <a:lstStyle/>
          <a:p>
            <a:pPr marL="0" indent="0" algn="ctr" eaLnBrk="1" fontAlgn="auto" hangingPunct="1">
              <a:spcAft>
                <a:spcPts val="0"/>
              </a:spcAft>
              <a:buFont typeface="Wingdings" pitchFamily="2" charset="2"/>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1600" b="1" dirty="0" smtClean="0">
                <a:solidFill>
                  <a:srgbClr val="FF0000"/>
                </a:solidFill>
                <a:latin typeface="Arial" pitchFamily="34" charset="0"/>
              </a:rPr>
              <a:t>        </a:t>
            </a:r>
            <a:endParaRPr lang="tr-TR" altLang="tr-TR" sz="1600" b="1" dirty="0" smtClean="0">
              <a:solidFill>
                <a:srgbClr val="000000"/>
              </a:solidFill>
              <a:latin typeface="Arial" pitchFamily="34" charset="0"/>
            </a:endParaRPr>
          </a:p>
          <a:p>
            <a:pPr algn="just" eaLnBrk="1" fontAlgn="auto" hangingPunct="1">
              <a:spcAft>
                <a:spcPts val="0"/>
              </a:spcAft>
              <a:buFont typeface="Wingdings" pitchFamily="2" charset="2"/>
              <a:buChar char="Ø"/>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1600" b="1" dirty="0" smtClean="0">
                <a:solidFill>
                  <a:srgbClr val="000000"/>
                </a:solidFill>
                <a:latin typeface="Arial" pitchFamily="34" charset="0"/>
              </a:rPr>
              <a:t> </a:t>
            </a:r>
            <a:r>
              <a:rPr lang="tr-TR" altLang="tr-TR" sz="1400" dirty="0" smtClean="0">
                <a:latin typeface="Arial" pitchFamily="34" charset="0"/>
              </a:rPr>
              <a:t>5018 sayılı Kanunun 21 inci maddesine göre SGB, yılı merkezi yönetim bütçe kanununda farklı bir oran belirtilmedikçe aktarma yapılacak tertipteki (eklenecek tertipteki) ödeneğin % 5’ine kadar aktarma yapmaya yetkilidir.</a:t>
            </a:r>
          </a:p>
          <a:p>
            <a:pPr eaLnBrk="1" fontAlgn="auto" hangingPunct="1">
              <a:spcAft>
                <a:spcPts val="0"/>
              </a:spcAft>
              <a:buFont typeface="Wingdings" pitchFamily="2" charset="2"/>
              <a:buChar char="Ø"/>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1400" dirty="0" smtClean="0">
                <a:latin typeface="Arial" pitchFamily="34" charset="0"/>
              </a:rPr>
              <a:t>Merkezi Yönetim Bütçe Kanunu ile bu rakam </a:t>
            </a:r>
            <a:r>
              <a:rPr lang="tr-TR" altLang="tr-TR" sz="1400" dirty="0" smtClean="0">
                <a:solidFill>
                  <a:schemeClr val="accent1">
                    <a:lumMod val="75000"/>
                  </a:schemeClr>
                </a:solidFill>
                <a:latin typeface="Arial" pitchFamily="34" charset="0"/>
              </a:rPr>
              <a:t>% 20 olarak </a:t>
            </a:r>
            <a:r>
              <a:rPr lang="tr-TR" altLang="tr-TR" sz="1400" dirty="0" smtClean="0">
                <a:latin typeface="Arial" pitchFamily="34" charset="0"/>
              </a:rPr>
              <a:t>belirlenir.</a:t>
            </a:r>
          </a:p>
          <a:p>
            <a:pPr marL="0" indent="0" eaLnBrk="1" fontAlgn="auto" hangingPunct="1">
              <a:spcAft>
                <a:spcPts val="0"/>
              </a:spcAft>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tr-TR" altLang="tr-TR" sz="2000" dirty="0" smtClean="0">
              <a:latin typeface="Arial" pitchFamily="34" charset="0"/>
            </a:endParaRPr>
          </a:p>
          <a:p>
            <a:pPr marL="0" indent="0" eaLnBrk="1" fontAlgn="auto" hangingPunct="1">
              <a:spcAft>
                <a:spcPts val="0"/>
              </a:spcAft>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1800" b="1" dirty="0" smtClean="0">
                <a:latin typeface="Arial" pitchFamily="34" charset="0"/>
              </a:rPr>
              <a:t>!!! Harcama Birimlerinin Yıl İçerisinde Aktarma Taleplerini İletirken Söz Konusu Mevzuata Uygun Olarak Talep Yapmaları Gerekmektedir.</a:t>
            </a:r>
          </a:p>
          <a:p>
            <a:pPr marL="0" indent="0" eaLnBrk="1" fontAlgn="auto" hangingPunct="1">
              <a:spcAft>
                <a:spcPts val="0"/>
              </a:spcAft>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lang="tr-TR" altLang="tr-TR" sz="1800" b="1" dirty="0" smtClean="0">
              <a:latin typeface="Arial" pitchFamily="34" charset="0"/>
            </a:endParaRPr>
          </a:p>
          <a:p>
            <a:pPr marL="0" indent="0" eaLnBrk="1" fontAlgn="auto" hangingPunct="1">
              <a:spcAft>
                <a:spcPts val="0"/>
              </a:spcAft>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1800" b="1" dirty="0" smtClean="0">
                <a:latin typeface="Arial" pitchFamily="34" charset="0"/>
              </a:rPr>
              <a:t>!!! Kullanılmayan Ödenekler Yılsonunda İptal Olmaktadır. Ayrıca kurum düzeyinde kullanılmayan ödeneklerin olması, Maliye Bakanlığı tarafından ödeneklerin tahakkuka bağlanmaması riskini beraberinde getirmektedir. Üniversitemiz Bütçe Tekliflerinin Maliye Bakanlığınca Değerlendirilmesi Aşamasında Kullanılmayan Ödenek Tutarının Düşük Olması Ödenek Tavanımızın Yükselmesi Yönünde Olumlu Etki Yaratmaktadır. Bu Doğrultuda; Başkanlığımızca Yılsonunda Aktarma Talepleri Toplandığında Kullanılmayacak Ödeneklerin Mutlaka Belirtilmesi Gerekmektedir. </a:t>
            </a:r>
          </a:p>
        </p:txBody>
      </p:sp>
      <p:sp>
        <p:nvSpPr>
          <p:cNvPr id="4" name="Metin kutusu 3"/>
          <p:cNvSpPr txBox="1"/>
          <p:nvPr/>
        </p:nvSpPr>
        <p:spPr>
          <a:xfrm>
            <a:off x="1547664" y="326976"/>
            <a:ext cx="7416824" cy="1077218"/>
          </a:xfrm>
          <a:prstGeom prst="rect">
            <a:avLst/>
          </a:prstGeom>
          <a:noFill/>
        </p:spPr>
        <p:txBody>
          <a:bodyPr wrap="square" rtlCol="0">
            <a:spAutoFit/>
          </a:bodyPr>
          <a:lstStyle/>
          <a:p>
            <a:pPr marL="0" indent="0" eaLnBrk="1" fontAlgn="auto" hangingPunct="1">
              <a:spcAft>
                <a:spcPts val="0"/>
              </a:spcAft>
              <a:buFont typeface="Wingdings" pitchFamily="2" charset="2"/>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3200" b="1" dirty="0" smtClean="0">
                <a:solidFill>
                  <a:schemeClr val="accent1">
                    <a:lumMod val="75000"/>
                  </a:schemeClr>
                </a:solidFill>
                <a:latin typeface="Arial" pitchFamily="34" charset="0"/>
              </a:rPr>
              <a:t>Kurum  Bütçesi İçinde </a:t>
            </a:r>
          </a:p>
          <a:p>
            <a:pPr marL="0" indent="0" eaLnBrk="1" fontAlgn="auto" hangingPunct="1">
              <a:spcAft>
                <a:spcPts val="0"/>
              </a:spcAft>
              <a:buFont typeface="Wingdings" pitchFamily="2" charset="2"/>
              <a:buNone/>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tr-TR" altLang="tr-TR" sz="3200" b="1" dirty="0" smtClean="0">
                <a:solidFill>
                  <a:schemeClr val="accent1">
                    <a:lumMod val="75000"/>
                  </a:schemeClr>
                </a:solidFill>
                <a:latin typeface="Arial" pitchFamily="34" charset="0"/>
              </a:rPr>
              <a:t>Yapılacak Aktarmalar;</a:t>
            </a:r>
            <a:endParaRPr lang="tr-TR" altLang="tr-TR" sz="3200" b="1" dirty="0">
              <a:solidFill>
                <a:schemeClr val="accent1">
                  <a:lumMod val="75000"/>
                </a:schemeClr>
              </a:solidFill>
              <a:latin typeface="Arial" pitchFamily="34" charset="0"/>
            </a:endParaRPr>
          </a:p>
        </p:txBody>
      </p:sp>
      <p:pic>
        <p:nvPicPr>
          <p:cNvPr id="7" name="Resim 6"/>
          <p:cNvPicPr/>
          <p:nvPr/>
        </p:nvPicPr>
        <p:blipFill>
          <a:blip r:embed="rId3">
            <a:extLst>
              <a:ext uri="{28A0092B-C50C-407E-A947-70E740481C1C}">
                <a14:useLocalDpi xmlns:a14="http://schemas.microsoft.com/office/drawing/2010/main" val="0"/>
              </a:ext>
            </a:extLst>
          </a:blip>
          <a:stretch>
            <a:fillRect/>
          </a:stretch>
        </p:blipFill>
        <p:spPr>
          <a:xfrm>
            <a:off x="323528" y="188640"/>
            <a:ext cx="1259840" cy="1259840"/>
          </a:xfrm>
          <a:prstGeom prst="rect">
            <a:avLst/>
          </a:prstGeom>
        </p:spPr>
      </p:pic>
    </p:spTree>
    <p:extLst>
      <p:ext uri="{BB962C8B-B14F-4D97-AF65-F5344CB8AC3E}">
        <p14:creationId xmlns:p14="http://schemas.microsoft.com/office/powerpoint/2010/main" val="3306826632"/>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
  <a:themeElements>
    <a:clrScheme name="Paralaks">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TM03457496[[fn=Paralaks]]</Template>
  <TotalTime>3348</TotalTime>
  <Words>1336</Words>
  <Application>Microsoft Office PowerPoint</Application>
  <PresentationFormat>Ekran Gösterisi (4:3)</PresentationFormat>
  <Paragraphs>205</Paragraphs>
  <Slides>21</Slides>
  <Notes>21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21</vt:i4>
      </vt:variant>
    </vt:vector>
  </HeadingPairs>
  <TitlesOfParts>
    <vt:vector size="30" baseType="lpstr">
      <vt:lpstr>Arial Unicode MS</vt:lpstr>
      <vt:lpstr>Arial</vt:lpstr>
      <vt:lpstr>Arial Black</vt:lpstr>
      <vt:lpstr>Calibri</vt:lpstr>
      <vt:lpstr>Comic Sans MS</vt:lpstr>
      <vt:lpstr>Corbel</vt:lpstr>
      <vt:lpstr>Times New Roman</vt:lpstr>
      <vt:lpstr>Wingdings</vt:lpstr>
      <vt:lpstr>Paralaks</vt:lpstr>
      <vt:lpstr>BÜTÇE UYGULAMALARI VE DİKKAT EDİLECEK HUSUSLAR</vt:lpstr>
      <vt:lpstr>Bütçe Nedir?</vt:lpstr>
      <vt:lpstr>PowerPoint Sunusu</vt:lpstr>
      <vt:lpstr>PowerPoint Sunusu</vt:lpstr>
      <vt:lpstr>Bütçe Hazırlık ve Uygulama Sürecinde ABS</vt:lpstr>
      <vt:lpstr>PowerPoint Sunusu</vt:lpstr>
      <vt:lpstr>PowerPoint Sunusu</vt:lpstr>
      <vt:lpstr>PowerPoint Sunusu</vt:lpstr>
      <vt:lpstr>PowerPoint Sunusu</vt:lpstr>
      <vt:lpstr>PowerPoint Sunusu</vt:lpstr>
      <vt:lpstr>Aktarılamayacak Ödenekler</vt:lpstr>
      <vt:lpstr>ÖDENEK EKLEME İŞLEMİ</vt:lpstr>
      <vt:lpstr>İLAVE ÖDENEK TALEPLERİ</vt:lpstr>
      <vt:lpstr>ÖDENEK DEVİR İŞLEMİ</vt:lpstr>
      <vt:lpstr>PowerPoint Sunusu</vt:lpstr>
      <vt:lpstr>PowerPoint Sunusu</vt:lpstr>
      <vt:lpstr>PowerPoint Sunusu</vt:lpstr>
      <vt:lpstr>PowerPoint Sunusu</vt:lpstr>
      <vt:lpstr>PowerPoint Sunusu</vt:lpstr>
      <vt:lpstr>PowerPoint Sunusu</vt:lpstr>
      <vt:lpstr>     TEŞEKKÜRLER…   Aysu SEZGİN Mali Hizmetler Uzmanı E-posta: aboran@ankara.edu.tr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Türkan ALGIN</dc:creator>
  <cp:lastModifiedBy>kullanici</cp:lastModifiedBy>
  <cp:revision>278</cp:revision>
  <cp:lastPrinted>2014-09-12T14:48:15Z</cp:lastPrinted>
  <dcterms:created xsi:type="dcterms:W3CDTF">2013-12-10T12:16:11Z</dcterms:created>
  <dcterms:modified xsi:type="dcterms:W3CDTF">2017-12-21T10:56:55Z</dcterms:modified>
</cp:coreProperties>
</file>