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0"/>
    <p:restoredTop sz="96800" autoAdjust="0"/>
  </p:normalViewPr>
  <p:slideViewPr>
    <p:cSldViewPr>
      <p:cViewPr>
        <p:scale>
          <a:sx n="100" d="100"/>
          <a:sy n="100" d="100"/>
        </p:scale>
        <p:origin x="-900" y="24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529DA-4B7C-423F-81DB-6CFD5E3D0ADC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B4076-233A-4C9F-A8D2-C66FB98B7F76}">
      <dgm:prSet phldrT="[Text]" custT="1"/>
      <dgm:spPr/>
      <dgm:t>
        <a:bodyPr/>
        <a:lstStyle/>
        <a:p>
          <a:r>
            <a:rPr lang="tr-TR" sz="2800" noProof="0" dirty="0" smtClean="0">
              <a:latin typeface="Century Gothic" pitchFamily="34" charset="0"/>
            </a:rPr>
            <a:t>1. Bölüm</a:t>
          </a:r>
          <a:endParaRPr lang="tr-TR" sz="2800" noProof="0" dirty="0">
            <a:latin typeface="Century Gothic" pitchFamily="34" charset="0"/>
          </a:endParaRPr>
        </a:p>
      </dgm:t>
    </dgm:pt>
    <dgm:pt modelId="{52609B08-20DA-4F0B-86A7-5DAA2617C4B7}" type="parTrans" cxnId="{9667A6C6-B80B-4EFF-8D95-56FE0623E458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3F1F5BA9-3F6F-43E1-999C-B228902F6D1A}" type="sibTrans" cxnId="{9667A6C6-B80B-4EFF-8D95-56FE0623E458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2D8BB8AD-33AD-4128-B80C-D3B16F343070}">
      <dgm:prSet phldrT="[Text]" custT="1"/>
      <dgm:spPr/>
      <dgm:t>
        <a:bodyPr/>
        <a:lstStyle/>
        <a:p>
          <a:r>
            <a:rPr lang="tr-TR" sz="1600" dirty="0" smtClean="0">
              <a:latin typeface="Century Gothic" pitchFamily="34" charset="0"/>
            </a:rPr>
            <a:t>2014 Yılı Performans Programı ve Bütçe Hazırlıkları</a:t>
          </a:r>
          <a:endParaRPr lang="tr-TR" sz="1600" noProof="0" dirty="0">
            <a:latin typeface="Century Gothic" pitchFamily="34" charset="0"/>
          </a:endParaRPr>
        </a:p>
      </dgm:t>
    </dgm:pt>
    <dgm:pt modelId="{A8C1ADE9-730E-4582-92DA-79E305F42755}" type="parTrans" cxnId="{1A6757D2-537B-46DD-98F4-D63EDE2F7A6C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BFAC7E68-3BAA-4A1A-A5F8-BA9E21528B48}" type="sibTrans" cxnId="{1A6757D2-537B-46DD-98F4-D63EDE2F7A6C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9BA50D57-DBF6-49DF-B5B8-A55FDC6E415C}">
      <dgm:prSet phldrT="[Text]" custT="1"/>
      <dgm:spPr/>
      <dgm:t>
        <a:bodyPr/>
        <a:lstStyle/>
        <a:p>
          <a:r>
            <a:rPr lang="tr-TR" sz="2800" noProof="0" dirty="0" smtClean="0">
              <a:latin typeface="Century Gothic" pitchFamily="34" charset="0"/>
            </a:rPr>
            <a:t>2. Bölüm</a:t>
          </a:r>
          <a:endParaRPr lang="tr-TR" sz="2800" noProof="0" dirty="0">
            <a:latin typeface="Century Gothic" pitchFamily="34" charset="0"/>
          </a:endParaRPr>
        </a:p>
      </dgm:t>
    </dgm:pt>
    <dgm:pt modelId="{1A2817E4-8B33-432D-9741-7F7065BBA7F7}" type="parTrans" cxnId="{D19D8516-5E7F-4A68-A45E-F93D7B27DE2F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4E8B306A-1BBD-4D17-979C-630E919DFB88}" type="sibTrans" cxnId="{D19D8516-5E7F-4A68-A45E-F93D7B27DE2F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A809E276-E84A-40E1-9F15-DD3DCA0005A3}">
      <dgm:prSet phldrT="[Text]" custT="1"/>
      <dgm:spPr/>
      <dgm:t>
        <a:bodyPr/>
        <a:lstStyle/>
        <a:p>
          <a:r>
            <a:rPr lang="tr-TR" sz="1600" dirty="0" smtClean="0">
              <a:effectLst/>
              <a:latin typeface="Century Gothic" pitchFamily="34" charset="0"/>
            </a:rPr>
            <a:t>Birim Bazında Performans Programı Hazırlığı</a:t>
          </a:r>
          <a:endParaRPr lang="tr-TR" sz="1600" noProof="0" dirty="0">
            <a:latin typeface="Century Gothic" pitchFamily="34" charset="0"/>
          </a:endParaRPr>
        </a:p>
      </dgm:t>
    </dgm:pt>
    <dgm:pt modelId="{DC3DB3CC-B237-4B06-9208-67E99C2DA484}" type="parTrans" cxnId="{A6913866-5825-4B67-9F82-62014A7F8897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4944361B-628A-4532-B857-2CB763ED0A5B}" type="sibTrans" cxnId="{A6913866-5825-4B67-9F82-62014A7F8897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DCE0648A-5572-4678-8E12-434EC9142EF1}">
      <dgm:prSet phldrT="[Text]" custT="1"/>
      <dgm:spPr/>
      <dgm:t>
        <a:bodyPr/>
        <a:lstStyle/>
        <a:p>
          <a:r>
            <a:rPr lang="tr-TR" sz="2800" noProof="0" dirty="0" smtClean="0">
              <a:latin typeface="Century Gothic" pitchFamily="34" charset="0"/>
            </a:rPr>
            <a:t>3. Bölüm</a:t>
          </a:r>
          <a:endParaRPr lang="tr-TR" sz="2800" noProof="0" dirty="0">
            <a:latin typeface="Century Gothic" pitchFamily="34" charset="0"/>
          </a:endParaRPr>
        </a:p>
      </dgm:t>
    </dgm:pt>
    <dgm:pt modelId="{E3928BD4-5DE9-4583-9878-DFE840EB45A9}" type="parTrans" cxnId="{B8875740-868C-4808-8EAC-47C63A7B0653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69EF6CC7-4CD1-402A-A691-8E12430B80E4}" type="sibTrans" cxnId="{B8875740-868C-4808-8EAC-47C63A7B0653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AC0508E8-ED81-41D1-9578-1B6094830F8C}">
      <dgm:prSet phldrT="[Text]" custT="1"/>
      <dgm:spPr/>
      <dgm:t>
        <a:bodyPr/>
        <a:lstStyle/>
        <a:p>
          <a:r>
            <a:rPr lang="tr-TR" sz="1600" dirty="0" smtClean="0">
              <a:latin typeface="Century Gothic" pitchFamily="34" charset="0"/>
            </a:rPr>
            <a:t>WEB Tabanlı programın kullanımı: örnek çalışmalar</a:t>
          </a:r>
          <a:endParaRPr lang="tr-TR" sz="1600" noProof="0" dirty="0">
            <a:latin typeface="Century Gothic" pitchFamily="34" charset="0"/>
          </a:endParaRPr>
        </a:p>
      </dgm:t>
    </dgm:pt>
    <dgm:pt modelId="{C759A673-0357-4FD1-865B-2D3CEFF9D514}" type="parTrans" cxnId="{1AB46BC7-6F8C-43FB-8AEA-079786100219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B4A12B0D-88B8-461F-8D36-0FD44C31FD44}" type="sibTrans" cxnId="{1AB46BC7-6F8C-43FB-8AEA-079786100219}">
      <dgm:prSet/>
      <dgm:spPr/>
      <dgm:t>
        <a:bodyPr/>
        <a:lstStyle/>
        <a:p>
          <a:endParaRPr lang="tr-TR" sz="1400" noProof="0">
            <a:latin typeface="Century Gothic" pitchFamily="34" charset="0"/>
          </a:endParaRPr>
        </a:p>
      </dgm:t>
    </dgm:pt>
    <dgm:pt modelId="{B308BFF2-F538-403B-8A02-DB8BDA6B2719}" type="pres">
      <dgm:prSet presAssocID="{1C7529DA-4B7C-423F-81DB-6CFD5E3D0A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078F5-8F08-47E0-A4F8-94613BBABB9C}" type="pres">
      <dgm:prSet presAssocID="{3B4B4076-233A-4C9F-A8D2-C66FB98B7F76}" presName="circle1" presStyleLbl="node1" presStyleIdx="0" presStyleCnt="3"/>
      <dgm:spPr/>
      <dgm:t>
        <a:bodyPr/>
        <a:lstStyle/>
        <a:p>
          <a:endParaRPr lang="en-US"/>
        </a:p>
      </dgm:t>
    </dgm:pt>
    <dgm:pt modelId="{F5626BAC-AC5C-44F5-B21A-3195343B0134}" type="pres">
      <dgm:prSet presAssocID="{3B4B4076-233A-4C9F-A8D2-C66FB98B7F76}" presName="space" presStyleCnt="0"/>
      <dgm:spPr/>
      <dgm:t>
        <a:bodyPr/>
        <a:lstStyle/>
        <a:p>
          <a:endParaRPr lang="en-US"/>
        </a:p>
      </dgm:t>
    </dgm:pt>
    <dgm:pt modelId="{BD3BE9F0-0CAC-4157-9E46-0F0134B9F740}" type="pres">
      <dgm:prSet presAssocID="{3B4B4076-233A-4C9F-A8D2-C66FB98B7F76}" presName="rect1" presStyleLbl="alignAcc1" presStyleIdx="0" presStyleCnt="3"/>
      <dgm:spPr/>
      <dgm:t>
        <a:bodyPr/>
        <a:lstStyle/>
        <a:p>
          <a:endParaRPr lang="en-US"/>
        </a:p>
      </dgm:t>
    </dgm:pt>
    <dgm:pt modelId="{42D4A862-359B-44CF-8CA5-94211F5C18E7}" type="pres">
      <dgm:prSet presAssocID="{9BA50D57-DBF6-49DF-B5B8-A55FDC6E415C}" presName="vertSpace2" presStyleLbl="node1" presStyleIdx="0" presStyleCnt="3"/>
      <dgm:spPr/>
      <dgm:t>
        <a:bodyPr/>
        <a:lstStyle/>
        <a:p>
          <a:endParaRPr lang="en-US"/>
        </a:p>
      </dgm:t>
    </dgm:pt>
    <dgm:pt modelId="{CC0488D7-AB8B-4CB7-BE9B-5C470E029F54}" type="pres">
      <dgm:prSet presAssocID="{9BA50D57-DBF6-49DF-B5B8-A55FDC6E415C}" presName="circle2" presStyleLbl="node1" presStyleIdx="1" presStyleCnt="3"/>
      <dgm:spPr/>
      <dgm:t>
        <a:bodyPr/>
        <a:lstStyle/>
        <a:p>
          <a:endParaRPr lang="en-US"/>
        </a:p>
      </dgm:t>
    </dgm:pt>
    <dgm:pt modelId="{F2D11CBB-27D3-4C6C-B610-9E25E398FE2B}" type="pres">
      <dgm:prSet presAssocID="{9BA50D57-DBF6-49DF-B5B8-A55FDC6E415C}" presName="rect2" presStyleLbl="alignAcc1" presStyleIdx="1" presStyleCnt="3"/>
      <dgm:spPr/>
      <dgm:t>
        <a:bodyPr/>
        <a:lstStyle/>
        <a:p>
          <a:endParaRPr lang="en-US"/>
        </a:p>
      </dgm:t>
    </dgm:pt>
    <dgm:pt modelId="{6537C74C-157F-4BFC-9AA2-F847C60375F3}" type="pres">
      <dgm:prSet presAssocID="{DCE0648A-5572-4678-8E12-434EC9142EF1}" presName="vertSpace3" presStyleLbl="node1" presStyleIdx="1" presStyleCnt="3"/>
      <dgm:spPr/>
      <dgm:t>
        <a:bodyPr/>
        <a:lstStyle/>
        <a:p>
          <a:endParaRPr lang="en-US"/>
        </a:p>
      </dgm:t>
    </dgm:pt>
    <dgm:pt modelId="{65ACC6ED-26AD-412F-A0DE-EF20BC771EE5}" type="pres">
      <dgm:prSet presAssocID="{DCE0648A-5572-4678-8E12-434EC9142EF1}" presName="circle3" presStyleLbl="node1" presStyleIdx="2" presStyleCnt="3"/>
      <dgm:spPr/>
      <dgm:t>
        <a:bodyPr/>
        <a:lstStyle/>
        <a:p>
          <a:endParaRPr lang="en-US"/>
        </a:p>
      </dgm:t>
    </dgm:pt>
    <dgm:pt modelId="{5D617F1E-53C0-4096-832F-9EE948F88D6F}" type="pres">
      <dgm:prSet presAssocID="{DCE0648A-5572-4678-8E12-434EC9142EF1}" presName="rect3" presStyleLbl="alignAcc1" presStyleIdx="2" presStyleCnt="3" custLinFactNeighborX="290" custLinFactNeighborY="-291"/>
      <dgm:spPr/>
      <dgm:t>
        <a:bodyPr/>
        <a:lstStyle/>
        <a:p>
          <a:endParaRPr lang="en-US"/>
        </a:p>
      </dgm:t>
    </dgm:pt>
    <dgm:pt modelId="{8F42F309-598E-4BB4-90F1-50E43FA524CC}" type="pres">
      <dgm:prSet presAssocID="{3B4B4076-233A-4C9F-A8D2-C66FB98B7F7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249F5-6A43-4677-858A-4209B274B459}" type="pres">
      <dgm:prSet presAssocID="{3B4B4076-233A-4C9F-A8D2-C66FB98B7F7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19803-8DC6-45F6-82DC-A32CC3A9CD7F}" type="pres">
      <dgm:prSet presAssocID="{9BA50D57-DBF6-49DF-B5B8-A55FDC6E415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3DE41-7537-4441-8B1C-5E8BE18ACA77}" type="pres">
      <dgm:prSet presAssocID="{9BA50D57-DBF6-49DF-B5B8-A55FDC6E415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7FEF1-1639-4E5D-83AD-F0D9A362B7EA}" type="pres">
      <dgm:prSet presAssocID="{DCE0648A-5572-4678-8E12-434EC9142EF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D26A5-DBB8-4E90-9DA9-227A2AD5DEB3}" type="pres">
      <dgm:prSet presAssocID="{DCE0648A-5572-4678-8E12-434EC9142EF1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39CF3-5DFB-444B-AFF3-181D3EDE7B6E}" type="presOf" srcId="{3B4B4076-233A-4C9F-A8D2-C66FB98B7F76}" destId="{BD3BE9F0-0CAC-4157-9E46-0F0134B9F740}" srcOrd="0" destOrd="0" presId="urn:microsoft.com/office/officeart/2005/8/layout/target3"/>
    <dgm:cxn modelId="{9667A6C6-B80B-4EFF-8D95-56FE0623E458}" srcId="{1C7529DA-4B7C-423F-81DB-6CFD5E3D0ADC}" destId="{3B4B4076-233A-4C9F-A8D2-C66FB98B7F76}" srcOrd="0" destOrd="0" parTransId="{52609B08-20DA-4F0B-86A7-5DAA2617C4B7}" sibTransId="{3F1F5BA9-3F6F-43E1-999C-B228902F6D1A}"/>
    <dgm:cxn modelId="{1AB46BC7-6F8C-43FB-8AEA-079786100219}" srcId="{DCE0648A-5572-4678-8E12-434EC9142EF1}" destId="{AC0508E8-ED81-41D1-9578-1B6094830F8C}" srcOrd="0" destOrd="0" parTransId="{C759A673-0357-4FD1-865B-2D3CEFF9D514}" sibTransId="{B4A12B0D-88B8-461F-8D36-0FD44C31FD44}"/>
    <dgm:cxn modelId="{0FD8A9B0-D599-449D-8E53-2F5404E04C51}" type="presOf" srcId="{DCE0648A-5572-4678-8E12-434EC9142EF1}" destId="{ABD7FEF1-1639-4E5D-83AD-F0D9A362B7EA}" srcOrd="1" destOrd="0" presId="urn:microsoft.com/office/officeart/2005/8/layout/target3"/>
    <dgm:cxn modelId="{AD9A2581-2FCD-4F36-B47D-9BF0399EF2AC}" type="presOf" srcId="{3B4B4076-233A-4C9F-A8D2-C66FB98B7F76}" destId="{8F42F309-598E-4BB4-90F1-50E43FA524CC}" srcOrd="1" destOrd="0" presId="urn:microsoft.com/office/officeart/2005/8/layout/target3"/>
    <dgm:cxn modelId="{2E636A02-031C-48B5-A5E1-C1407D40D3E2}" type="presOf" srcId="{DCE0648A-5572-4678-8E12-434EC9142EF1}" destId="{5D617F1E-53C0-4096-832F-9EE948F88D6F}" srcOrd="0" destOrd="0" presId="urn:microsoft.com/office/officeart/2005/8/layout/target3"/>
    <dgm:cxn modelId="{FF35D078-54C7-4549-BAD6-652CD7CE52D7}" type="presOf" srcId="{9BA50D57-DBF6-49DF-B5B8-A55FDC6E415C}" destId="{F2D11CBB-27D3-4C6C-B610-9E25E398FE2B}" srcOrd="0" destOrd="0" presId="urn:microsoft.com/office/officeart/2005/8/layout/target3"/>
    <dgm:cxn modelId="{D19D8516-5E7F-4A68-A45E-F93D7B27DE2F}" srcId="{1C7529DA-4B7C-423F-81DB-6CFD5E3D0ADC}" destId="{9BA50D57-DBF6-49DF-B5B8-A55FDC6E415C}" srcOrd="1" destOrd="0" parTransId="{1A2817E4-8B33-432D-9741-7F7065BBA7F7}" sibTransId="{4E8B306A-1BBD-4D17-979C-630E919DFB88}"/>
    <dgm:cxn modelId="{D629BA95-664A-4B2D-87F4-5D4EDB335271}" type="presOf" srcId="{9BA50D57-DBF6-49DF-B5B8-A55FDC6E415C}" destId="{46219803-8DC6-45F6-82DC-A32CC3A9CD7F}" srcOrd="1" destOrd="0" presId="urn:microsoft.com/office/officeart/2005/8/layout/target3"/>
    <dgm:cxn modelId="{A6913866-5825-4B67-9F82-62014A7F8897}" srcId="{9BA50D57-DBF6-49DF-B5B8-A55FDC6E415C}" destId="{A809E276-E84A-40E1-9F15-DD3DCA0005A3}" srcOrd="0" destOrd="0" parTransId="{DC3DB3CC-B237-4B06-9208-67E99C2DA484}" sibTransId="{4944361B-628A-4532-B857-2CB763ED0A5B}"/>
    <dgm:cxn modelId="{FF56E89E-1AA1-4228-BA74-B94673912118}" type="presOf" srcId="{2D8BB8AD-33AD-4128-B80C-D3B16F343070}" destId="{8C7249F5-6A43-4677-858A-4209B274B459}" srcOrd="0" destOrd="0" presId="urn:microsoft.com/office/officeart/2005/8/layout/target3"/>
    <dgm:cxn modelId="{1A6757D2-537B-46DD-98F4-D63EDE2F7A6C}" srcId="{3B4B4076-233A-4C9F-A8D2-C66FB98B7F76}" destId="{2D8BB8AD-33AD-4128-B80C-D3B16F343070}" srcOrd="0" destOrd="0" parTransId="{A8C1ADE9-730E-4582-92DA-79E305F42755}" sibTransId="{BFAC7E68-3BAA-4A1A-A5F8-BA9E21528B48}"/>
    <dgm:cxn modelId="{6ED2BE62-D662-41FD-B300-6878AAEA7FF0}" type="presOf" srcId="{AC0508E8-ED81-41D1-9578-1B6094830F8C}" destId="{6C8D26A5-DBB8-4E90-9DA9-227A2AD5DEB3}" srcOrd="0" destOrd="0" presId="urn:microsoft.com/office/officeart/2005/8/layout/target3"/>
    <dgm:cxn modelId="{B8875740-868C-4808-8EAC-47C63A7B0653}" srcId="{1C7529DA-4B7C-423F-81DB-6CFD5E3D0ADC}" destId="{DCE0648A-5572-4678-8E12-434EC9142EF1}" srcOrd="2" destOrd="0" parTransId="{E3928BD4-5DE9-4583-9878-DFE840EB45A9}" sibTransId="{69EF6CC7-4CD1-402A-A691-8E12430B80E4}"/>
    <dgm:cxn modelId="{69EECE83-1666-46D7-9AED-ADFAD3725947}" type="presOf" srcId="{1C7529DA-4B7C-423F-81DB-6CFD5E3D0ADC}" destId="{B308BFF2-F538-403B-8A02-DB8BDA6B2719}" srcOrd="0" destOrd="0" presId="urn:microsoft.com/office/officeart/2005/8/layout/target3"/>
    <dgm:cxn modelId="{845FA2AE-827F-4DBF-9568-DB0786824BED}" type="presOf" srcId="{A809E276-E84A-40E1-9F15-DD3DCA0005A3}" destId="{DBE3DE41-7537-4441-8B1C-5E8BE18ACA77}" srcOrd="0" destOrd="0" presId="urn:microsoft.com/office/officeart/2005/8/layout/target3"/>
    <dgm:cxn modelId="{1BAECE2F-F1FE-4C3F-A802-B781F97034EA}" type="presParOf" srcId="{B308BFF2-F538-403B-8A02-DB8BDA6B2719}" destId="{F7B078F5-8F08-47E0-A4F8-94613BBABB9C}" srcOrd="0" destOrd="0" presId="urn:microsoft.com/office/officeart/2005/8/layout/target3"/>
    <dgm:cxn modelId="{FFAF7BD1-B26C-47C1-8AD9-49E151B4ABAE}" type="presParOf" srcId="{B308BFF2-F538-403B-8A02-DB8BDA6B2719}" destId="{F5626BAC-AC5C-44F5-B21A-3195343B0134}" srcOrd="1" destOrd="0" presId="urn:microsoft.com/office/officeart/2005/8/layout/target3"/>
    <dgm:cxn modelId="{2E2BA0D9-13CE-4927-B3B1-3CE4031EC217}" type="presParOf" srcId="{B308BFF2-F538-403B-8A02-DB8BDA6B2719}" destId="{BD3BE9F0-0CAC-4157-9E46-0F0134B9F740}" srcOrd="2" destOrd="0" presId="urn:microsoft.com/office/officeart/2005/8/layout/target3"/>
    <dgm:cxn modelId="{2EC949DC-D80B-44B4-83FF-AB42180E12DB}" type="presParOf" srcId="{B308BFF2-F538-403B-8A02-DB8BDA6B2719}" destId="{42D4A862-359B-44CF-8CA5-94211F5C18E7}" srcOrd="3" destOrd="0" presId="urn:microsoft.com/office/officeart/2005/8/layout/target3"/>
    <dgm:cxn modelId="{B0EE3B4F-54BC-4A7D-A4A6-05512147564D}" type="presParOf" srcId="{B308BFF2-F538-403B-8A02-DB8BDA6B2719}" destId="{CC0488D7-AB8B-4CB7-BE9B-5C470E029F54}" srcOrd="4" destOrd="0" presId="urn:microsoft.com/office/officeart/2005/8/layout/target3"/>
    <dgm:cxn modelId="{1D63BED0-6BA1-4C21-8BA9-A67DAC1E2F67}" type="presParOf" srcId="{B308BFF2-F538-403B-8A02-DB8BDA6B2719}" destId="{F2D11CBB-27D3-4C6C-B610-9E25E398FE2B}" srcOrd="5" destOrd="0" presId="urn:microsoft.com/office/officeart/2005/8/layout/target3"/>
    <dgm:cxn modelId="{3BC6114F-C229-4CD0-B0CB-8A7D57694E0E}" type="presParOf" srcId="{B308BFF2-F538-403B-8A02-DB8BDA6B2719}" destId="{6537C74C-157F-4BFC-9AA2-F847C60375F3}" srcOrd="6" destOrd="0" presId="urn:microsoft.com/office/officeart/2005/8/layout/target3"/>
    <dgm:cxn modelId="{19C3B207-57C1-4820-8485-091F5B560F83}" type="presParOf" srcId="{B308BFF2-F538-403B-8A02-DB8BDA6B2719}" destId="{65ACC6ED-26AD-412F-A0DE-EF20BC771EE5}" srcOrd="7" destOrd="0" presId="urn:microsoft.com/office/officeart/2005/8/layout/target3"/>
    <dgm:cxn modelId="{EE798149-ED55-44BE-96E5-C8B38783C11C}" type="presParOf" srcId="{B308BFF2-F538-403B-8A02-DB8BDA6B2719}" destId="{5D617F1E-53C0-4096-832F-9EE948F88D6F}" srcOrd="8" destOrd="0" presId="urn:microsoft.com/office/officeart/2005/8/layout/target3"/>
    <dgm:cxn modelId="{B137BC67-3DEE-449E-9F54-A2B9C712E410}" type="presParOf" srcId="{B308BFF2-F538-403B-8A02-DB8BDA6B2719}" destId="{8F42F309-598E-4BB4-90F1-50E43FA524CC}" srcOrd="9" destOrd="0" presId="urn:microsoft.com/office/officeart/2005/8/layout/target3"/>
    <dgm:cxn modelId="{ED69B76C-E7C1-45C9-BDA6-6C3B7C474795}" type="presParOf" srcId="{B308BFF2-F538-403B-8A02-DB8BDA6B2719}" destId="{8C7249F5-6A43-4677-858A-4209B274B459}" srcOrd="10" destOrd="0" presId="urn:microsoft.com/office/officeart/2005/8/layout/target3"/>
    <dgm:cxn modelId="{1B248736-FBF7-4292-81E5-F8068FEEE43C}" type="presParOf" srcId="{B308BFF2-F538-403B-8A02-DB8BDA6B2719}" destId="{46219803-8DC6-45F6-82DC-A32CC3A9CD7F}" srcOrd="11" destOrd="0" presId="urn:microsoft.com/office/officeart/2005/8/layout/target3"/>
    <dgm:cxn modelId="{654441BC-CA8B-48AD-9595-680ABC429F53}" type="presParOf" srcId="{B308BFF2-F538-403B-8A02-DB8BDA6B2719}" destId="{DBE3DE41-7537-4441-8B1C-5E8BE18ACA77}" srcOrd="12" destOrd="0" presId="urn:microsoft.com/office/officeart/2005/8/layout/target3"/>
    <dgm:cxn modelId="{6CE66308-0CD5-44BF-8DBD-8816AEA3FE34}" type="presParOf" srcId="{B308BFF2-F538-403B-8A02-DB8BDA6B2719}" destId="{ABD7FEF1-1639-4E5D-83AD-F0D9A362B7EA}" srcOrd="13" destOrd="0" presId="urn:microsoft.com/office/officeart/2005/8/layout/target3"/>
    <dgm:cxn modelId="{36322EAF-C00B-4AEA-8340-C1F59C4104D1}" type="presParOf" srcId="{B308BFF2-F538-403B-8A02-DB8BDA6B2719}" destId="{6C8D26A5-DBB8-4E90-9DA9-227A2AD5DEB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50445-7352-4CBC-BDA3-E0BED7C5982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4584B82-2096-4673-8AEF-6433EA4B5412}">
      <dgm:prSet phldrT="[Metin]" custT="1"/>
      <dgm:spPr/>
      <dgm:t>
        <a:bodyPr/>
        <a:lstStyle/>
        <a:p>
          <a:r>
            <a:rPr lang="tr-TR" sz="1800" b="1" dirty="0" smtClean="0"/>
            <a:t>Stratejik Plan</a:t>
          </a:r>
          <a:endParaRPr lang="tr-TR" sz="1800" b="1" dirty="0"/>
        </a:p>
      </dgm:t>
    </dgm:pt>
    <dgm:pt modelId="{CA801182-84A0-4646-A60F-718C8899DDBF}" type="parTrans" cxnId="{FB534828-591B-4B40-B439-7993DE06AB41}">
      <dgm:prSet/>
      <dgm:spPr/>
      <dgm:t>
        <a:bodyPr/>
        <a:lstStyle/>
        <a:p>
          <a:endParaRPr lang="tr-TR"/>
        </a:p>
      </dgm:t>
    </dgm:pt>
    <dgm:pt modelId="{F36E6F63-1C76-45DC-BA33-5F8FE713DF20}" type="sibTrans" cxnId="{FB534828-591B-4B40-B439-7993DE06AB41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tr-TR"/>
        </a:p>
      </dgm:t>
    </dgm:pt>
    <dgm:pt modelId="{4BD857A3-FBF1-4F9E-967D-BF36D3DB4BEB}">
      <dgm:prSet phldrT="[Metin]" custT="1"/>
      <dgm:spPr/>
      <dgm:t>
        <a:bodyPr/>
        <a:lstStyle/>
        <a:p>
          <a:r>
            <a:rPr lang="tr-TR" sz="1600" b="1" dirty="0" smtClean="0"/>
            <a:t>Performans Programı</a:t>
          </a:r>
          <a:endParaRPr lang="tr-TR" sz="1600" b="1" dirty="0"/>
        </a:p>
      </dgm:t>
    </dgm:pt>
    <dgm:pt modelId="{62D66FE0-F596-4774-ACA3-C1CFFBF635DD}" type="parTrans" cxnId="{C38262D6-5E4C-4919-B18A-832B00945E88}">
      <dgm:prSet/>
      <dgm:spPr/>
      <dgm:t>
        <a:bodyPr/>
        <a:lstStyle/>
        <a:p>
          <a:endParaRPr lang="tr-TR"/>
        </a:p>
      </dgm:t>
    </dgm:pt>
    <dgm:pt modelId="{593D5D3E-3FED-4FF7-A96C-1161575F357D}" type="sibTrans" cxnId="{C38262D6-5E4C-4919-B18A-832B00945E88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tr-TR"/>
        </a:p>
      </dgm:t>
    </dgm:pt>
    <dgm:pt modelId="{AF3F2BA8-795A-45A6-A552-87CFABA84716}">
      <dgm:prSet phldrT="[Metin]" custT="1"/>
      <dgm:spPr/>
      <dgm:t>
        <a:bodyPr/>
        <a:lstStyle/>
        <a:p>
          <a:r>
            <a:rPr lang="tr-TR" sz="1800" b="1" dirty="0" smtClean="0"/>
            <a:t>Bütçe</a:t>
          </a:r>
          <a:endParaRPr lang="tr-TR" sz="1800" b="1" dirty="0"/>
        </a:p>
      </dgm:t>
    </dgm:pt>
    <dgm:pt modelId="{72BD823B-3DFD-4742-A8EE-31C8AD11268C}" type="parTrans" cxnId="{0CA010E4-DB76-445F-9DAF-8A217BC330B1}">
      <dgm:prSet/>
      <dgm:spPr/>
      <dgm:t>
        <a:bodyPr/>
        <a:lstStyle/>
        <a:p>
          <a:endParaRPr lang="tr-TR"/>
        </a:p>
      </dgm:t>
    </dgm:pt>
    <dgm:pt modelId="{F3694021-D74E-443A-9089-35DDD617F28B}" type="sibTrans" cxnId="{0CA010E4-DB76-445F-9DAF-8A217BC330B1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tr-TR"/>
        </a:p>
      </dgm:t>
    </dgm:pt>
    <dgm:pt modelId="{D511B583-ED05-4A5F-B359-240B3E436599}">
      <dgm:prSet phldrT="[Metin]" custT="1"/>
      <dgm:spPr/>
      <dgm:t>
        <a:bodyPr/>
        <a:lstStyle/>
        <a:p>
          <a:r>
            <a:rPr lang="tr-TR" sz="1700" b="1" dirty="0" smtClean="0"/>
            <a:t>Bütçe Uygulaması</a:t>
          </a:r>
          <a:endParaRPr lang="tr-TR" sz="1700" b="1" dirty="0"/>
        </a:p>
      </dgm:t>
    </dgm:pt>
    <dgm:pt modelId="{2A1A03CF-8B1E-448A-8D6B-7FE19629F1B0}" type="parTrans" cxnId="{02057D40-DFAE-44AC-B69C-95113CC545D6}">
      <dgm:prSet/>
      <dgm:spPr/>
      <dgm:t>
        <a:bodyPr/>
        <a:lstStyle/>
        <a:p>
          <a:endParaRPr lang="tr-TR"/>
        </a:p>
      </dgm:t>
    </dgm:pt>
    <dgm:pt modelId="{F1E413B4-341D-474E-A25B-860F455D6AB5}" type="sibTrans" cxnId="{02057D40-DFAE-44AC-B69C-95113CC545D6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tr-TR"/>
        </a:p>
      </dgm:t>
    </dgm:pt>
    <dgm:pt modelId="{29B4BECC-0B4D-47EC-8610-19F59952E03A}">
      <dgm:prSet phldrT="[Metin]" custT="1"/>
      <dgm:spPr/>
      <dgm:t>
        <a:bodyPr/>
        <a:lstStyle/>
        <a:p>
          <a:r>
            <a:rPr lang="tr-TR" sz="1600" b="1" dirty="0" smtClean="0"/>
            <a:t>Performans Değerlendirmesi</a:t>
          </a:r>
          <a:endParaRPr lang="tr-TR" sz="1600" b="1" dirty="0"/>
        </a:p>
      </dgm:t>
    </dgm:pt>
    <dgm:pt modelId="{2F475727-25E0-450E-AA2A-5F399262F0DA}" type="parTrans" cxnId="{5F1E82BA-7565-419A-8414-D00BA09FD456}">
      <dgm:prSet/>
      <dgm:spPr/>
      <dgm:t>
        <a:bodyPr/>
        <a:lstStyle/>
        <a:p>
          <a:endParaRPr lang="tr-TR"/>
        </a:p>
      </dgm:t>
    </dgm:pt>
    <dgm:pt modelId="{607BF24F-3D3D-472D-A37F-580DE30A8325}" type="sibTrans" cxnId="{5F1E82BA-7565-419A-8414-D00BA09FD456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tr-TR"/>
        </a:p>
      </dgm:t>
    </dgm:pt>
    <dgm:pt modelId="{CAE227F6-485B-4BE3-A038-8CEAEFC90542}">
      <dgm:prSet phldrT="[Metin]" custT="1"/>
      <dgm:spPr/>
      <dgm:t>
        <a:bodyPr/>
        <a:lstStyle/>
        <a:p>
          <a:r>
            <a:rPr lang="tr-TR" sz="1800" b="1" dirty="0" smtClean="0"/>
            <a:t>Faaliyet Raporu</a:t>
          </a:r>
          <a:endParaRPr lang="tr-TR" sz="1800" b="1" dirty="0"/>
        </a:p>
      </dgm:t>
    </dgm:pt>
    <dgm:pt modelId="{ECDED432-18E0-48A8-9B2F-74E603BD3D92}" type="parTrans" cxnId="{41FF621C-C300-429D-AAB6-40972C39CD42}">
      <dgm:prSet/>
      <dgm:spPr/>
      <dgm:t>
        <a:bodyPr/>
        <a:lstStyle/>
        <a:p>
          <a:endParaRPr lang="tr-TR"/>
        </a:p>
      </dgm:t>
    </dgm:pt>
    <dgm:pt modelId="{EA71398F-802C-4876-929D-640C516E2B25}" type="sibTrans" cxnId="{41FF621C-C300-429D-AAB6-40972C39CD42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tr-TR"/>
        </a:p>
      </dgm:t>
    </dgm:pt>
    <dgm:pt modelId="{8DD00912-7EA6-4B64-8FF6-B96B9CE146BF}" type="pres">
      <dgm:prSet presAssocID="{19250445-7352-4CBC-BDA3-E0BED7C598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E213FB4-4AB5-4DCD-B6FE-A9C99D7E304E}" type="pres">
      <dgm:prSet presAssocID="{64584B82-2096-4673-8AEF-6433EA4B5412}" presName="node" presStyleLbl="node1" presStyleIdx="0" presStyleCnt="6" custScaleX="1128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7D3F41-9CDD-4872-A2BE-CDAC5DC816F0}" type="pres">
      <dgm:prSet presAssocID="{64584B82-2096-4673-8AEF-6433EA4B5412}" presName="spNode" presStyleCnt="0"/>
      <dgm:spPr/>
    </dgm:pt>
    <dgm:pt modelId="{2092788A-6BF4-4A0F-BA8C-2CE9867F8465}" type="pres">
      <dgm:prSet presAssocID="{F36E6F63-1C76-45DC-BA33-5F8FE713DF20}" presName="sibTrans" presStyleLbl="sibTrans1D1" presStyleIdx="0" presStyleCnt="6"/>
      <dgm:spPr/>
      <dgm:t>
        <a:bodyPr/>
        <a:lstStyle/>
        <a:p>
          <a:endParaRPr lang="tr-TR"/>
        </a:p>
      </dgm:t>
    </dgm:pt>
    <dgm:pt modelId="{FB82D8F2-FA6A-41F0-B2DF-2B24483EAFD0}" type="pres">
      <dgm:prSet presAssocID="{4BD857A3-FBF1-4F9E-967D-BF36D3DB4BEB}" presName="node" presStyleLbl="node1" presStyleIdx="1" presStyleCnt="6" custScaleX="1128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541FFA-E2F0-430F-96EC-28FF8FBF6CFF}" type="pres">
      <dgm:prSet presAssocID="{4BD857A3-FBF1-4F9E-967D-BF36D3DB4BEB}" presName="spNode" presStyleCnt="0"/>
      <dgm:spPr/>
    </dgm:pt>
    <dgm:pt modelId="{FFACAF98-4AEB-42B8-BE2F-4C71B065196D}" type="pres">
      <dgm:prSet presAssocID="{593D5D3E-3FED-4FF7-A96C-1161575F357D}" presName="sibTrans" presStyleLbl="sibTrans1D1" presStyleIdx="1" presStyleCnt="6"/>
      <dgm:spPr/>
      <dgm:t>
        <a:bodyPr/>
        <a:lstStyle/>
        <a:p>
          <a:endParaRPr lang="tr-TR"/>
        </a:p>
      </dgm:t>
    </dgm:pt>
    <dgm:pt modelId="{91E6269B-0380-40E9-913B-81FACF512F71}" type="pres">
      <dgm:prSet presAssocID="{AF3F2BA8-795A-45A6-A552-87CFABA84716}" presName="node" presStyleLbl="node1" presStyleIdx="2" presStyleCnt="6" custScaleX="1128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1F674D-AD1F-4AFB-BA4D-91C312D60A85}" type="pres">
      <dgm:prSet presAssocID="{AF3F2BA8-795A-45A6-A552-87CFABA84716}" presName="spNode" presStyleCnt="0"/>
      <dgm:spPr/>
    </dgm:pt>
    <dgm:pt modelId="{D33D1D28-A7BC-4F98-9580-38A85F27E84F}" type="pres">
      <dgm:prSet presAssocID="{F3694021-D74E-443A-9089-35DDD617F28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308D4E74-C7D0-4BAB-9B6A-5A8881659DB4}" type="pres">
      <dgm:prSet presAssocID="{D511B583-ED05-4A5F-B359-240B3E436599}" presName="node" presStyleLbl="node1" presStyleIdx="3" presStyleCnt="6" custScaleX="1128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1D282C-240E-4E3F-B237-9847FF5B0FCA}" type="pres">
      <dgm:prSet presAssocID="{D511B583-ED05-4A5F-B359-240B3E436599}" presName="spNode" presStyleCnt="0"/>
      <dgm:spPr/>
    </dgm:pt>
    <dgm:pt modelId="{50646A32-8CBE-402B-A452-CE61A0D2743A}" type="pres">
      <dgm:prSet presAssocID="{F1E413B4-341D-474E-A25B-860F455D6AB5}" presName="sibTrans" presStyleLbl="sibTrans1D1" presStyleIdx="3" presStyleCnt="6"/>
      <dgm:spPr/>
      <dgm:t>
        <a:bodyPr/>
        <a:lstStyle/>
        <a:p>
          <a:endParaRPr lang="tr-TR"/>
        </a:p>
      </dgm:t>
    </dgm:pt>
    <dgm:pt modelId="{75BC52D7-9FBD-4D51-9616-F66EB51830A1}" type="pres">
      <dgm:prSet presAssocID="{CAE227F6-485B-4BE3-A038-8CEAEFC90542}" presName="node" presStyleLbl="node1" presStyleIdx="4" presStyleCnt="6" custScaleX="1128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D1ED72-C178-4CEA-ACBD-1C06A533BD61}" type="pres">
      <dgm:prSet presAssocID="{CAE227F6-485B-4BE3-A038-8CEAEFC90542}" presName="spNode" presStyleCnt="0"/>
      <dgm:spPr/>
    </dgm:pt>
    <dgm:pt modelId="{13185856-4114-42D5-9BBC-8AF8620D637A}" type="pres">
      <dgm:prSet presAssocID="{EA71398F-802C-4876-929D-640C516E2B25}" presName="sibTrans" presStyleLbl="sibTrans1D1" presStyleIdx="4" presStyleCnt="6"/>
      <dgm:spPr/>
      <dgm:t>
        <a:bodyPr/>
        <a:lstStyle/>
        <a:p>
          <a:endParaRPr lang="tr-TR"/>
        </a:p>
      </dgm:t>
    </dgm:pt>
    <dgm:pt modelId="{85E57CD4-8323-4044-B290-3038AEE80DBC}" type="pres">
      <dgm:prSet presAssocID="{29B4BECC-0B4D-47EC-8610-19F59952E03A}" presName="node" presStyleLbl="node1" presStyleIdx="5" presStyleCnt="6" custScaleX="1128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664952-22F1-4EFD-886B-D74D4F5496B9}" type="pres">
      <dgm:prSet presAssocID="{29B4BECC-0B4D-47EC-8610-19F59952E03A}" presName="spNode" presStyleCnt="0"/>
      <dgm:spPr/>
    </dgm:pt>
    <dgm:pt modelId="{96419B57-B619-4262-88B2-FFE9D2702F70}" type="pres">
      <dgm:prSet presAssocID="{607BF24F-3D3D-472D-A37F-580DE30A8325}" presName="sibTrans" presStyleLbl="sibTrans1D1" presStyleIdx="5" presStyleCnt="6"/>
      <dgm:spPr/>
      <dgm:t>
        <a:bodyPr/>
        <a:lstStyle/>
        <a:p>
          <a:endParaRPr lang="tr-TR"/>
        </a:p>
      </dgm:t>
    </dgm:pt>
  </dgm:ptLst>
  <dgm:cxnLst>
    <dgm:cxn modelId="{02057D40-DFAE-44AC-B69C-95113CC545D6}" srcId="{19250445-7352-4CBC-BDA3-E0BED7C5982E}" destId="{D511B583-ED05-4A5F-B359-240B3E436599}" srcOrd="3" destOrd="0" parTransId="{2A1A03CF-8B1E-448A-8D6B-7FE19629F1B0}" sibTransId="{F1E413B4-341D-474E-A25B-860F455D6AB5}"/>
    <dgm:cxn modelId="{87BF918A-D427-4041-8E75-A73ADEFADD49}" type="presOf" srcId="{EA71398F-802C-4876-929D-640C516E2B25}" destId="{13185856-4114-42D5-9BBC-8AF8620D637A}" srcOrd="0" destOrd="0" presId="urn:microsoft.com/office/officeart/2005/8/layout/cycle5"/>
    <dgm:cxn modelId="{C38262D6-5E4C-4919-B18A-832B00945E88}" srcId="{19250445-7352-4CBC-BDA3-E0BED7C5982E}" destId="{4BD857A3-FBF1-4F9E-967D-BF36D3DB4BEB}" srcOrd="1" destOrd="0" parTransId="{62D66FE0-F596-4774-ACA3-C1CFFBF635DD}" sibTransId="{593D5D3E-3FED-4FF7-A96C-1161575F357D}"/>
    <dgm:cxn modelId="{25FFDC87-7571-4DD9-AEB4-9097F1361BD0}" type="presOf" srcId="{593D5D3E-3FED-4FF7-A96C-1161575F357D}" destId="{FFACAF98-4AEB-42B8-BE2F-4C71B065196D}" srcOrd="0" destOrd="0" presId="urn:microsoft.com/office/officeart/2005/8/layout/cycle5"/>
    <dgm:cxn modelId="{8C4027FB-9EE7-43A5-A9C7-AD481403D6C6}" type="presOf" srcId="{F3694021-D74E-443A-9089-35DDD617F28B}" destId="{D33D1D28-A7BC-4F98-9580-38A85F27E84F}" srcOrd="0" destOrd="0" presId="urn:microsoft.com/office/officeart/2005/8/layout/cycle5"/>
    <dgm:cxn modelId="{0CA010E4-DB76-445F-9DAF-8A217BC330B1}" srcId="{19250445-7352-4CBC-BDA3-E0BED7C5982E}" destId="{AF3F2BA8-795A-45A6-A552-87CFABA84716}" srcOrd="2" destOrd="0" parTransId="{72BD823B-3DFD-4742-A8EE-31C8AD11268C}" sibTransId="{F3694021-D74E-443A-9089-35DDD617F28B}"/>
    <dgm:cxn modelId="{14CFC971-FECE-47B1-BD16-86DB0429794F}" type="presOf" srcId="{F36E6F63-1C76-45DC-BA33-5F8FE713DF20}" destId="{2092788A-6BF4-4A0F-BA8C-2CE9867F8465}" srcOrd="0" destOrd="0" presId="urn:microsoft.com/office/officeart/2005/8/layout/cycle5"/>
    <dgm:cxn modelId="{5F1E82BA-7565-419A-8414-D00BA09FD456}" srcId="{19250445-7352-4CBC-BDA3-E0BED7C5982E}" destId="{29B4BECC-0B4D-47EC-8610-19F59952E03A}" srcOrd="5" destOrd="0" parTransId="{2F475727-25E0-450E-AA2A-5F399262F0DA}" sibTransId="{607BF24F-3D3D-472D-A37F-580DE30A8325}"/>
    <dgm:cxn modelId="{623E2CB3-4199-4D70-A6A0-6D0662A7FBB9}" type="presOf" srcId="{AF3F2BA8-795A-45A6-A552-87CFABA84716}" destId="{91E6269B-0380-40E9-913B-81FACF512F71}" srcOrd="0" destOrd="0" presId="urn:microsoft.com/office/officeart/2005/8/layout/cycle5"/>
    <dgm:cxn modelId="{20C626A3-EC61-435B-9A16-852460FC6992}" type="presOf" srcId="{CAE227F6-485B-4BE3-A038-8CEAEFC90542}" destId="{75BC52D7-9FBD-4D51-9616-F66EB51830A1}" srcOrd="0" destOrd="0" presId="urn:microsoft.com/office/officeart/2005/8/layout/cycle5"/>
    <dgm:cxn modelId="{89DD1102-7379-4176-8AE9-9B312C9E8CD0}" type="presOf" srcId="{F1E413B4-341D-474E-A25B-860F455D6AB5}" destId="{50646A32-8CBE-402B-A452-CE61A0D2743A}" srcOrd="0" destOrd="0" presId="urn:microsoft.com/office/officeart/2005/8/layout/cycle5"/>
    <dgm:cxn modelId="{EFB96EDC-36AE-4794-B978-AA4A65C861F3}" type="presOf" srcId="{64584B82-2096-4673-8AEF-6433EA4B5412}" destId="{FE213FB4-4AB5-4DCD-B6FE-A9C99D7E304E}" srcOrd="0" destOrd="0" presId="urn:microsoft.com/office/officeart/2005/8/layout/cycle5"/>
    <dgm:cxn modelId="{F3F304DC-E16E-4D43-8FD9-153EF93CFDC0}" type="presOf" srcId="{19250445-7352-4CBC-BDA3-E0BED7C5982E}" destId="{8DD00912-7EA6-4B64-8FF6-B96B9CE146BF}" srcOrd="0" destOrd="0" presId="urn:microsoft.com/office/officeart/2005/8/layout/cycle5"/>
    <dgm:cxn modelId="{17CEE073-8A56-4211-9C2F-F828ACE053BF}" type="presOf" srcId="{29B4BECC-0B4D-47EC-8610-19F59952E03A}" destId="{85E57CD4-8323-4044-B290-3038AEE80DBC}" srcOrd="0" destOrd="0" presId="urn:microsoft.com/office/officeart/2005/8/layout/cycle5"/>
    <dgm:cxn modelId="{41FF621C-C300-429D-AAB6-40972C39CD42}" srcId="{19250445-7352-4CBC-BDA3-E0BED7C5982E}" destId="{CAE227F6-485B-4BE3-A038-8CEAEFC90542}" srcOrd="4" destOrd="0" parTransId="{ECDED432-18E0-48A8-9B2F-74E603BD3D92}" sibTransId="{EA71398F-802C-4876-929D-640C516E2B25}"/>
    <dgm:cxn modelId="{E0F9C462-54E6-4466-9962-FBEADC308030}" type="presOf" srcId="{607BF24F-3D3D-472D-A37F-580DE30A8325}" destId="{96419B57-B619-4262-88B2-FFE9D2702F70}" srcOrd="0" destOrd="0" presId="urn:microsoft.com/office/officeart/2005/8/layout/cycle5"/>
    <dgm:cxn modelId="{FB534828-591B-4B40-B439-7993DE06AB41}" srcId="{19250445-7352-4CBC-BDA3-E0BED7C5982E}" destId="{64584B82-2096-4673-8AEF-6433EA4B5412}" srcOrd="0" destOrd="0" parTransId="{CA801182-84A0-4646-A60F-718C8899DDBF}" sibTransId="{F36E6F63-1C76-45DC-BA33-5F8FE713DF20}"/>
    <dgm:cxn modelId="{6845B407-1C2A-4971-B074-2EB86F59D41B}" type="presOf" srcId="{D511B583-ED05-4A5F-B359-240B3E436599}" destId="{308D4E74-C7D0-4BAB-9B6A-5A8881659DB4}" srcOrd="0" destOrd="0" presId="urn:microsoft.com/office/officeart/2005/8/layout/cycle5"/>
    <dgm:cxn modelId="{ABE3289D-0E04-47A3-BC36-EE522D6B9817}" type="presOf" srcId="{4BD857A3-FBF1-4F9E-967D-BF36D3DB4BEB}" destId="{FB82D8F2-FA6A-41F0-B2DF-2B24483EAFD0}" srcOrd="0" destOrd="0" presId="urn:microsoft.com/office/officeart/2005/8/layout/cycle5"/>
    <dgm:cxn modelId="{C7A81E19-8EAA-4829-84EC-6BBADB2D4E7E}" type="presParOf" srcId="{8DD00912-7EA6-4B64-8FF6-B96B9CE146BF}" destId="{FE213FB4-4AB5-4DCD-B6FE-A9C99D7E304E}" srcOrd="0" destOrd="0" presId="urn:microsoft.com/office/officeart/2005/8/layout/cycle5"/>
    <dgm:cxn modelId="{BE3A7D1C-9821-4E74-86F2-7012E03EB80B}" type="presParOf" srcId="{8DD00912-7EA6-4B64-8FF6-B96B9CE146BF}" destId="{D17D3F41-9CDD-4872-A2BE-CDAC5DC816F0}" srcOrd="1" destOrd="0" presId="urn:microsoft.com/office/officeart/2005/8/layout/cycle5"/>
    <dgm:cxn modelId="{49C823E2-4424-42D9-8604-9918F1A8E372}" type="presParOf" srcId="{8DD00912-7EA6-4B64-8FF6-B96B9CE146BF}" destId="{2092788A-6BF4-4A0F-BA8C-2CE9867F8465}" srcOrd="2" destOrd="0" presId="urn:microsoft.com/office/officeart/2005/8/layout/cycle5"/>
    <dgm:cxn modelId="{CAEF49BF-96B9-402E-889F-257AA4284867}" type="presParOf" srcId="{8DD00912-7EA6-4B64-8FF6-B96B9CE146BF}" destId="{FB82D8F2-FA6A-41F0-B2DF-2B24483EAFD0}" srcOrd="3" destOrd="0" presId="urn:microsoft.com/office/officeart/2005/8/layout/cycle5"/>
    <dgm:cxn modelId="{9695B959-DEE5-47D4-8786-47422FD522D7}" type="presParOf" srcId="{8DD00912-7EA6-4B64-8FF6-B96B9CE146BF}" destId="{6B541FFA-E2F0-430F-96EC-28FF8FBF6CFF}" srcOrd="4" destOrd="0" presId="urn:microsoft.com/office/officeart/2005/8/layout/cycle5"/>
    <dgm:cxn modelId="{A006E98E-32F8-4920-BC88-8F2156AECA11}" type="presParOf" srcId="{8DD00912-7EA6-4B64-8FF6-B96B9CE146BF}" destId="{FFACAF98-4AEB-42B8-BE2F-4C71B065196D}" srcOrd="5" destOrd="0" presId="urn:microsoft.com/office/officeart/2005/8/layout/cycle5"/>
    <dgm:cxn modelId="{9DE00518-30FF-4047-B746-E80FCF044C1C}" type="presParOf" srcId="{8DD00912-7EA6-4B64-8FF6-B96B9CE146BF}" destId="{91E6269B-0380-40E9-913B-81FACF512F71}" srcOrd="6" destOrd="0" presId="urn:microsoft.com/office/officeart/2005/8/layout/cycle5"/>
    <dgm:cxn modelId="{73624E93-3EA8-48F0-92E2-B2BD6E96EE0A}" type="presParOf" srcId="{8DD00912-7EA6-4B64-8FF6-B96B9CE146BF}" destId="{271F674D-AD1F-4AFB-BA4D-91C312D60A85}" srcOrd="7" destOrd="0" presId="urn:microsoft.com/office/officeart/2005/8/layout/cycle5"/>
    <dgm:cxn modelId="{2637C2DB-A960-47DD-8AC5-269FB075D717}" type="presParOf" srcId="{8DD00912-7EA6-4B64-8FF6-B96B9CE146BF}" destId="{D33D1D28-A7BC-4F98-9580-38A85F27E84F}" srcOrd="8" destOrd="0" presId="urn:microsoft.com/office/officeart/2005/8/layout/cycle5"/>
    <dgm:cxn modelId="{C5FBB122-EBAF-4082-8304-5E0A2E8BB621}" type="presParOf" srcId="{8DD00912-7EA6-4B64-8FF6-B96B9CE146BF}" destId="{308D4E74-C7D0-4BAB-9B6A-5A8881659DB4}" srcOrd="9" destOrd="0" presId="urn:microsoft.com/office/officeart/2005/8/layout/cycle5"/>
    <dgm:cxn modelId="{CB1D9B28-EA45-4436-9616-3B7F0C0C0162}" type="presParOf" srcId="{8DD00912-7EA6-4B64-8FF6-B96B9CE146BF}" destId="{B91D282C-240E-4E3F-B237-9847FF5B0FCA}" srcOrd="10" destOrd="0" presId="urn:microsoft.com/office/officeart/2005/8/layout/cycle5"/>
    <dgm:cxn modelId="{92546DC1-7BE4-456F-AB29-E70FFED29B4A}" type="presParOf" srcId="{8DD00912-7EA6-4B64-8FF6-B96B9CE146BF}" destId="{50646A32-8CBE-402B-A452-CE61A0D2743A}" srcOrd="11" destOrd="0" presId="urn:microsoft.com/office/officeart/2005/8/layout/cycle5"/>
    <dgm:cxn modelId="{E18BA909-E168-49DC-9CA4-87B34BFC0C20}" type="presParOf" srcId="{8DD00912-7EA6-4B64-8FF6-B96B9CE146BF}" destId="{75BC52D7-9FBD-4D51-9616-F66EB51830A1}" srcOrd="12" destOrd="0" presId="urn:microsoft.com/office/officeart/2005/8/layout/cycle5"/>
    <dgm:cxn modelId="{99222AE0-E8BD-4229-961C-DCFD2AF70653}" type="presParOf" srcId="{8DD00912-7EA6-4B64-8FF6-B96B9CE146BF}" destId="{86D1ED72-C178-4CEA-ACBD-1C06A533BD61}" srcOrd="13" destOrd="0" presId="urn:microsoft.com/office/officeart/2005/8/layout/cycle5"/>
    <dgm:cxn modelId="{B6E4BC61-D9E6-4AC2-9E7E-3F41C1594014}" type="presParOf" srcId="{8DD00912-7EA6-4B64-8FF6-B96B9CE146BF}" destId="{13185856-4114-42D5-9BBC-8AF8620D637A}" srcOrd="14" destOrd="0" presId="urn:microsoft.com/office/officeart/2005/8/layout/cycle5"/>
    <dgm:cxn modelId="{5E29021F-AA0F-4CDA-A01F-7927977ED5F1}" type="presParOf" srcId="{8DD00912-7EA6-4B64-8FF6-B96B9CE146BF}" destId="{85E57CD4-8323-4044-B290-3038AEE80DBC}" srcOrd="15" destOrd="0" presId="urn:microsoft.com/office/officeart/2005/8/layout/cycle5"/>
    <dgm:cxn modelId="{948862AD-9D3C-4A14-8EE6-5DCB38DB8E61}" type="presParOf" srcId="{8DD00912-7EA6-4B64-8FF6-B96B9CE146BF}" destId="{84664952-22F1-4EFD-886B-D74D4F5496B9}" srcOrd="16" destOrd="0" presId="urn:microsoft.com/office/officeart/2005/8/layout/cycle5"/>
    <dgm:cxn modelId="{F2DDDF24-089C-4AE9-A60B-FCD2750CBEA1}" type="presParOf" srcId="{8DD00912-7EA6-4B64-8FF6-B96B9CE146BF}" destId="{96419B57-B619-4262-88B2-FFE9D2702F7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078F5-8F08-47E0-A4F8-94613BBABB9C}">
      <dsp:nvSpPr>
        <dsp:cNvPr id="0" name=""/>
        <dsp:cNvSpPr/>
      </dsp:nvSpPr>
      <dsp:spPr>
        <a:xfrm>
          <a:off x="0" y="0"/>
          <a:ext cx="3505200" cy="3505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BE9F0-0CAC-4157-9E46-0F0134B9F740}">
      <dsp:nvSpPr>
        <dsp:cNvPr id="0" name=""/>
        <dsp:cNvSpPr/>
      </dsp:nvSpPr>
      <dsp:spPr>
        <a:xfrm>
          <a:off x="1752600" y="0"/>
          <a:ext cx="5880248" cy="350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noProof="0" dirty="0" smtClean="0">
              <a:latin typeface="Century Gothic" pitchFamily="34" charset="0"/>
            </a:rPr>
            <a:t>1. Bölüm</a:t>
          </a:r>
          <a:endParaRPr lang="tr-TR" sz="2800" kern="1200" noProof="0" dirty="0">
            <a:latin typeface="Century Gothic" pitchFamily="34" charset="0"/>
          </a:endParaRPr>
        </a:p>
      </dsp:txBody>
      <dsp:txXfrm>
        <a:off x="1752600" y="0"/>
        <a:ext cx="2940124" cy="1051562"/>
      </dsp:txXfrm>
    </dsp:sp>
    <dsp:sp modelId="{CC0488D7-AB8B-4CB7-BE9B-5C470E029F54}">
      <dsp:nvSpPr>
        <dsp:cNvPr id="0" name=""/>
        <dsp:cNvSpPr/>
      </dsp:nvSpPr>
      <dsp:spPr>
        <a:xfrm>
          <a:off x="613411" y="1051562"/>
          <a:ext cx="2278377" cy="22783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D11CBB-27D3-4C6C-B610-9E25E398FE2B}">
      <dsp:nvSpPr>
        <dsp:cNvPr id="0" name=""/>
        <dsp:cNvSpPr/>
      </dsp:nvSpPr>
      <dsp:spPr>
        <a:xfrm>
          <a:off x="1752600" y="1051562"/>
          <a:ext cx="5880248" cy="2278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noProof="0" dirty="0" smtClean="0">
              <a:latin typeface="Century Gothic" pitchFamily="34" charset="0"/>
            </a:rPr>
            <a:t>2. Bölüm</a:t>
          </a:r>
          <a:endParaRPr lang="tr-TR" sz="2800" kern="1200" noProof="0" dirty="0">
            <a:latin typeface="Century Gothic" pitchFamily="34" charset="0"/>
          </a:endParaRPr>
        </a:p>
      </dsp:txBody>
      <dsp:txXfrm>
        <a:off x="1752600" y="1051562"/>
        <a:ext cx="2940124" cy="1051558"/>
      </dsp:txXfrm>
    </dsp:sp>
    <dsp:sp modelId="{65ACC6ED-26AD-412F-A0DE-EF20BC771EE5}">
      <dsp:nvSpPr>
        <dsp:cNvPr id="0" name=""/>
        <dsp:cNvSpPr/>
      </dsp:nvSpPr>
      <dsp:spPr>
        <a:xfrm>
          <a:off x="1226820" y="2103121"/>
          <a:ext cx="1051558" cy="10515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617F1E-53C0-4096-832F-9EE948F88D6F}">
      <dsp:nvSpPr>
        <dsp:cNvPr id="0" name=""/>
        <dsp:cNvSpPr/>
      </dsp:nvSpPr>
      <dsp:spPr>
        <a:xfrm>
          <a:off x="1752600" y="2100061"/>
          <a:ext cx="5880248" cy="1051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noProof="0" dirty="0" smtClean="0">
              <a:latin typeface="Century Gothic" pitchFamily="34" charset="0"/>
            </a:rPr>
            <a:t>3. Bölüm</a:t>
          </a:r>
          <a:endParaRPr lang="tr-TR" sz="2800" kern="1200" noProof="0" dirty="0">
            <a:latin typeface="Century Gothic" pitchFamily="34" charset="0"/>
          </a:endParaRPr>
        </a:p>
      </dsp:txBody>
      <dsp:txXfrm>
        <a:off x="1752600" y="2100061"/>
        <a:ext cx="2940124" cy="1051558"/>
      </dsp:txXfrm>
    </dsp:sp>
    <dsp:sp modelId="{8C7249F5-6A43-4677-858A-4209B274B459}">
      <dsp:nvSpPr>
        <dsp:cNvPr id="0" name=""/>
        <dsp:cNvSpPr/>
      </dsp:nvSpPr>
      <dsp:spPr>
        <a:xfrm>
          <a:off x="4692724" y="0"/>
          <a:ext cx="2940124" cy="1051562"/>
        </a:xfrm>
        <a:prstGeom prst="rect">
          <a:avLst/>
        </a:prstGeom>
        <a:noFill/>
        <a:ln w="12700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latin typeface="Century Gothic" pitchFamily="34" charset="0"/>
            </a:rPr>
            <a:t>2014 Yılı Performans Programı ve Bütçe Hazırlıkları</a:t>
          </a:r>
          <a:endParaRPr lang="tr-TR" sz="1600" kern="1200" noProof="0" dirty="0">
            <a:latin typeface="Century Gothic" pitchFamily="34" charset="0"/>
          </a:endParaRPr>
        </a:p>
      </dsp:txBody>
      <dsp:txXfrm>
        <a:off x="4692724" y="0"/>
        <a:ext cx="2940124" cy="1051562"/>
      </dsp:txXfrm>
    </dsp:sp>
    <dsp:sp modelId="{DBE3DE41-7537-4441-8B1C-5E8BE18ACA77}">
      <dsp:nvSpPr>
        <dsp:cNvPr id="0" name=""/>
        <dsp:cNvSpPr/>
      </dsp:nvSpPr>
      <dsp:spPr>
        <a:xfrm>
          <a:off x="4692724" y="1051562"/>
          <a:ext cx="2940124" cy="1051558"/>
        </a:xfrm>
        <a:prstGeom prst="rect">
          <a:avLst/>
        </a:prstGeom>
        <a:noFill/>
        <a:ln w="12700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effectLst/>
              <a:latin typeface="Century Gothic" pitchFamily="34" charset="0"/>
            </a:rPr>
            <a:t>Birim Bazında Performans Programı Hazırlığı</a:t>
          </a:r>
          <a:endParaRPr lang="tr-TR" sz="1600" kern="1200" noProof="0" dirty="0">
            <a:latin typeface="Century Gothic" pitchFamily="34" charset="0"/>
          </a:endParaRPr>
        </a:p>
      </dsp:txBody>
      <dsp:txXfrm>
        <a:off x="4692724" y="1051562"/>
        <a:ext cx="2940124" cy="1051558"/>
      </dsp:txXfrm>
    </dsp:sp>
    <dsp:sp modelId="{6C8D26A5-DBB8-4E90-9DA9-227A2AD5DEB3}">
      <dsp:nvSpPr>
        <dsp:cNvPr id="0" name=""/>
        <dsp:cNvSpPr/>
      </dsp:nvSpPr>
      <dsp:spPr>
        <a:xfrm>
          <a:off x="4692724" y="2103121"/>
          <a:ext cx="2940124" cy="1051558"/>
        </a:xfrm>
        <a:prstGeom prst="rect">
          <a:avLst/>
        </a:prstGeom>
        <a:noFill/>
        <a:ln w="12700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latin typeface="Century Gothic" pitchFamily="34" charset="0"/>
            </a:rPr>
            <a:t>WEB Tabanlı programın kullanımı: örnek çalışmalar</a:t>
          </a:r>
          <a:endParaRPr lang="tr-TR" sz="1600" kern="1200" noProof="0" dirty="0">
            <a:latin typeface="Century Gothic" pitchFamily="34" charset="0"/>
          </a:endParaRPr>
        </a:p>
      </dsp:txBody>
      <dsp:txXfrm>
        <a:off x="4692724" y="2103121"/>
        <a:ext cx="2940124" cy="1051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7/1/2013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6451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7/1/2013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9169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10C2-E7AC-48D3-9174-C87FAA4E78D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59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10C2-E7AC-48D3-9174-C87FAA4E78D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59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10C2-E7AC-48D3-9174-C87FAA4E78D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59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10C2-E7AC-48D3-9174-C87FAA4E78D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59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10C2-E7AC-48D3-9174-C87FAA4E78D5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59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E419-AB62-4205-8ACF-00E20A780413}" type="datetime1">
              <a:rPr lang="en-US" smtClean="0"/>
              <a:pPr/>
              <a:t>7/1/2013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5490-E737-486C-8D8C-3E9F029398C4}" type="datetime1">
              <a:rPr lang="en-US" smtClean="0"/>
              <a:pPr/>
              <a:t>7/1/2013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6EFB-B5D7-4553-A7E9-93D8E484121A}" type="datetime1">
              <a:rPr lang="en-US" smtClean="0"/>
              <a:pPr/>
              <a:t>7/1/2013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D7ED-EC7A-4849-B8FF-F0F85327A487}" type="datetime1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2 Sütunlu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0BD9-0AB2-4BBB-BB86-5663432E5337}" type="datetime1">
              <a:rPr lang="en-US" smtClean="0"/>
              <a:pPr/>
              <a:t>7/1/2013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9391-C9BF-40A3-A7CA-592CA1069E1A}" type="datetime1">
              <a:rPr lang="en-US" smtClean="0"/>
              <a:pPr/>
              <a:t>7/1/2013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2035-8D0E-41A8-A9B9-6E900A8D640B}" type="datetime1">
              <a:rPr lang="en-US" smtClean="0"/>
              <a:pPr/>
              <a:t>7/1/2013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0FAF7860-A154-4C40-96FC-A054D710939F}" type="datetime1">
              <a:rPr lang="en-US" smtClean="0"/>
              <a:pPr/>
              <a:t>7/1/2013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788616"/>
          </a:xfrm>
        </p:spPr>
        <p:txBody>
          <a:bodyPr>
            <a:noAutofit/>
          </a:bodyPr>
          <a:lstStyle/>
          <a:p>
            <a:r>
              <a:rPr kumimoji="0" lang="tr-TR" sz="3200" b="1" kern="1200" spc="-10" dirty="0" smtClean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entury Gothic" pitchFamily="34" charset="0"/>
              </a:rPr>
              <a:t>A</a:t>
            </a:r>
            <a:r>
              <a:rPr lang="tr-TR" sz="3200" b="1" spc="-1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nkara Üniversitesi </a:t>
            </a:r>
            <a:br>
              <a:rPr lang="tr-TR" sz="3200" b="1" spc="-1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</a:br>
            <a:r>
              <a:rPr lang="tr-TR" sz="3200" b="1" spc="-1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2014 Yılı Performans </a:t>
            </a:r>
            <a:r>
              <a:rPr lang="tr-TR" sz="3200" b="1" spc="-1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P</a:t>
            </a:r>
            <a:r>
              <a:rPr lang="tr-TR" sz="3200" b="1" spc="-1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rogramı ve </a:t>
            </a:r>
            <a:br>
              <a:rPr lang="tr-TR" sz="3200" b="1" spc="-1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</a:br>
            <a:r>
              <a:rPr lang="tr-TR" sz="3200" b="1" spc="-1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B</a:t>
            </a:r>
            <a:r>
              <a:rPr lang="tr-TR" sz="3200" b="1" spc="-1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ütçe Hazırlıkları</a:t>
            </a:r>
            <a:endParaRPr lang="tr-TR" sz="32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636912"/>
            <a:ext cx="8062912" cy="1782688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Birim Düzeyinde Performans </a:t>
            </a:r>
          </a:p>
          <a:p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Programı Teklifleri</a:t>
            </a:r>
          </a:p>
          <a:p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Sunumu</a:t>
            </a:r>
            <a:r>
              <a:rPr lang="tr-TR" sz="2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tr-TR" sz="2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endParaRPr lang="tr-TR" sz="24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98" y="476672"/>
            <a:ext cx="952500" cy="9525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67544" y="4882057"/>
            <a:ext cx="3600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Century Gothic" pitchFamily="34" charset="0"/>
              </a:rPr>
              <a:t>Doç. Dr. H. Hakan </a:t>
            </a:r>
            <a:r>
              <a:rPr lang="tr-TR" sz="1600" b="1" dirty="0" smtClean="0">
                <a:latin typeface="Century Gothic" pitchFamily="34" charset="0"/>
              </a:rPr>
              <a:t>YILMAZ</a:t>
            </a:r>
          </a:p>
          <a:p>
            <a:r>
              <a:rPr lang="tr-TR" sz="1600" b="1" dirty="0" smtClean="0">
                <a:latin typeface="Century Gothic" pitchFamily="34" charset="0"/>
              </a:rPr>
              <a:t>Figen Kılıç</a:t>
            </a:r>
          </a:p>
          <a:p>
            <a:r>
              <a:rPr lang="tr-TR" sz="1600" b="1" dirty="0" smtClean="0">
                <a:latin typeface="Century Gothic" pitchFamily="34" charset="0"/>
              </a:rPr>
              <a:t>Aysu BORAN</a:t>
            </a:r>
          </a:p>
          <a:p>
            <a:r>
              <a:rPr lang="tr-TR" sz="1600" b="1" dirty="0" smtClean="0">
                <a:latin typeface="Century Gothic" pitchFamily="34" charset="0"/>
              </a:rPr>
              <a:t>Demet KARAOĞLU</a:t>
            </a:r>
          </a:p>
          <a:p>
            <a:r>
              <a:rPr lang="tr-TR" sz="1600" b="1" dirty="0" smtClean="0">
                <a:latin typeface="Century Gothic" pitchFamily="34" charset="0"/>
              </a:rPr>
              <a:t>Esra UZAR</a:t>
            </a:r>
          </a:p>
          <a:p>
            <a:r>
              <a:rPr lang="tr-TR" sz="1600" b="1" dirty="0" smtClean="0">
                <a:latin typeface="Century Gothic" pitchFamily="34" charset="0"/>
              </a:rPr>
              <a:t>Meral ÇOPUR</a:t>
            </a:r>
          </a:p>
          <a:p>
            <a:r>
              <a:rPr lang="tr-TR" sz="1600" b="1" dirty="0" smtClean="0">
                <a:latin typeface="Century Gothic" pitchFamily="34" charset="0"/>
              </a:rPr>
              <a:t>Betül YÜCEL</a:t>
            </a:r>
            <a:endParaRPr lang="tr-TR" sz="1600" dirty="0">
              <a:latin typeface="Century Gothic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300192" y="4574280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latin typeface="Century Gothic" pitchFamily="34" charset="0"/>
              </a:rPr>
              <a:t>01 Temmuz 2013</a:t>
            </a:r>
            <a:endParaRPr lang="tr-TR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8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1153143"/>
              </p:ext>
            </p:extLst>
          </p:nvPr>
        </p:nvGraphicFramePr>
        <p:xfrm>
          <a:off x="-684584" y="188640"/>
          <a:ext cx="107291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0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r>
              <a:rPr lang="tr-TR" sz="2600" dirty="0" smtClean="0">
                <a:latin typeface="Arial" pitchFamily="34" charset="0"/>
                <a:cs typeface="Arial" pitchFamily="34" charset="0"/>
              </a:rPr>
              <a:t>Maliye Bakanlığı’nın 11.06.2013 tarih ve 5459sayılı yazısı ile 2014-2016 dönemi bütçe hazırlıkları başlatılmıştır. 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600" dirty="0" smtClean="0">
                <a:latin typeface="Arial" pitchFamily="34" charset="0"/>
                <a:cs typeface="Arial" pitchFamily="34" charset="0"/>
              </a:rPr>
              <a:t>Performans 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programı teklifi</a:t>
            </a:r>
          </a:p>
          <a:p>
            <a:pPr lvl="1"/>
            <a:r>
              <a:rPr lang="tr-TR" sz="2600" dirty="0">
                <a:latin typeface="Arial Narrow" pitchFamily="34" charset="0"/>
              </a:rPr>
              <a:t>Bütçe teklifi</a:t>
            </a:r>
          </a:p>
          <a:p>
            <a:r>
              <a:rPr lang="tr-TR" sz="2600" dirty="0" smtClean="0">
                <a:latin typeface="Arial" pitchFamily="34" charset="0"/>
                <a:cs typeface="Arial" pitchFamily="34" charset="0"/>
              </a:rPr>
              <a:t>Kurumların hizmet öncelikleriyle, hedeflerine uygun bir şekilde idarelerin bütçelerine ilişkin verilerin e-bütçe sistemine girilmesi istenilmektedir.</a:t>
            </a:r>
          </a:p>
          <a:p>
            <a:r>
              <a:rPr lang="tr-TR" sz="2600" dirty="0" smtClean="0">
                <a:latin typeface="Arial" pitchFamily="34" charset="0"/>
                <a:cs typeface="Arial" pitchFamily="34" charset="0"/>
              </a:rPr>
              <a:t>Bütçe ile hedeflenen yönetsel ve mali performansın sağlanması; </a:t>
            </a:r>
          </a:p>
          <a:p>
            <a:pPr lvl="1"/>
            <a:r>
              <a:rPr lang="tr-TR" sz="2600" dirty="0" smtClean="0">
                <a:latin typeface="Arial" pitchFamily="34" charset="0"/>
                <a:cs typeface="Arial" pitchFamily="34" charset="0"/>
              </a:rPr>
              <a:t>bütçenin makro planlar ile kurumsal planlarla etkin bir şekilde ilişkilendirilmesine, </a:t>
            </a:r>
          </a:p>
          <a:p>
            <a:pPr lvl="1"/>
            <a:r>
              <a:rPr lang="tr-TR" sz="2600" dirty="0" smtClean="0">
                <a:latin typeface="Arial" pitchFamily="34" charset="0"/>
                <a:cs typeface="Arial" pitchFamily="34" charset="0"/>
              </a:rPr>
              <a:t>ve buna göre faaliyet ve projeler temelinde hizmetlerin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önceliklendirilmesine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bağlıdır.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entury Gothic" pitchFamily="34" charset="0"/>
              </a:rPr>
              <a:t>2014-2016 Dönemi Bütçe Çalışmaları</a:t>
            </a:r>
            <a:endParaRPr lang="tr-TR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5" y="2306985"/>
            <a:ext cx="7282747" cy="429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220580"/>
          </a:xfrm>
        </p:spPr>
        <p:txBody>
          <a:bodyPr>
            <a:norm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tr-TR" sz="1900" b="1" dirty="0">
                <a:latin typeface="Arial" pitchFamily="34" charset="0"/>
                <a:cs typeface="Arial" pitchFamily="34" charset="0"/>
              </a:rPr>
              <a:t>Birimler öncelikle kendilerine verilen şifreyi kullanarak ana sayfalarına girişlerini yapacaklardır. </a:t>
            </a:r>
            <a:r>
              <a:rPr lang="tr-TR" sz="1900" b="1" u="sng" dirty="0">
                <a:latin typeface="Arial" pitchFamily="34" charset="0"/>
                <a:cs typeface="Arial" pitchFamily="34" charset="0"/>
              </a:rPr>
              <a:t>http://ppt.ankara.edu.tr</a:t>
            </a:r>
            <a:endParaRPr lang="tr-TR" sz="1900" b="1" dirty="0">
              <a:latin typeface="Arial" pitchFamily="34" charset="0"/>
              <a:cs typeface="Arial" pitchFamily="34" charset="0"/>
            </a:endParaRPr>
          </a:p>
          <a:p>
            <a:pPr marL="109537" indent="0">
              <a:buNone/>
            </a:pPr>
            <a:r>
              <a:rPr lang="tr-TR" sz="1900" dirty="0">
                <a:latin typeface="Arial" pitchFamily="34" charset="0"/>
                <a:cs typeface="Arial" pitchFamily="34" charset="0"/>
              </a:rPr>
              <a:t>Şifreler imza karşılığı birim sorumlularına teslim edilecektir.</a:t>
            </a:r>
          </a:p>
          <a:p>
            <a:endParaRPr lang="tr-TR" sz="19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85242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Programına Giriş</a:t>
            </a:r>
          </a:p>
        </p:txBody>
      </p:sp>
    </p:spTree>
    <p:extLst>
      <p:ext uri="{BB962C8B-B14F-4D97-AF65-F5344CB8AC3E}">
        <p14:creationId xmlns:p14="http://schemas.microsoft.com/office/powerpoint/2010/main" xmlns="" val="14697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0865"/>
            <a:ext cx="8496944" cy="460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81236" y="1336811"/>
            <a:ext cx="8229600" cy="2376264"/>
          </a:xfrm>
        </p:spPr>
        <p:txBody>
          <a:bodyPr>
            <a:norm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tr-TR" sz="1600" b="1" spc="-30" dirty="0" smtClean="0"/>
              <a:t>Ana menü ekranında; (a) program çağrısı ve kılavuz, (b) birimin bütçe tavanlarına ilişkin bilgiler yer almaktadır.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tr-TR" sz="1600" b="1" spc="-30" dirty="0" smtClean="0"/>
              <a:t>Program tekliflerinin hazırlanmasına başlanmadan önce çağrı ve kılavuz okunmalı.</a:t>
            </a:r>
          </a:p>
          <a:p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85242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2014 </a:t>
            </a:r>
            <a:r>
              <a:rPr lang="tr-TR" sz="2800" spc="-9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Performans </a:t>
            </a:r>
            <a:r>
              <a:rPr lang="tr-TR" sz="2800" spc="-9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Programı Menü </a:t>
            </a:r>
            <a:r>
              <a:rPr lang="tr-TR" sz="2800" spc="-9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Tanıtımı</a:t>
            </a:r>
            <a:endParaRPr lang="tr-TR" sz="28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Köşeleri Yuvarlanmış Dikdörtgen Belirtme Çizgisi 5"/>
          <p:cNvSpPr/>
          <p:nvPr/>
        </p:nvSpPr>
        <p:spPr>
          <a:xfrm>
            <a:off x="2123728" y="2524943"/>
            <a:ext cx="3168352" cy="622026"/>
          </a:xfrm>
          <a:prstGeom prst="wedgeRoundRectCallout">
            <a:avLst>
              <a:gd name="adj1" fmla="val -56949"/>
              <a:gd name="adj2" fmla="val 81159"/>
              <a:gd name="adj3" fmla="val 16667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000" b="1" dirty="0" smtClean="0"/>
              <a:t>Menü Seçimleri:</a:t>
            </a:r>
            <a:endParaRPr lang="tr-TR" sz="1000" b="1" dirty="0"/>
          </a:p>
          <a:p>
            <a:pPr algn="ctr"/>
            <a:r>
              <a:rPr lang="tr-TR" sz="1000" dirty="0" smtClean="0"/>
              <a:t>Hedef  Tabloları / Teklif Listeleri / İlave Ödenek Teklifleri / Personel Maaşları / Dökümler / Yardım menülerine ulaşım sağlanabilir.</a:t>
            </a:r>
          </a:p>
        </p:txBody>
      </p:sp>
      <p:sp>
        <p:nvSpPr>
          <p:cNvPr id="7" name="Köşeleri Yuvarlanmış Dikdörtgen Belirtme Çizgisi 6"/>
          <p:cNvSpPr/>
          <p:nvPr/>
        </p:nvSpPr>
        <p:spPr>
          <a:xfrm>
            <a:off x="5796136" y="2592386"/>
            <a:ext cx="1440160" cy="528305"/>
          </a:xfrm>
          <a:prstGeom prst="wedgeRoundRectCallout">
            <a:avLst>
              <a:gd name="adj1" fmla="val 23301"/>
              <a:gd name="adj2" fmla="val 91553"/>
              <a:gd name="adj3" fmla="val 16667"/>
            </a:avLst>
          </a:prstGeom>
          <a:solidFill>
            <a:srgbClr val="C2DF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900" dirty="0" smtClean="0">
                <a:solidFill>
                  <a:schemeClr val="tx1"/>
                </a:solidFill>
              </a:rPr>
              <a:t>Şifre güncelleme, hata bildirimi (yönetici mail bağlantılı)</a:t>
            </a:r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7528852" y="2571803"/>
            <a:ext cx="648072" cy="528305"/>
          </a:xfrm>
          <a:prstGeom prst="wedgeRoundRectCallout">
            <a:avLst>
              <a:gd name="adj1" fmla="val -83648"/>
              <a:gd name="adj2" fmla="val 99275"/>
              <a:gd name="adj3" fmla="val 16667"/>
            </a:avLst>
          </a:prstGeom>
          <a:solidFill>
            <a:srgbClr val="C2DF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900" dirty="0" smtClean="0">
                <a:solidFill>
                  <a:schemeClr val="tx1"/>
                </a:solidFill>
              </a:rPr>
              <a:t>Çıkış</a:t>
            </a:r>
          </a:p>
        </p:txBody>
      </p:sp>
    </p:spTree>
    <p:extLst>
      <p:ext uri="{BB962C8B-B14F-4D97-AF65-F5344CB8AC3E}">
        <p14:creationId xmlns:p14="http://schemas.microsoft.com/office/powerpoint/2010/main" xmlns="" val="19823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10" y="2052948"/>
            <a:ext cx="8522607" cy="46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435401"/>
            <a:ext cx="9252520" cy="2376264"/>
          </a:xfrm>
        </p:spPr>
        <p:txBody>
          <a:bodyPr>
            <a:norm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tr-TR" sz="1800" b="1" dirty="0" smtClean="0"/>
              <a:t>Menüden «Hedef Tabloları» seçilmek suretiyle birim performans hedefleri listelenecektir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40553" y="548680"/>
            <a:ext cx="8363272" cy="785242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2014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Performans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Programı Menü: Hedef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Tabloları</a:t>
            </a:r>
            <a:endParaRPr lang="tr-TR" sz="28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7504" y="4365106"/>
            <a:ext cx="1440160" cy="60016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</a:rPr>
              <a:t>Her bir hedef için süreç ayrı ayrı çalıştırılacaktır.</a:t>
            </a:r>
            <a:endParaRPr lang="tr-TR" sz="1100" b="1" dirty="0">
              <a:solidFill>
                <a:schemeClr val="bg1"/>
              </a:solidFill>
            </a:endParaRPr>
          </a:p>
        </p:txBody>
      </p:sp>
      <p:sp>
        <p:nvSpPr>
          <p:cNvPr id="11" name="Köşeleri Yuvarlanmış Dikdörtgen Belirtme Çizgisi 10"/>
          <p:cNvSpPr/>
          <p:nvPr/>
        </p:nvSpPr>
        <p:spPr>
          <a:xfrm>
            <a:off x="7028928" y="2891833"/>
            <a:ext cx="1800200" cy="1065566"/>
          </a:xfrm>
          <a:prstGeom prst="wedgeRoundRectCallout">
            <a:avLst>
              <a:gd name="adj1" fmla="val -19339"/>
              <a:gd name="adj2" fmla="val 63224"/>
              <a:gd name="adj3" fmla="val 16667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000" dirty="0" smtClean="0"/>
              <a:t>Birim tarafından sunulan hizmetlerin gerektirdiği hedeflerin seçimi bu aşamada yapılacaktır.</a:t>
            </a:r>
          </a:p>
        </p:txBody>
      </p:sp>
      <p:sp>
        <p:nvSpPr>
          <p:cNvPr id="12" name="Köşeleri Yuvarlanmış Dikdörtgen Belirtme Çizgisi 11"/>
          <p:cNvSpPr/>
          <p:nvPr/>
        </p:nvSpPr>
        <p:spPr>
          <a:xfrm>
            <a:off x="4220383" y="4201357"/>
            <a:ext cx="1624622" cy="1224136"/>
          </a:xfrm>
          <a:prstGeom prst="wedgeRoundRectCallout">
            <a:avLst>
              <a:gd name="adj1" fmla="val 72522"/>
              <a:gd name="adj2" fmla="val -55052"/>
              <a:gd name="adj3" fmla="val 16667"/>
            </a:avLst>
          </a:prstGeom>
          <a:solidFill>
            <a:srgbClr val="C2DF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800" b="1" dirty="0" smtClean="0">
                <a:solidFill>
                  <a:schemeClr val="tx1"/>
                </a:solidFill>
              </a:rPr>
              <a:t>DURUM: </a:t>
            </a:r>
            <a:r>
              <a:rPr lang="tr-TR" sz="800" dirty="0" smtClean="0">
                <a:solidFill>
                  <a:schemeClr val="tx1"/>
                </a:solidFill>
              </a:rPr>
              <a:t>Performans hedefi ile ilgili performans göstergesi, faaliyet ve bilgilerin seçimi  sonrasında gösterge ve bilgilerin gönderilip, gönderilmediğini göstermektedir.</a:t>
            </a:r>
          </a:p>
        </p:txBody>
      </p:sp>
      <p:sp>
        <p:nvSpPr>
          <p:cNvPr id="13" name="Köşeleri Yuvarlanmış Dikdörtgen Belirtme Çizgisi 12"/>
          <p:cNvSpPr/>
          <p:nvPr/>
        </p:nvSpPr>
        <p:spPr>
          <a:xfrm>
            <a:off x="5236046" y="2977220"/>
            <a:ext cx="1571844" cy="849542"/>
          </a:xfrm>
          <a:prstGeom prst="wedgeRoundRectCallout">
            <a:avLst>
              <a:gd name="adj1" fmla="val 54902"/>
              <a:gd name="adj2" fmla="val 74104"/>
              <a:gd name="adj3" fmla="val 16667"/>
            </a:avLst>
          </a:prstGeom>
          <a:solidFill>
            <a:srgbClr val="C2DF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800" b="1" dirty="0" smtClean="0">
                <a:solidFill>
                  <a:schemeClr val="tx1"/>
                </a:solidFill>
              </a:rPr>
              <a:t>FAALİYET DURUM: </a:t>
            </a:r>
            <a:r>
              <a:rPr lang="tr-TR" sz="800" dirty="0" smtClean="0">
                <a:solidFill>
                  <a:schemeClr val="tx1"/>
                </a:solidFill>
              </a:rPr>
              <a:t>Faaliyete  ilişkin bilgilerin girilip, girilmediğini göstermektedir.</a:t>
            </a:r>
          </a:p>
        </p:txBody>
      </p:sp>
    </p:spTree>
    <p:extLst>
      <p:ext uri="{BB962C8B-B14F-4D97-AF65-F5344CB8AC3E}">
        <p14:creationId xmlns:p14="http://schemas.microsoft.com/office/powerpoint/2010/main" xmlns="" val="31204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69" y="2359122"/>
            <a:ext cx="8573990" cy="445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376264"/>
          </a:xfrm>
        </p:spPr>
        <p:txBody>
          <a:bodyPr>
            <a:norm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tr-TR" sz="1800" b="1" dirty="0"/>
              <a:t>Bu aşamada seçmiş olduğunuz hedefe ilişkin; </a:t>
            </a:r>
          </a:p>
          <a:p>
            <a:pPr marL="469900" lvl="1" indent="-177800">
              <a:buFont typeface="Arial" pitchFamily="34" charset="0"/>
              <a:buChar char="•"/>
            </a:pPr>
            <a:r>
              <a:rPr lang="tr-TR" sz="1600" b="1" dirty="0"/>
              <a:t>Performans göstergeleri ve </a:t>
            </a:r>
          </a:p>
          <a:p>
            <a:pPr marL="469900" lvl="1" indent="-177800">
              <a:buFont typeface="Arial" pitchFamily="34" charset="0"/>
              <a:buChar char="•"/>
            </a:pPr>
            <a:r>
              <a:rPr lang="tr-TR" sz="1600" b="1" dirty="0"/>
              <a:t>Faaliyetlere yönelik düzenleme işlemlerinin yapılması  gerekmektedir.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6269" y="548680"/>
            <a:ext cx="8363272" cy="785242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Programı Menü: Hedef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Tabloları</a:t>
            </a:r>
            <a:r>
              <a:rPr lang="tr-TR" sz="2800" b="1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tr-TR" sz="2800" b="1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tr-TR" sz="20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Göstergeleri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Köşeleri Yuvarlanmış Dikdörtgen Belirtme Çizgisi 14"/>
          <p:cNvSpPr/>
          <p:nvPr/>
        </p:nvSpPr>
        <p:spPr>
          <a:xfrm>
            <a:off x="6804248" y="3933056"/>
            <a:ext cx="936104" cy="540060"/>
          </a:xfrm>
          <a:prstGeom prst="wedgeRoundRectCallout">
            <a:avLst>
              <a:gd name="adj1" fmla="val 70270"/>
              <a:gd name="adj2" fmla="val 71079"/>
              <a:gd name="adj3" fmla="val 16667"/>
            </a:avLst>
          </a:prstGeom>
          <a:solidFill>
            <a:srgbClr val="C2DF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850" spc="-100" dirty="0" smtClean="0">
                <a:solidFill>
                  <a:schemeClr val="tx1"/>
                </a:solidFill>
              </a:rPr>
              <a:t>Eklenmiş göstergelerin kaldırılması gerekli ise kullanılır..</a:t>
            </a:r>
          </a:p>
        </p:txBody>
      </p:sp>
      <p:sp>
        <p:nvSpPr>
          <p:cNvPr id="16" name="Köşeleri Yuvarlanmış Dikdörtgen Belirtme Çizgisi 15"/>
          <p:cNvSpPr/>
          <p:nvPr/>
        </p:nvSpPr>
        <p:spPr>
          <a:xfrm>
            <a:off x="4986042" y="5013176"/>
            <a:ext cx="1375062" cy="612068"/>
          </a:xfrm>
          <a:prstGeom prst="wedgeRoundRectCallout">
            <a:avLst>
              <a:gd name="adj1" fmla="val -19868"/>
              <a:gd name="adj2" fmla="val 111286"/>
              <a:gd name="adj3" fmla="val 16667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900" dirty="0" smtClean="0"/>
              <a:t>Sistemde var olan performans göstergelerinden eklemek</a:t>
            </a:r>
          </a:p>
        </p:txBody>
      </p:sp>
      <p:sp>
        <p:nvSpPr>
          <p:cNvPr id="17" name="Köşeleri Yuvarlanmış Dikdörtgen Belirtme Çizgisi 16"/>
          <p:cNvSpPr/>
          <p:nvPr/>
        </p:nvSpPr>
        <p:spPr>
          <a:xfrm>
            <a:off x="5076056" y="6381328"/>
            <a:ext cx="1155527" cy="432048"/>
          </a:xfrm>
          <a:prstGeom prst="wedgeRoundRectCallout">
            <a:avLst>
              <a:gd name="adj1" fmla="val 81601"/>
              <a:gd name="adj2" fmla="val -22491"/>
              <a:gd name="adj3" fmla="val 16667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900" dirty="0" smtClean="0"/>
              <a:t>Yeni performans göstergesi eklemek</a:t>
            </a:r>
          </a:p>
        </p:txBody>
      </p:sp>
    </p:spTree>
    <p:extLst>
      <p:ext uri="{BB962C8B-B14F-4D97-AF65-F5344CB8AC3E}">
        <p14:creationId xmlns:p14="http://schemas.microsoft.com/office/powerpoint/2010/main" xmlns="" val="23157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2206"/>
            <a:ext cx="8141964" cy="519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3272" cy="785242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Programı Menü: Hedef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Tabloları</a:t>
            </a:r>
            <a:b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tr-TR" sz="20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Faaliyetler / Bilgiler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5796136" y="5127176"/>
            <a:ext cx="1375062" cy="375470"/>
          </a:xfrm>
          <a:prstGeom prst="wedgeRoundRectCallout">
            <a:avLst>
              <a:gd name="adj1" fmla="val -24578"/>
              <a:gd name="adj2" fmla="val -91510"/>
              <a:gd name="adj3" fmla="val 16667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900" dirty="0" smtClean="0"/>
              <a:t>Sistemde var olan faaliyetlerden eklemek</a:t>
            </a:r>
          </a:p>
        </p:txBody>
      </p:sp>
      <p:sp>
        <p:nvSpPr>
          <p:cNvPr id="10" name="Köşeleri Yuvarlanmış Dikdörtgen Belirtme Çizgisi 9"/>
          <p:cNvSpPr/>
          <p:nvPr/>
        </p:nvSpPr>
        <p:spPr>
          <a:xfrm>
            <a:off x="7596336" y="2334294"/>
            <a:ext cx="943014" cy="540060"/>
          </a:xfrm>
          <a:prstGeom prst="wedgeRoundRectCallout">
            <a:avLst>
              <a:gd name="adj1" fmla="val 10999"/>
              <a:gd name="adj2" fmla="val 92243"/>
              <a:gd name="adj3" fmla="val 16667"/>
            </a:avLst>
          </a:prstGeom>
          <a:solidFill>
            <a:srgbClr val="C2DF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850" spc="-100" dirty="0" smtClean="0">
                <a:solidFill>
                  <a:schemeClr val="tx1"/>
                </a:solidFill>
              </a:rPr>
              <a:t>Eklenmiş faaliyetin kaldırılması gerekli ise kullanılır..</a:t>
            </a:r>
          </a:p>
        </p:txBody>
      </p:sp>
      <p:sp>
        <p:nvSpPr>
          <p:cNvPr id="6" name="Dikdörtgen Belirtme Çizgisi 5"/>
          <p:cNvSpPr/>
          <p:nvPr/>
        </p:nvSpPr>
        <p:spPr>
          <a:xfrm>
            <a:off x="35496" y="4278510"/>
            <a:ext cx="1656184" cy="684656"/>
          </a:xfrm>
          <a:prstGeom prst="wedgeRectCallout">
            <a:avLst>
              <a:gd name="adj1" fmla="val 5249"/>
              <a:gd name="adj2" fmla="val 78047"/>
            </a:avLst>
          </a:prstGeom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900" dirty="0" smtClean="0"/>
              <a:t>Performans göstergelerin </a:t>
            </a:r>
            <a:r>
              <a:rPr lang="tr-TR" sz="900" dirty="0"/>
              <a:t>hesaplanmasında kullanılan bilgiler listesi yer almaktadır.</a:t>
            </a:r>
          </a:p>
        </p:txBody>
      </p:sp>
    </p:spTree>
    <p:extLst>
      <p:ext uri="{BB962C8B-B14F-4D97-AF65-F5344CB8AC3E}">
        <p14:creationId xmlns:p14="http://schemas.microsoft.com/office/powerpoint/2010/main" xmlns="" val="28458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16593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648200"/>
          </a:xfrm>
        </p:spPr>
        <p:txBody>
          <a:bodyPr>
            <a:normAutofit/>
          </a:bodyPr>
          <a:lstStyle/>
          <a:p>
            <a:pPr marL="180975" indent="-180975"/>
            <a:r>
              <a:rPr lang="tr-TR" sz="1500" b="1" dirty="0" smtClean="0"/>
              <a:t>Bu aşamada </a:t>
            </a:r>
            <a:r>
              <a:rPr lang="tr-TR" sz="1500" b="1" u="sng" dirty="0" smtClean="0"/>
              <a:t>performans göstergeleri</a:t>
            </a:r>
            <a:r>
              <a:rPr lang="tr-TR" sz="1500" b="1" dirty="0" smtClean="0"/>
              <a:t> ve </a:t>
            </a:r>
            <a:r>
              <a:rPr lang="tr-TR" sz="1500" b="1" u="sng" dirty="0" smtClean="0"/>
              <a:t>bilgiler</a:t>
            </a:r>
            <a:r>
              <a:rPr lang="tr-TR" sz="1500" b="1" dirty="0" smtClean="0"/>
              <a:t> bölümlerinin 2012-2014 veri girişleri gerçekleştirilecektir.</a:t>
            </a:r>
            <a:endParaRPr lang="tr-TR" sz="15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1226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Programı Menü: Hedef Tabloları</a:t>
            </a:r>
            <a:endParaRPr lang="tr-TR" sz="28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Dikdörtgen Belirtme Çizgisi 6"/>
          <p:cNvSpPr/>
          <p:nvPr/>
        </p:nvSpPr>
        <p:spPr>
          <a:xfrm>
            <a:off x="35496" y="3794691"/>
            <a:ext cx="1512168" cy="1017213"/>
          </a:xfrm>
          <a:prstGeom prst="wedgeRectCallout">
            <a:avLst>
              <a:gd name="adj1" fmla="val 60623"/>
              <a:gd name="adj2" fmla="val -28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/>
              <a:t>Faaliyetlere ilişkin veri girişleri bir sonraki aşamada gerçekleştirilecektir.</a:t>
            </a:r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1907704" y="6597376"/>
            <a:ext cx="144000" cy="216000"/>
          </a:xfrm>
          <a:prstGeom prst="straightConnector1">
            <a:avLst/>
          </a:prstGeom>
          <a:ln w="444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38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77" y="2348868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85489" y="1340768"/>
            <a:ext cx="8229600" cy="4648200"/>
          </a:xfrm>
        </p:spPr>
        <p:txBody>
          <a:bodyPr>
            <a:norm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tr-TR" sz="1600" b="1" dirty="0"/>
              <a:t>Bir önceki </a:t>
            </a:r>
            <a:r>
              <a:rPr lang="tr-TR" sz="1600" b="1" u="sng" dirty="0"/>
              <a:t>gönderme işlemi</a:t>
            </a:r>
            <a:r>
              <a:rPr lang="tr-TR" sz="1600" b="1" dirty="0"/>
              <a:t> ile performans göstergeleri </a:t>
            </a:r>
            <a:r>
              <a:rPr lang="tr-TR" sz="1600" b="1" dirty="0" smtClean="0"/>
              <a:t>ve bilgilere </a:t>
            </a:r>
            <a:r>
              <a:rPr lang="tr-TR" sz="1600" b="1" dirty="0"/>
              <a:t>ait verilerin girişi </a:t>
            </a:r>
            <a:r>
              <a:rPr lang="tr-TR" sz="1600" b="1" dirty="0" smtClean="0"/>
              <a:t>tamamlanmıştır. Bu aşamada listede yer alan tüm faaliyetlerin </a:t>
            </a:r>
            <a:r>
              <a:rPr lang="tr-TR" sz="1600" b="1" dirty="0"/>
              <a:t>maliyet tablolarının  </a:t>
            </a:r>
            <a:r>
              <a:rPr lang="tr-TR" sz="1600" b="1" dirty="0" smtClean="0"/>
              <a:t>da düzenlenmesi </a:t>
            </a:r>
            <a:r>
              <a:rPr lang="tr-TR" sz="1600" b="1" dirty="0"/>
              <a:t>için «İŞLEM» </a:t>
            </a:r>
            <a:r>
              <a:rPr lang="tr-TR" sz="1600" b="1" dirty="0" smtClean="0"/>
              <a:t>altındaki buton </a:t>
            </a:r>
            <a:r>
              <a:rPr lang="tr-TR" sz="1600" b="1" dirty="0"/>
              <a:t>ile </a:t>
            </a:r>
            <a:r>
              <a:rPr lang="tr-TR" sz="1600" b="1" dirty="0" smtClean="0"/>
              <a:t>bir sonraki aşamaya ulaşım </a:t>
            </a:r>
            <a:r>
              <a:rPr lang="tr-TR" sz="1600" b="1" dirty="0"/>
              <a:t>sağlanmalıdır.</a:t>
            </a:r>
            <a:endParaRPr lang="tr-TR" sz="20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451817" y="548680"/>
            <a:ext cx="8363272" cy="785242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Programı Menü: Hedef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Tabloları</a:t>
            </a:r>
            <a:b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tr-TR" sz="20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Faaliyetlerin Listesi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8244408" y="4581128"/>
            <a:ext cx="144000" cy="216000"/>
          </a:xfrm>
          <a:prstGeom prst="straightConnector1">
            <a:avLst/>
          </a:prstGeom>
          <a:ln w="444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12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361" y="1484784"/>
            <a:ext cx="6918030" cy="5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12229" y="1484784"/>
            <a:ext cx="2212132" cy="5041774"/>
          </a:xfrm>
        </p:spPr>
        <p:txBody>
          <a:bodyPr>
            <a:normAutofit/>
          </a:bodyPr>
          <a:lstStyle/>
          <a:p>
            <a:r>
              <a:rPr lang="tr-TR" sz="1400" b="1" dirty="0" smtClean="0"/>
              <a:t>Faaliyet maliyetleri bu aşamada öngörülen bütçe tavanını aşmamak kısıtıyla girilecektir.</a:t>
            </a:r>
          </a:p>
          <a:p>
            <a:endParaRPr lang="tr-TR" sz="1400" b="1" dirty="0" smtClean="0"/>
          </a:p>
          <a:p>
            <a:r>
              <a:rPr lang="tr-TR" sz="1400" b="1" dirty="0" smtClean="0"/>
              <a:t>Faaliyet tavanları birden fazla faaliyeti içerecek şekilde verilmektedir.</a:t>
            </a:r>
          </a:p>
          <a:p>
            <a:endParaRPr lang="tr-TR" sz="1400" b="1" dirty="0" smtClean="0"/>
          </a:p>
          <a:p>
            <a:r>
              <a:rPr lang="tr-TR" sz="1400" b="1" dirty="0" smtClean="0"/>
              <a:t>Diğer başlığında bir faaliyet seçilmiş ise açıklayıcı bir ifade açıklama kısmına eklenecektir.</a:t>
            </a:r>
          </a:p>
          <a:p>
            <a:endParaRPr lang="tr-TR" sz="1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713234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Programı Menü: Hedef Tabloları</a:t>
            </a:r>
            <a:b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tr-TR" sz="20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Faaliyet Maliyetleri Tablosu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2699792" y="6460177"/>
            <a:ext cx="144000" cy="216000"/>
          </a:xfrm>
          <a:prstGeom prst="straightConnector1">
            <a:avLst/>
          </a:prstGeom>
          <a:ln w="444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66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5626824"/>
              </p:ext>
            </p:extLst>
          </p:nvPr>
        </p:nvGraphicFramePr>
        <p:xfrm>
          <a:off x="837928" y="2192263"/>
          <a:ext cx="763284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0" lang="tr-TR" kern="1200" dirty="0" smtClean="0">
                <a:ln w="6350">
                  <a:noFill/>
                </a:ln>
                <a:solidFill>
                  <a:srgbClr val="1F497D"/>
                </a:solidFill>
                <a:effectLst/>
                <a:latin typeface="Century Gothic" pitchFamily="34" charset="0"/>
              </a:rPr>
              <a:t>Sunum Planı</a:t>
            </a:r>
            <a:endParaRPr lang="tr-TR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556792"/>
            <a:ext cx="8229600" cy="64807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Sunum üç ana bölümden oluşmaktadır.</a:t>
            </a: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5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6257"/>
            <a:ext cx="7925394" cy="467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95536" y="1337703"/>
            <a:ext cx="8422677" cy="4729014"/>
          </a:xfrm>
        </p:spPr>
        <p:txBody>
          <a:bodyPr>
            <a:normAutofit/>
          </a:bodyPr>
          <a:lstStyle/>
          <a:p>
            <a:r>
              <a:rPr lang="tr-TR" sz="1600" b="1" dirty="0" smtClean="0"/>
              <a:t>Faaliyet ilişkin mali bilgi girişi tamamlandıktan sonra aşağıdaki ekran karşınıza gelecektir.</a:t>
            </a:r>
            <a:endParaRPr lang="tr-TR" sz="1600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245690" y="620688"/>
            <a:ext cx="8435280" cy="713234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Programı Menü: Hedef Tabloları</a:t>
            </a:r>
            <a:b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tr-TR" sz="20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Faaliyet Listesi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5958705"/>
            <a:ext cx="741682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6372200" y="3690453"/>
            <a:ext cx="1819400" cy="571351"/>
          </a:xfrm>
          <a:prstGeom prst="wedgeRoundRectCallout">
            <a:avLst>
              <a:gd name="adj1" fmla="val 19730"/>
              <a:gd name="adj2" fmla="val 97357"/>
              <a:gd name="adj3" fmla="val 16667"/>
            </a:avLst>
          </a:prstGeom>
          <a:solidFill>
            <a:srgbClr val="C2DF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800" dirty="0" smtClean="0">
                <a:solidFill>
                  <a:schemeClr val="tx1"/>
                </a:solidFill>
              </a:rPr>
              <a:t>Yeniden düzenleme yapmak veya gönderi durumunun iptali için  aşağıdaki linki kullanabilirsiniz.</a:t>
            </a:r>
          </a:p>
        </p:txBody>
      </p:sp>
    </p:spTree>
    <p:extLst>
      <p:ext uri="{BB962C8B-B14F-4D97-AF65-F5344CB8AC3E}">
        <p14:creationId xmlns:p14="http://schemas.microsoft.com/office/powerpoint/2010/main" xmlns="" val="841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19" y="2237061"/>
            <a:ext cx="8666798" cy="462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33070"/>
          </a:xfrm>
        </p:spPr>
        <p:txBody>
          <a:bodyPr/>
          <a:lstStyle/>
          <a:p>
            <a:pPr marL="177800" indent="-177800" algn="just">
              <a:spcAft>
                <a:spcPts val="1200"/>
              </a:spcAft>
            </a:pPr>
            <a:r>
              <a:rPr lang="tr-TR" sz="1600" b="1" spc="-80" dirty="0" smtClean="0">
                <a:latin typeface="Arial" pitchFamily="34" charset="0"/>
                <a:cs typeface="Arial" pitchFamily="34" charset="0"/>
              </a:rPr>
              <a:t>Menüden «Dökümler» seçilmek suretiyle Hedef Tabloları menüsünde işlemleri tamamlanmış ve faaliyet maliyetlendirilmesi </a:t>
            </a:r>
            <a:r>
              <a:rPr lang="tr-TR" sz="1600" b="1" spc="-80" dirty="0">
                <a:latin typeface="Arial" pitchFamily="34" charset="0"/>
                <a:cs typeface="Arial" pitchFamily="34" charset="0"/>
              </a:rPr>
              <a:t>yapılmış performans hedeflerinin </a:t>
            </a:r>
            <a:r>
              <a:rPr lang="tr-TR" sz="1600" b="1" spc="-80" dirty="0" smtClean="0">
                <a:latin typeface="Arial" pitchFamily="34" charset="0"/>
                <a:cs typeface="Arial" pitchFamily="34" charset="0"/>
              </a:rPr>
              <a:t>tutarlarının yansıyacağı tabloların</a:t>
            </a:r>
            <a:r>
              <a:rPr lang="tr-TR" sz="1600" b="1" spc="-8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spc="-80" dirty="0" smtClean="0">
                <a:latin typeface="Arial" pitchFamily="34" charset="0"/>
                <a:cs typeface="Arial" pitchFamily="34" charset="0"/>
              </a:rPr>
              <a:t>dökümlerini almak mümkündür.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marL="109537" indent="0">
              <a:buNone/>
            </a:pPr>
            <a:endParaRPr lang="tr-TR" sz="6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35280" cy="713234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Programı Menü: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Dökümler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0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66" y="2308051"/>
            <a:ext cx="81248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İçerik Yer Tutucusu 1"/>
          <p:cNvSpPr txBox="1">
            <a:spLocks/>
          </p:cNvSpPr>
          <p:nvPr/>
        </p:nvSpPr>
        <p:spPr bwMode="auto">
          <a:xfrm>
            <a:off x="395536" y="1412776"/>
            <a:ext cx="8496944" cy="523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buFont typeface="Arial" pitchFamily="34" charset="0"/>
              <a:buChar char="•"/>
            </a:pPr>
            <a:r>
              <a:rPr lang="tr-TR" sz="1400" b="1" dirty="0">
                <a:latin typeface="Arial" pitchFamily="34" charset="0"/>
                <a:cs typeface="Arial" pitchFamily="34" charset="0"/>
              </a:rPr>
              <a:t>«Teklif Listeleri» menüsü birimin </a:t>
            </a: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yılı için, yapım, büyük onarım donanım, </a:t>
            </a:r>
            <a:r>
              <a:rPr lang="tr-TR" sz="1400" b="1" dirty="0" err="1">
                <a:latin typeface="Arial" pitchFamily="34" charset="0"/>
                <a:cs typeface="Arial" pitchFamily="34" charset="0"/>
              </a:rPr>
              <a:t>hizmetiçi</a:t>
            </a:r>
            <a:r>
              <a:rPr lang="tr-TR" sz="1400" b="1" dirty="0">
                <a:latin typeface="Arial" pitchFamily="34" charset="0"/>
                <a:cs typeface="Arial" pitchFamily="34" charset="0"/>
              </a:rPr>
              <a:t> eğitim ve bilişim alanlarındaki kullanıma/ihtiyaca yönelik taleplerini belirtebilecekleri alandır. İlgili teklif adlarının karşısındaki «SEÇ» linkleri ile listelere erişim sağlanacaktır.</a:t>
            </a:r>
            <a:endParaRPr lang="tr-T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726" y="569200"/>
            <a:ext cx="8229600" cy="771568"/>
          </a:xfrm>
        </p:spPr>
        <p:txBody>
          <a:bodyPr/>
          <a:lstStyle/>
          <a:p>
            <a:pPr eaLnBrk="1" hangingPunct="1"/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Programı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Menü: Teklif Listeleri</a:t>
            </a:r>
            <a:endParaRPr lang="tr-TR" sz="2800" spc="-90" dirty="0" smtClean="0"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6300192" y="3448422"/>
            <a:ext cx="2232248" cy="648072"/>
          </a:xfrm>
          <a:prstGeom prst="wedgeRoundRectCallout">
            <a:avLst>
              <a:gd name="adj1" fmla="val 23166"/>
              <a:gd name="adj2" fmla="val 73977"/>
              <a:gd name="adj3" fmla="val 16667"/>
            </a:avLst>
          </a:prstGeom>
          <a:solidFill>
            <a:schemeClr val="accent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800" dirty="0" smtClean="0">
                <a:solidFill>
                  <a:schemeClr val="bg1"/>
                </a:solidFill>
              </a:rPr>
              <a:t>Teklifin hangi iş ana başlığı altında yapılacaksa talepte bulunulacak malzeme/hizmet/iş vb.  listeleri ne ulaşım için karşılığındaki seçim linkleri kullanılmalıdır.</a:t>
            </a:r>
          </a:p>
        </p:txBody>
      </p:sp>
    </p:spTree>
    <p:extLst>
      <p:ext uri="{BB962C8B-B14F-4D97-AF65-F5344CB8AC3E}">
        <p14:creationId xmlns:p14="http://schemas.microsoft.com/office/powerpoint/2010/main" xmlns="" val="40170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478979" y="2204864"/>
            <a:ext cx="8277225" cy="4536504"/>
            <a:chOff x="-2916832" y="2002897"/>
            <a:chExt cx="8277225" cy="5257800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832" y="2002897"/>
              <a:ext cx="8277225" cy="525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00808" y="5661248"/>
              <a:ext cx="73533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61062"/>
          </a:xfrm>
        </p:spPr>
        <p:txBody>
          <a:bodyPr/>
          <a:lstStyle/>
          <a:p>
            <a:pPr marL="177800" indent="-177800" algn="l"/>
            <a:r>
              <a:rPr lang="tr-TR" sz="1600" b="1" spc="-50" dirty="0" smtClean="0">
                <a:latin typeface="Arial" pitchFamily="34" charset="0"/>
                <a:cs typeface="Arial" pitchFamily="34" charset="0"/>
              </a:rPr>
              <a:t>«Teklif Ekle» bölümünde talep edilen malzeme/hizmet türü, adı, miktarı, tahmini bedeli, </a:t>
            </a:r>
            <a:r>
              <a:rPr lang="tr-TR" sz="1600" b="1" spc="-50" dirty="0" err="1" smtClean="0">
                <a:latin typeface="Arial" pitchFamily="34" charset="0"/>
                <a:cs typeface="Arial" pitchFamily="34" charset="0"/>
              </a:rPr>
              <a:t>aciliyeti</a:t>
            </a:r>
            <a:r>
              <a:rPr lang="tr-TR" sz="1600" b="1" spc="-50" dirty="0" smtClean="0">
                <a:latin typeface="Arial" pitchFamily="34" charset="0"/>
                <a:cs typeface="Arial" pitchFamily="34" charset="0"/>
              </a:rPr>
              <a:t> (* </a:t>
            </a:r>
            <a:r>
              <a:rPr lang="tr-TR" sz="1600" b="1" spc="-50" dirty="0" err="1" smtClean="0">
                <a:latin typeface="Arial" pitchFamily="34" charset="0"/>
                <a:cs typeface="Arial" pitchFamily="34" charset="0"/>
              </a:rPr>
              <a:t>aciliyet</a:t>
            </a:r>
            <a:r>
              <a:rPr lang="tr-TR" sz="1600" b="1" spc="-50" dirty="0" smtClean="0">
                <a:latin typeface="Arial" pitchFamily="34" charset="0"/>
                <a:cs typeface="Arial" pitchFamily="34" charset="0"/>
              </a:rPr>
              <a:t> ile ilgili açıklamaya bakınız.) ve </a:t>
            </a:r>
            <a:r>
              <a:rPr lang="tr-TR" sz="1600" b="1" spc="-50" dirty="0" err="1" smtClean="0">
                <a:latin typeface="Arial" pitchFamily="34" charset="0"/>
                <a:cs typeface="Arial" pitchFamily="34" charset="0"/>
              </a:rPr>
              <a:t>aciliyet</a:t>
            </a:r>
            <a:r>
              <a:rPr lang="tr-TR" sz="1600" b="1" spc="-50" dirty="0" smtClean="0">
                <a:latin typeface="Arial" pitchFamily="34" charset="0"/>
                <a:cs typeface="Arial" pitchFamily="34" charset="0"/>
              </a:rPr>
              <a:t> gerekçesi belirtilerek «Ekle» butonu ile listeye eklenmesi sağlanır. Ayrıca bu talepten önce yapılan talepler de üst alanda listelenmektedir.</a:t>
            </a:r>
            <a:endParaRPr lang="tr-TR" sz="1600" b="1" spc="-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53" y="548680"/>
            <a:ext cx="8229600" cy="771568"/>
          </a:xfrm>
        </p:spPr>
        <p:txBody>
          <a:bodyPr/>
          <a:lstStyle/>
          <a:p>
            <a:pPr eaLnBrk="1" hangingPunct="1"/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Programı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Menü: Teklif Listeleri</a:t>
            </a:r>
            <a:endParaRPr lang="tr-TR" sz="2800" spc="-90" dirty="0" smtClean="0"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888320" y="5432982"/>
            <a:ext cx="144000" cy="216000"/>
          </a:xfrm>
          <a:prstGeom prst="straightConnector1">
            <a:avLst/>
          </a:prstGeom>
          <a:ln w="444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7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95" y="1772816"/>
            <a:ext cx="827722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2681" y="1331255"/>
            <a:ext cx="8229600" cy="5172819"/>
          </a:xfrm>
        </p:spPr>
        <p:txBody>
          <a:bodyPr>
            <a:normAutofit/>
          </a:bodyPr>
          <a:lstStyle/>
          <a:p>
            <a:pPr marL="177800" indent="-177800" algn="just"/>
            <a:r>
              <a:rPr lang="tr-TR" sz="1600" b="1" spc="-60" dirty="0" smtClean="0">
                <a:latin typeface="Arial" pitchFamily="34" charset="0"/>
                <a:cs typeface="Arial" pitchFamily="34" charset="0"/>
              </a:rPr>
              <a:t>Farklı bir talep ana başlığı altında teklif listesi oluşturmaya örnek aşağıda verilmektedir.</a:t>
            </a:r>
            <a:endParaRPr lang="tr-TR" sz="1600" b="1" spc="-6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771568"/>
          </a:xfrm>
        </p:spPr>
        <p:txBody>
          <a:bodyPr/>
          <a:lstStyle/>
          <a:p>
            <a:pPr eaLnBrk="1" hangingPunct="1"/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Programı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Menü: Teklif Listeleri</a:t>
            </a:r>
            <a:endParaRPr lang="tr-TR" sz="2800" spc="-90" dirty="0" smtClean="0"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6" name="Akış Çizelgesi: İşlem 5"/>
          <p:cNvSpPr/>
          <p:nvPr/>
        </p:nvSpPr>
        <p:spPr>
          <a:xfrm>
            <a:off x="6593532" y="3197585"/>
            <a:ext cx="1873187" cy="720080"/>
          </a:xfrm>
          <a:prstGeom prst="flowChartProcess">
            <a:avLst/>
          </a:prstGeom>
          <a:solidFill>
            <a:srgbClr val="C2DF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1000" b="1" i="1" dirty="0" smtClean="0">
                <a:solidFill>
                  <a:schemeClr val="tx1"/>
                </a:solidFill>
              </a:rPr>
              <a:t>Hizmet Birimleri Yeni Yatırım ve Büyük Onarım </a:t>
            </a:r>
            <a:r>
              <a:rPr lang="tr-TR" sz="1000" i="1" dirty="0" smtClean="0">
                <a:solidFill>
                  <a:schemeClr val="tx1"/>
                </a:solidFill>
              </a:rPr>
              <a:t>ana başlığı altında teklif listesi oluşturmak için seçim yapılır.</a:t>
            </a:r>
            <a:endParaRPr lang="tr-TR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2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1988840"/>
            <a:ext cx="8280920" cy="4896544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61062"/>
          </a:xfrm>
        </p:spPr>
        <p:txBody>
          <a:bodyPr/>
          <a:lstStyle/>
          <a:p>
            <a:pPr marL="177800" indent="-177800" algn="just"/>
            <a:r>
              <a:rPr lang="tr-TR" sz="1600" b="1" spc="-60" dirty="0" smtClean="0">
                <a:latin typeface="Arial" pitchFamily="34" charset="0"/>
                <a:cs typeface="Arial" pitchFamily="34" charset="0"/>
              </a:rPr>
              <a:t>Teklif için işin türü, işin </a:t>
            </a:r>
            <a:r>
              <a:rPr lang="tr-TR" sz="1600" b="1" spc="-60" dirty="0" err="1" smtClean="0">
                <a:latin typeface="Arial" pitchFamily="34" charset="0"/>
                <a:cs typeface="Arial" pitchFamily="34" charset="0"/>
              </a:rPr>
              <a:t>aciliyeti</a:t>
            </a:r>
            <a:r>
              <a:rPr lang="tr-TR" sz="1600" b="1" spc="-60" dirty="0" smtClean="0">
                <a:latin typeface="Arial" pitchFamily="34" charset="0"/>
                <a:cs typeface="Arial" pitchFamily="34" charset="0"/>
              </a:rPr>
              <a:t> seçimleri açılır pencereden yapılarak, tablodaki diğer bilgiler doldurulur ve «Gönder» butonu ile teklif işlemi tamamlanır.</a:t>
            </a:r>
            <a:endParaRPr lang="tr-TR" sz="1600" b="1" spc="-6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B1C3-01F6-4A66-9B8D-E022FB8B773D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29600" cy="771568"/>
          </a:xfrm>
        </p:spPr>
        <p:txBody>
          <a:bodyPr/>
          <a:lstStyle/>
          <a:p>
            <a:pPr eaLnBrk="1" hangingPunct="1"/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8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Programı </a:t>
            </a:r>
            <a:r>
              <a:rPr lang="tr-TR" sz="28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Menü: Teklif Listeleri</a:t>
            </a:r>
            <a:endParaRPr lang="tr-TR" sz="2800" spc="-90" dirty="0" smtClean="0"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1207523" y="5935563"/>
            <a:ext cx="144000" cy="216000"/>
          </a:xfrm>
          <a:prstGeom prst="straightConnector1">
            <a:avLst/>
          </a:prstGeom>
          <a:ln w="444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63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256" y="2636912"/>
            <a:ext cx="6696744" cy="402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340768"/>
            <a:ext cx="8468217" cy="5161062"/>
          </a:xfrm>
        </p:spPr>
        <p:txBody>
          <a:bodyPr>
            <a:normAutofit/>
          </a:bodyPr>
          <a:lstStyle/>
          <a:p>
            <a:pPr marL="177800" indent="-177800" algn="just"/>
            <a:r>
              <a:rPr lang="tr-TR" sz="1500" b="1" spc="-60" dirty="0" smtClean="0">
                <a:latin typeface="Arial" pitchFamily="34" charset="0"/>
                <a:cs typeface="Arial" pitchFamily="34" charset="0"/>
              </a:rPr>
              <a:t>Birimlerin performans hedeflerine ulaşmak için maliyetlendirdikleri faaliyetler ile ilgili olarak bütçe tavanlarının yetersiz olduğu durumlarda ilave ödenek ihtiyacını menüden </a:t>
            </a:r>
            <a:r>
              <a:rPr lang="tr-TR" sz="1500" b="1" spc="-80" dirty="0" smtClean="0">
                <a:latin typeface="Arial" pitchFamily="34" charset="0"/>
                <a:cs typeface="Arial" pitchFamily="34" charset="0"/>
              </a:rPr>
              <a:t>«İlave Ödenek Teklifleri» seçmek suretiyle aşağıda yer alan tabloya giriş yapmaları mümkündür.</a:t>
            </a:r>
          </a:p>
          <a:p>
            <a:pPr marL="177800" indent="-177800" algn="just"/>
            <a:r>
              <a:rPr lang="tr-TR" sz="1500" b="1" spc="-80" dirty="0" smtClean="0">
                <a:latin typeface="Arial" pitchFamily="34" charset="0"/>
                <a:cs typeface="Arial" pitchFamily="34" charset="0"/>
              </a:rPr>
              <a:t>Eklenecek ilave ödenek tekliflerinde, söz konusu ilave ödenek ile gerçekleştirilmesi planlanan faaliyetlere ilişkin bilgilerinin açıklama kısmında ayrıntılı olarak belirtilmesine dikkat edilmelidir.</a:t>
            </a:r>
          </a:p>
          <a:p>
            <a:pPr marL="0" indent="0" algn="just">
              <a:buNone/>
            </a:pPr>
            <a:endParaRPr lang="tr-TR" sz="1500" b="1" spc="-6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771568"/>
          </a:xfrm>
        </p:spPr>
        <p:txBody>
          <a:bodyPr>
            <a:noAutofit/>
          </a:bodyPr>
          <a:lstStyle/>
          <a:p>
            <a:pPr eaLnBrk="1" hangingPunct="1"/>
            <a:r>
              <a:rPr lang="tr-TR" sz="26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2014 </a:t>
            </a:r>
            <a:r>
              <a:rPr lang="tr-TR" sz="2600" spc="-13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Performans Programı </a:t>
            </a:r>
            <a:r>
              <a:rPr lang="tr-TR" sz="2600" spc="-13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Menü: İlave Ödenek Teklifleri</a:t>
            </a:r>
            <a:endParaRPr lang="tr-TR" sz="2600" spc="-90" dirty="0" smtClean="0"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Dikdörtgen Belirtme Çizgisi 2"/>
          <p:cNvSpPr/>
          <p:nvPr/>
        </p:nvSpPr>
        <p:spPr>
          <a:xfrm>
            <a:off x="241210" y="5589240"/>
            <a:ext cx="1368136" cy="864096"/>
          </a:xfrm>
          <a:prstGeom prst="wedgeRectCallout">
            <a:avLst>
              <a:gd name="adj1" fmla="val 64351"/>
              <a:gd name="adj2" fmla="val 83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/>
              <a:t>Daha önceden talepte bulunulan ilave ödenek teklifleri burada listelenmektedir. 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xmlns="" val="41473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0" lang="tr-TR" kern="120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+mj-ea"/>
                <a:cs typeface="+mj-cs"/>
              </a:rPr>
              <a:t>Sorular ve Yanıtlar</a:t>
            </a:r>
            <a:endParaRPr lang="tr-TR" sz="28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0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tr-TR" sz="3200" dirty="0" smtClean="0">
              <a:ln w="6350">
                <a:noFill/>
              </a:ln>
              <a:solidFill>
                <a:schemeClr val="tx2"/>
              </a:solidFill>
            </a:endParaRPr>
          </a:p>
          <a:p>
            <a:pPr marL="64008" indent="0">
              <a:buNone/>
            </a:pPr>
            <a:endParaRPr lang="tr-TR" sz="3200" dirty="0">
              <a:ln w="6350">
                <a:noFill/>
              </a:ln>
              <a:solidFill>
                <a:schemeClr val="tx2"/>
              </a:solidFill>
            </a:endParaRPr>
          </a:p>
          <a:p>
            <a:pPr marL="64008" indent="0">
              <a:buNone/>
            </a:pPr>
            <a:endParaRPr lang="tr-TR" sz="3200" dirty="0" smtClean="0">
              <a:ln w="6350">
                <a:noFill/>
              </a:ln>
              <a:solidFill>
                <a:schemeClr val="tx2"/>
              </a:solidFill>
            </a:endParaRPr>
          </a:p>
          <a:p>
            <a:pPr marL="64008" indent="0" algn="ctr">
              <a:buNone/>
            </a:pPr>
            <a:r>
              <a:rPr lang="tr-TR" sz="3200" dirty="0" smtClean="0">
                <a:ln w="6350">
                  <a:noFill/>
                </a:ln>
                <a:solidFill>
                  <a:schemeClr val="tx2"/>
                </a:solidFill>
              </a:rPr>
              <a:t>Teşekkürler…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9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Üniversitemizde,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Yılı Performans Programı ve Bütçe  Hazırlıkları öncesi kurumsal kapasitesin geliştirilmesi ve birim düzeyinde performans programı uygulamasına geçiş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Hazırlanan WEB tabanlı programın kılavuz çerçevesinde doldurulması konusunda bilgilendirme</a:t>
            </a:r>
          </a:p>
          <a:p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0" lang="tr-TR" kern="1200" dirty="0" smtClean="0">
                <a:ln w="6350">
                  <a:noFill/>
                </a:ln>
                <a:solidFill>
                  <a:srgbClr val="1F497D"/>
                </a:solidFill>
                <a:effectLst/>
                <a:latin typeface="Century Gothic" pitchFamily="34" charset="0"/>
              </a:rPr>
              <a:t>Amaç</a:t>
            </a:r>
            <a:endParaRPr lang="tr-TR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5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4176464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tr-TR" b="1" dirty="0" smtClean="0">
                <a:solidFill>
                  <a:srgbClr val="1F497D"/>
                </a:solidFill>
                <a:latin typeface="Century Gothic" pitchFamily="34" charset="0"/>
              </a:rPr>
              <a:t>1. Bölüm</a:t>
            </a:r>
            <a:r>
              <a:rPr lang="tr-TR" dirty="0">
                <a:solidFill>
                  <a:srgbClr val="1F497D"/>
                </a:solidFill>
                <a:latin typeface="Century Gothic" pitchFamily="34" charset="0"/>
              </a:rPr>
              <a:t/>
            </a:r>
            <a:br>
              <a:rPr lang="tr-TR" dirty="0">
                <a:solidFill>
                  <a:srgbClr val="1F497D"/>
                </a:solidFill>
                <a:latin typeface="Century Gothic" pitchFamily="34" charset="0"/>
              </a:rPr>
            </a:br>
            <a:r>
              <a:rPr lang="tr-TR" sz="3200" dirty="0" smtClean="0">
                <a:latin typeface="Century Gothic" pitchFamily="34" charset="0"/>
                <a:cs typeface="Arial" pitchFamily="34" charset="0"/>
              </a:rPr>
              <a:t>2014 Yılı Performans Programı ve Bütçe Hazırlıkları</a:t>
            </a:r>
            <a:br>
              <a:rPr lang="tr-TR" sz="3200" dirty="0" smtClean="0">
                <a:latin typeface="Century Gothic" pitchFamily="34" charset="0"/>
                <a:cs typeface="Arial" pitchFamily="34" charset="0"/>
              </a:rPr>
            </a:br>
            <a:r>
              <a:rPr lang="tr-TR" sz="3200" dirty="0" smtClean="0">
                <a:latin typeface="Century Gothic" pitchFamily="34" charset="0"/>
                <a:cs typeface="Arial" pitchFamily="34" charset="0"/>
              </a:rPr>
              <a:t>Kurumsal Katkıyı Sahiplenmeyi Artıran Yeni Bütçe Sürecimiz</a:t>
            </a:r>
            <a:r>
              <a:rPr lang="tr-TR" sz="3200" b="1" dirty="0">
                <a:latin typeface="Century Gothic" pitchFamily="34" charset="0"/>
              </a:rPr>
              <a:t/>
            </a:r>
            <a:br>
              <a:rPr lang="tr-TR" sz="3200" b="1" dirty="0">
                <a:latin typeface="Century Gothic" pitchFamily="34" charset="0"/>
              </a:rPr>
            </a:br>
            <a:endParaRPr lang="tr-TR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9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0" indent="14288" algn="just">
              <a:buFont typeface="Georgia" pitchFamily="18" charset="0"/>
              <a:buNone/>
            </a:pPr>
            <a:r>
              <a:rPr lang="tr-TR" sz="2300" b="1" dirty="0">
                <a:latin typeface="Arial" charset="0"/>
                <a:cs typeface="Arial" charset="0"/>
              </a:rPr>
              <a:t>5018 Sayılı Kamu Mali Yönetimi ve Kontrol Kanunu </a:t>
            </a:r>
          </a:p>
          <a:p>
            <a:pPr marL="95250" indent="14288" algn="just">
              <a:buFont typeface="Georgia" pitchFamily="18" charset="0"/>
              <a:buNone/>
            </a:pPr>
            <a:r>
              <a:rPr lang="tr-TR" sz="2300" b="1" dirty="0">
                <a:latin typeface="Arial" charset="0"/>
                <a:cs typeface="Arial" charset="0"/>
              </a:rPr>
              <a:t>(2006 ile başlayan mali milat): </a:t>
            </a:r>
          </a:p>
          <a:p>
            <a:pPr marL="95250" indent="14288" algn="just">
              <a:spcBef>
                <a:spcPts val="0"/>
              </a:spcBef>
              <a:buFont typeface="Georgia" pitchFamily="18" charset="0"/>
              <a:buNone/>
            </a:pPr>
            <a:endParaRPr lang="tr-TR" sz="2000" b="1" dirty="0">
              <a:latin typeface="Arial" charset="0"/>
              <a:cs typeface="Arial" charset="0"/>
            </a:endParaRPr>
          </a:p>
          <a:p>
            <a:pPr marL="530225" lvl="1" indent="-1285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tr-TR" sz="2200" dirty="0">
                <a:latin typeface="Arial" charset="0"/>
                <a:cs typeface="Arial" charset="0"/>
              </a:rPr>
              <a:t>Planların kurumsal düzeye inmesi: Kurumsal düzeyde Stratejik Plan ve Performans Programı  </a:t>
            </a:r>
          </a:p>
          <a:p>
            <a:pPr marL="530225" lvl="1" indent="-1285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tr-TR" sz="2200" dirty="0">
                <a:latin typeface="Arial" charset="0"/>
                <a:cs typeface="Arial" charset="0"/>
              </a:rPr>
              <a:t>Çok yıllı bütçe: Orta vadeli harcama sistemi</a:t>
            </a:r>
          </a:p>
          <a:p>
            <a:pPr marL="530225" lvl="1" indent="-1285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tr-TR" sz="2200" dirty="0">
                <a:latin typeface="Arial" charset="0"/>
                <a:cs typeface="Arial" charset="0"/>
              </a:rPr>
              <a:t>Değişen yönetsel ve mali sorumluluk: yönetimsel sorumluluğa sahip olan aynı zamanda mali sorumlu </a:t>
            </a:r>
          </a:p>
          <a:p>
            <a:pPr marL="795338" lvl="2" indent="-1285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tr-TR" sz="2000" dirty="0">
                <a:latin typeface="Arial" charset="0"/>
                <a:cs typeface="Arial" charset="0"/>
              </a:rPr>
              <a:t>Değişen aslında zihniyet ve iş yapma biçimi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Daha etkin bir mali yönetim sistemi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…</a:t>
            </a:r>
            <a:endParaRPr lang="tr-TR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8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14288" algn="just">
              <a:buFont typeface="Georgia" pitchFamily="18" charset="0"/>
              <a:buNone/>
            </a:pPr>
            <a:r>
              <a:rPr lang="tr-TR" sz="2300" b="1" dirty="0">
                <a:latin typeface="Arial" charset="0"/>
                <a:cs typeface="Arial" charset="0"/>
              </a:rPr>
              <a:t>Bütçe Daire Başkanlıkları yok…</a:t>
            </a:r>
          </a:p>
          <a:p>
            <a:pPr marL="387350" lvl="1" indent="14288" algn="just">
              <a:buFont typeface="Arial" pitchFamily="34" charset="0"/>
              <a:buChar char="–"/>
            </a:pPr>
            <a:r>
              <a:rPr lang="tr-TR" sz="2100" dirty="0">
                <a:latin typeface="Arial" charset="0"/>
                <a:cs typeface="Arial" charset="0"/>
              </a:rPr>
              <a:t>Bütçe artık doğrudan kamusal hizmeti üreten birimlere aslında size emanet edilen bir kaynak</a:t>
            </a:r>
          </a:p>
          <a:p>
            <a:pPr marL="387350" lvl="1" indent="14288" algn="just">
              <a:buFont typeface="Arial" pitchFamily="34" charset="0"/>
              <a:buChar char="–"/>
            </a:pPr>
            <a:endParaRPr lang="tr-TR" sz="2100" dirty="0">
              <a:latin typeface="Arial" charset="0"/>
              <a:cs typeface="Arial" charset="0"/>
            </a:endParaRPr>
          </a:p>
          <a:p>
            <a:pPr marL="95250" indent="14288" algn="just">
              <a:buFont typeface="Georgia" pitchFamily="18" charset="0"/>
              <a:buNone/>
            </a:pPr>
            <a:r>
              <a:rPr lang="tr-TR" sz="2300" b="1" dirty="0">
                <a:latin typeface="Arial" charset="0"/>
                <a:cs typeface="Arial" charset="0"/>
              </a:rPr>
              <a:t>Strateji Dairesi var… </a:t>
            </a:r>
          </a:p>
          <a:p>
            <a:pPr marL="387350" lvl="1" indent="14288" algn="just">
              <a:buFont typeface="Arial" pitchFamily="34" charset="0"/>
              <a:buChar char="–"/>
            </a:pPr>
            <a:r>
              <a:rPr lang="tr-TR" sz="2100" dirty="0">
                <a:latin typeface="Arial" charset="0"/>
                <a:cs typeface="Arial" charset="0"/>
              </a:rPr>
              <a:t>Yol, yordam gösterecek, </a:t>
            </a:r>
          </a:p>
          <a:p>
            <a:pPr marL="387350" lvl="1" indent="14288" algn="just">
              <a:buFont typeface="Arial" pitchFamily="34" charset="0"/>
              <a:buChar char="–"/>
            </a:pPr>
            <a:r>
              <a:rPr lang="tr-TR" sz="2100" dirty="0">
                <a:latin typeface="Arial" charset="0"/>
                <a:cs typeface="Arial" charset="0"/>
              </a:rPr>
              <a:t>Mali hesapları tutacak, ön mali kontrolü ve ödemelerin yapılması gibi mali işlemleri sonuçlandıracak</a:t>
            </a:r>
          </a:p>
          <a:p>
            <a:pPr marL="387350" lvl="1" indent="14288" algn="just">
              <a:buFont typeface="Arial" pitchFamily="34" charset="0"/>
              <a:buChar char="–"/>
            </a:pPr>
            <a:r>
              <a:rPr lang="tr-TR" sz="2100" dirty="0">
                <a:latin typeface="Arial" charset="0"/>
                <a:cs typeface="Arial" charset="0"/>
              </a:rPr>
              <a:t>Üst yönetime danışmanlık hizmeti sunacak, </a:t>
            </a:r>
          </a:p>
          <a:p>
            <a:pPr marL="387350" lvl="1" indent="14288" algn="just">
              <a:buFont typeface="Arial" pitchFamily="34" charset="0"/>
              <a:buChar char="–"/>
            </a:pPr>
            <a:r>
              <a:rPr lang="tr-TR" sz="2100" dirty="0">
                <a:latin typeface="Arial" charset="0"/>
                <a:cs typeface="Arial" charset="0"/>
              </a:rPr>
              <a:t>Ama artık eskisi gibi çalışmayacak: kurumun elemanı ve yetkisi artık müdahale eden değil destek olmayla sınırlı</a:t>
            </a:r>
          </a:p>
          <a:p>
            <a:pPr marL="64008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Sorumlu olan hesap verecek olan üst yönetimle birlikte hizmeti üreten birimler (1)</a:t>
            </a:r>
          </a:p>
        </p:txBody>
      </p:sp>
    </p:spTree>
    <p:extLst>
      <p:ext uri="{BB962C8B-B14F-4D97-AF65-F5344CB8AC3E}">
        <p14:creationId xmlns:p14="http://schemas.microsoft.com/office/powerpoint/2010/main" xmlns="" val="19480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85000" lnSpcReduction="20000"/>
          </a:bodyPr>
          <a:lstStyle/>
          <a:p>
            <a:pPr marL="95250" indent="14288" algn="just">
              <a:spcBef>
                <a:spcPts val="0"/>
              </a:spcBef>
              <a:buNone/>
            </a:pPr>
            <a:r>
              <a:rPr lang="tr-TR" sz="2400" b="1" dirty="0">
                <a:latin typeface="Arial" charset="0"/>
                <a:cs typeface="Arial" charset="0"/>
              </a:rPr>
              <a:t>Üst yönetici (rektör); (5018/10)</a:t>
            </a:r>
          </a:p>
          <a:p>
            <a:pPr marL="95250" indent="14288" algn="just">
              <a:spcBef>
                <a:spcPts val="0"/>
              </a:spcBef>
              <a:buNone/>
            </a:pPr>
            <a:endParaRPr lang="tr-TR" sz="2400" b="1" dirty="0">
              <a:latin typeface="Arial" charset="0"/>
              <a:cs typeface="Arial" charset="0"/>
            </a:endParaRPr>
          </a:p>
          <a:p>
            <a:pPr marL="274638" indent="-1651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tr-TR" sz="2400" dirty="0">
                <a:latin typeface="Arial" charset="0"/>
                <a:cs typeface="Arial" charset="0"/>
              </a:rPr>
              <a:t>İdarenin stratejik planlarının ve bütçelerinin kalkınma planına, yıllık programlara, kurumun stratejik plan ve performans hedefleri ile hizmet gereklerine uygun olarak hazırlanması ve uygulanmasından, </a:t>
            </a:r>
          </a:p>
          <a:p>
            <a:pPr marL="274638" indent="-1651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tr-TR" sz="2400" dirty="0">
                <a:latin typeface="Arial" charset="0"/>
                <a:cs typeface="Arial" charset="0"/>
              </a:rPr>
              <a:t>sorumlulukları altındaki kaynakların etkili, ekonomik ve verimli şekilde elde edilmesi ve kullanımını sağlamaktan, kayıp ve kötüye kullanımının önlenmesinden, </a:t>
            </a:r>
          </a:p>
          <a:p>
            <a:pPr marL="274638" indent="-1651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tr-TR" sz="2400" dirty="0">
                <a:latin typeface="Arial" charset="0"/>
                <a:cs typeface="Arial" charset="0"/>
              </a:rPr>
              <a:t>mali yönetim ve kontrol sisteminin işleyişinin gözetilmesi, izlenmesi ve bu Kanunda belirtilen görev ve sorumlulukların yerine getirilmesinden sorumludur.</a:t>
            </a:r>
          </a:p>
          <a:p>
            <a:pPr marL="274638" indent="-165100" algn="just">
              <a:spcBef>
                <a:spcPts val="0"/>
              </a:spcBef>
              <a:spcAft>
                <a:spcPts val="600"/>
              </a:spcAft>
              <a:buNone/>
            </a:pPr>
            <a:endParaRPr lang="tr-TR" sz="2400" dirty="0">
              <a:latin typeface="Arial" charset="0"/>
              <a:cs typeface="Arial" charset="0"/>
            </a:endParaRPr>
          </a:p>
          <a:p>
            <a:pPr marL="274638" indent="-1651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>
                <a:latin typeface="Arial" charset="0"/>
                <a:cs typeface="Arial" charset="0"/>
              </a:rPr>
              <a:t>Üst yöneticiler, bu sorumluluğun gereklerini </a:t>
            </a:r>
            <a:r>
              <a:rPr lang="tr-TR" sz="2400" b="1" u="sng" dirty="0">
                <a:latin typeface="Arial" charset="0"/>
                <a:cs typeface="Arial" charset="0"/>
              </a:rPr>
              <a:t>harcama yetkilileri</a:t>
            </a:r>
            <a:r>
              <a:rPr lang="tr-TR" sz="2400" dirty="0">
                <a:latin typeface="Arial" charset="0"/>
                <a:cs typeface="Arial" charset="0"/>
              </a:rPr>
              <a:t>, malî hizmetler birimi ve iç denetçiler aracılığıyla yerine </a:t>
            </a:r>
            <a:r>
              <a:rPr lang="tr-TR" sz="2400" dirty="0" smtClean="0">
                <a:latin typeface="Arial" charset="0"/>
                <a:cs typeface="Arial" charset="0"/>
              </a:rPr>
              <a:t>getirirler.</a:t>
            </a:r>
          </a:p>
          <a:p>
            <a:pPr marL="274638" indent="-1651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latin typeface="Arial" charset="0"/>
                <a:cs typeface="Arial" charset="0"/>
              </a:rPr>
              <a:t>Harcama yetkilileri ödeneklerin yasalara uygun kullanılması yanında bundan daha ağırlıklı olarak ödeneklerin etkili, ekonomik ve verimli kullanılmasından sorumludur. </a:t>
            </a:r>
            <a:endParaRPr lang="tr-TR" sz="2400" dirty="0">
              <a:latin typeface="Arial" charset="0"/>
              <a:cs typeface="Arial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Sorumlu olan hesap verecek olan üst yönetimle birlikte hizmeti üreten birimler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(2)</a:t>
            </a:r>
            <a:endParaRPr lang="tr-TR" sz="28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4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9388" lvl="1" indent="-36513">
              <a:spcAft>
                <a:spcPts val="1200"/>
              </a:spcAft>
              <a:buNone/>
            </a:pPr>
            <a:r>
              <a:rPr lang="tr-TR" sz="2200" dirty="0"/>
              <a:t>Yükseköğretim kurumlarının faaliyetleri sonucu elde edilen temel sonuçlar (</a:t>
            </a:r>
            <a:r>
              <a:rPr lang="tr-TR" sz="2200" dirty="0" err="1"/>
              <a:t>outcomes</a:t>
            </a:r>
            <a:r>
              <a:rPr lang="tr-TR" sz="2200" dirty="0"/>
              <a:t>):</a:t>
            </a:r>
          </a:p>
          <a:p>
            <a:pPr lvl="1">
              <a:buFont typeface="Wingdings" pitchFamily="2" charset="2"/>
              <a:buChar char="q"/>
            </a:pPr>
            <a:r>
              <a:rPr lang="tr-TR" sz="2200" dirty="0"/>
              <a:t>Eğitimin sürdürülmesi ve iyileştirilmesi </a:t>
            </a:r>
          </a:p>
          <a:p>
            <a:pPr lvl="2">
              <a:buFont typeface="Arial" pitchFamily="34" charset="0"/>
              <a:buChar char="•"/>
            </a:pPr>
            <a:r>
              <a:rPr lang="tr-TR" sz="2000" dirty="0"/>
              <a:t>Eğitim hizmeti sunumu, </a:t>
            </a:r>
          </a:p>
          <a:p>
            <a:pPr lvl="2">
              <a:buFont typeface="Arial" pitchFamily="34" charset="0"/>
              <a:buChar char="•"/>
            </a:pPr>
            <a:r>
              <a:rPr lang="tr-TR" sz="2000" dirty="0"/>
              <a:t>Beşeri sermayenin geliştirilmesi ve </a:t>
            </a:r>
          </a:p>
          <a:p>
            <a:pPr lvl="2">
              <a:buFont typeface="Arial" pitchFamily="34" charset="0"/>
              <a:buChar char="•"/>
            </a:pPr>
            <a:r>
              <a:rPr lang="tr-TR" sz="2000" dirty="0"/>
              <a:t>Ekonomik büyümenin sağlanması</a:t>
            </a:r>
          </a:p>
          <a:p>
            <a:pPr lvl="1">
              <a:buFont typeface="Wingdings" pitchFamily="2" charset="2"/>
              <a:buChar char="q"/>
            </a:pPr>
            <a:r>
              <a:rPr lang="tr-TR" sz="2200" dirty="0"/>
              <a:t>Bilimsel araştırmaların geliştirilmesi </a:t>
            </a:r>
          </a:p>
          <a:p>
            <a:pPr lvl="2">
              <a:buFont typeface="Arial" pitchFamily="34" charset="0"/>
              <a:buChar char="•"/>
            </a:pPr>
            <a:r>
              <a:rPr lang="tr-TR" sz="2000" dirty="0"/>
              <a:t>Bilimsel araştırmaların sürdürülmesi</a:t>
            </a:r>
          </a:p>
          <a:p>
            <a:pPr lvl="2">
              <a:buFont typeface="Arial" pitchFamily="34" charset="0"/>
              <a:buChar char="•"/>
            </a:pPr>
            <a:r>
              <a:rPr lang="tr-TR" sz="2000" dirty="0"/>
              <a:t>Buluşlar, patentler</a:t>
            </a:r>
          </a:p>
          <a:p>
            <a:pPr lvl="2">
              <a:buFont typeface="Arial" pitchFamily="34" charset="0"/>
              <a:buChar char="•"/>
            </a:pPr>
            <a:r>
              <a:rPr lang="tr-TR" sz="2000" dirty="0"/>
              <a:t>Ekonomiye yaratılan bilimsel bilgi düzeyi ve büyüme</a:t>
            </a:r>
          </a:p>
          <a:p>
            <a:pPr lvl="1">
              <a:buFont typeface="Wingdings" pitchFamily="2" charset="2"/>
              <a:buChar char="q"/>
            </a:pPr>
            <a:r>
              <a:rPr lang="tr-TR" sz="2200" dirty="0"/>
              <a:t>Topluma hizmet</a:t>
            </a:r>
          </a:p>
          <a:p>
            <a:pPr lvl="2">
              <a:buFont typeface="Arial" pitchFamily="34" charset="0"/>
              <a:buChar char="•"/>
            </a:pPr>
            <a:r>
              <a:rPr lang="tr-TR" sz="2000" dirty="0"/>
              <a:t>Sağlık hizmetlerinin sunumu</a:t>
            </a:r>
          </a:p>
          <a:p>
            <a:pPr lvl="2">
              <a:buFont typeface="Arial" pitchFamily="34" charset="0"/>
              <a:buChar char="•"/>
            </a:pPr>
            <a:r>
              <a:rPr lang="tr-TR" sz="2000" dirty="0"/>
              <a:t>Kültürel yapının gelişimine katkı sağlanması</a:t>
            </a:r>
          </a:p>
          <a:p>
            <a:pPr lvl="2">
              <a:buFont typeface="Arial" pitchFamily="34" charset="0"/>
              <a:buChar char="•"/>
            </a:pPr>
            <a:r>
              <a:rPr lang="tr-TR" sz="2000" dirty="0"/>
              <a:t>Diğer alanlar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1F497D"/>
                </a:solidFill>
                <a:latin typeface="Century Gothic" pitchFamily="34" charset="0"/>
                <a:cs typeface="Arial" pitchFamily="34" charset="0"/>
              </a:rPr>
              <a:t>Üniversiteler </a:t>
            </a:r>
            <a:r>
              <a:rPr lang="tr-TR" sz="2800" dirty="0">
                <a:solidFill>
                  <a:srgbClr val="1F497D"/>
                </a:solidFill>
                <a:latin typeface="Century Gothic" pitchFamily="34" charset="0"/>
                <a:cs typeface="Arial" pitchFamily="34" charset="0"/>
              </a:rPr>
              <a:t>ve temel </a:t>
            </a:r>
            <a:r>
              <a:rPr lang="tr-TR" sz="2800" dirty="0" smtClean="0">
                <a:solidFill>
                  <a:srgbClr val="1F497D"/>
                </a:solidFill>
                <a:latin typeface="Century Gothic" pitchFamily="34" charset="0"/>
                <a:cs typeface="Arial" pitchFamily="34" charset="0"/>
              </a:rPr>
              <a:t>amaçlar</a:t>
            </a:r>
            <a:endParaRPr lang="tr-TR" sz="2800" dirty="0">
              <a:solidFill>
                <a:srgbClr val="1F497D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8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Stratejik Plan</a:t>
            </a:r>
          </a:p>
          <a:p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Performans Programı</a:t>
            </a:r>
          </a:p>
          <a:p>
            <a:pP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Çok Yıllı Bütçe</a:t>
            </a:r>
          </a:p>
          <a:p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Faaliyet Raporu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689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1F497D"/>
                </a:solidFill>
                <a:latin typeface="Century Gothic" pitchFamily="34" charset="0"/>
                <a:cs typeface="Arial" pitchFamily="34" charset="0"/>
              </a:rPr>
              <a:t>Performans Esaslı Bütçeleme ve Dört Temel Unsur</a:t>
            </a:r>
            <a:endParaRPr lang="tr-TR" sz="2800" dirty="0">
              <a:solidFill>
                <a:srgbClr val="1F497D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52EA29-EEDC-4806-8DF3-8382BC70A5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1251</Words>
  <Application>Microsoft Office PowerPoint</Application>
  <PresentationFormat>Ekran Gösterisi (4:3)</PresentationFormat>
  <Paragraphs>186</Paragraphs>
  <Slides>28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DesignTemplate</vt:lpstr>
      <vt:lpstr>Ankara Üniversitesi  2014 Yılı Performans Programı ve  Bütçe Hazırlıkları</vt:lpstr>
      <vt:lpstr>Sunum Planı</vt:lpstr>
      <vt:lpstr>Amaç</vt:lpstr>
      <vt:lpstr>1. Bölüm 2014 Yılı Performans Programı ve Bütçe Hazırlıkları Kurumsal Katkıyı Sahiplenmeyi Artıran Yeni Bütçe Sürecimiz </vt:lpstr>
      <vt:lpstr>Daha etkin bir mali yönetim sistemi…</vt:lpstr>
      <vt:lpstr>Sorumlu olan hesap verecek olan üst yönetimle birlikte hizmeti üreten birimler (1)</vt:lpstr>
      <vt:lpstr>Sorumlu olan hesap verecek olan üst yönetimle birlikte hizmeti üreten birimler (2)</vt:lpstr>
      <vt:lpstr>Üniversiteler ve temel amaçlar</vt:lpstr>
      <vt:lpstr>Performans Esaslı Bütçeleme ve Dört Temel Unsur</vt:lpstr>
      <vt:lpstr>Slayt 10</vt:lpstr>
      <vt:lpstr>2014-2016 Dönemi Bütçe Çalışmaları</vt:lpstr>
      <vt:lpstr>2014 Performans Programına Giriş</vt:lpstr>
      <vt:lpstr>2014 Performans Programı Menü Tanıtımı</vt:lpstr>
      <vt:lpstr>2014 Performans Programı Menü: Hedef Tabloları</vt:lpstr>
      <vt:lpstr>2014 Performans Programı Menü: Hedef Tabloları Performans Göstergeleri</vt:lpstr>
      <vt:lpstr>2014 Performans Programı Menü: Hedef Tabloları Faaliyetler / Bilgiler</vt:lpstr>
      <vt:lpstr>2014 Performans Programı Menü: Hedef Tabloları</vt:lpstr>
      <vt:lpstr>2014 Performans Programı Menü: Hedef Tabloları Faaliyetlerin Listesi</vt:lpstr>
      <vt:lpstr>2014 Performans Programı Menü: Hedef Tabloları Faaliyet Maliyetleri Tablosu</vt:lpstr>
      <vt:lpstr>2014 Performans Programı Menü: Hedef Tabloları Faaliyet Listesi</vt:lpstr>
      <vt:lpstr>2014 Performans Programı Menü: Dökümler</vt:lpstr>
      <vt:lpstr>2014 Performans Programı Menü: Teklif Listeleri</vt:lpstr>
      <vt:lpstr>2014 Performans Programı Menü: Teklif Listeleri</vt:lpstr>
      <vt:lpstr>2014 Performans Programı Menü: Teklif Listeleri</vt:lpstr>
      <vt:lpstr>2014 Performans Programı Menü: Teklif Listeleri</vt:lpstr>
      <vt:lpstr>2014 Performans Programı Menü: İlave Ödenek Teklifleri</vt:lpstr>
      <vt:lpstr>Sorular ve Yanıtlar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2013-06-29T15:17:30Z</dcterms:created>
  <dcterms:modified xsi:type="dcterms:W3CDTF">2013-07-01T11:26:16Z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