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65" r:id="rId3"/>
    <p:sldId id="335" r:id="rId4"/>
    <p:sldId id="299" r:id="rId5"/>
    <p:sldId id="340" r:id="rId6"/>
    <p:sldId id="341" r:id="rId7"/>
    <p:sldId id="342" r:id="rId8"/>
    <p:sldId id="337" r:id="rId9"/>
    <p:sldId id="338" r:id="rId10"/>
    <p:sldId id="339" r:id="rId11"/>
    <p:sldId id="300" r:id="rId12"/>
    <p:sldId id="289" r:id="rId13"/>
    <p:sldId id="333" r:id="rId14"/>
    <p:sldId id="301" r:id="rId15"/>
    <p:sldId id="318" r:id="rId16"/>
    <p:sldId id="319" r:id="rId17"/>
    <p:sldId id="320" r:id="rId18"/>
    <p:sldId id="321" r:id="rId19"/>
    <p:sldId id="322" r:id="rId20"/>
    <p:sldId id="323" r:id="rId21"/>
    <p:sldId id="324" r:id="rId22"/>
    <p:sldId id="326" r:id="rId23"/>
    <p:sldId id="327" r:id="rId24"/>
    <p:sldId id="325" r:id="rId25"/>
    <p:sldId id="328" r:id="rId26"/>
    <p:sldId id="332" r:id="rId27"/>
    <p:sldId id="329" r:id="rId28"/>
    <p:sldId id="330" r:id="rId29"/>
    <p:sldId id="334" r:id="rId30"/>
    <p:sldId id="308" r:id="rId31"/>
    <p:sldId id="33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zar" initials="Y"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1EBFF"/>
    <a:srgbClr val="039EBD"/>
    <a:srgbClr val="7FE5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9619" autoAdjust="0"/>
  </p:normalViewPr>
  <p:slideViewPr>
    <p:cSldViewPr>
      <p:cViewPr>
        <p:scale>
          <a:sx n="75" d="100"/>
          <a:sy n="75" d="100"/>
        </p:scale>
        <p:origin x="-336" y="-78"/>
      </p:cViewPr>
      <p:guideLst>
        <p:guide orient="horz" pos="2160"/>
        <p:guide pos="3840"/>
        <p:guide pos="6816"/>
        <p:guide pos="816"/>
      </p:guideLst>
    </p:cSldViewPr>
  </p:slideViewPr>
  <p:notesTextViewPr>
    <p:cViewPr>
      <p:scale>
        <a:sx n="75" d="100"/>
        <a:sy n="75" d="100"/>
      </p:scale>
      <p:origin x="0" y="0"/>
    </p:cViewPr>
  </p:notesTextViewPr>
  <p:notesViewPr>
    <p:cSldViewPr>
      <p:cViewPr varScale="1">
        <p:scale>
          <a:sx n="83" d="100"/>
          <a:sy n="83" d="100"/>
        </p:scale>
        <p:origin x="140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50445-7352-4CBC-BDA3-E0BED7C5982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64584B82-2096-4673-8AEF-6433EA4B5412}">
      <dgm:prSet phldrT="[Metin]" custT="1"/>
      <dgm:spPr/>
      <dgm:t>
        <a:bodyPr/>
        <a:lstStyle/>
        <a:p>
          <a:r>
            <a:rPr lang="tr-TR" sz="1800" b="1" dirty="0" smtClean="0"/>
            <a:t>Stratejik Plan</a:t>
          </a:r>
          <a:endParaRPr lang="tr-TR" sz="1800" b="1" dirty="0"/>
        </a:p>
      </dgm:t>
    </dgm:pt>
    <dgm:pt modelId="{CA801182-84A0-4646-A60F-718C8899DDBF}" type="parTrans" cxnId="{FB534828-591B-4B40-B439-7993DE06AB41}">
      <dgm:prSet/>
      <dgm:spPr/>
      <dgm:t>
        <a:bodyPr/>
        <a:lstStyle/>
        <a:p>
          <a:endParaRPr lang="tr-TR"/>
        </a:p>
      </dgm:t>
    </dgm:pt>
    <dgm:pt modelId="{F36E6F63-1C76-45DC-BA33-5F8FE713DF20}" type="sibTrans" cxnId="{FB534828-591B-4B40-B439-7993DE06AB41}">
      <dgm:prSet/>
      <dgm:spPr/>
      <dgm:t>
        <a:bodyPr/>
        <a:lstStyle/>
        <a:p>
          <a:endParaRPr lang="tr-TR"/>
        </a:p>
      </dgm:t>
    </dgm:pt>
    <dgm:pt modelId="{4BD857A3-FBF1-4F9E-967D-BF36D3DB4BEB}">
      <dgm:prSet phldrT="[Metin]" custT="1"/>
      <dgm:spPr/>
      <dgm:t>
        <a:bodyPr/>
        <a:lstStyle/>
        <a:p>
          <a:r>
            <a:rPr lang="tr-TR" sz="1600" b="1" dirty="0" smtClean="0"/>
            <a:t>Performans Programı</a:t>
          </a:r>
          <a:endParaRPr lang="tr-TR" sz="1600" b="1" dirty="0"/>
        </a:p>
      </dgm:t>
    </dgm:pt>
    <dgm:pt modelId="{62D66FE0-F596-4774-ACA3-C1CFFBF635DD}" type="parTrans" cxnId="{C38262D6-5E4C-4919-B18A-832B00945E88}">
      <dgm:prSet/>
      <dgm:spPr/>
      <dgm:t>
        <a:bodyPr/>
        <a:lstStyle/>
        <a:p>
          <a:endParaRPr lang="tr-TR"/>
        </a:p>
      </dgm:t>
    </dgm:pt>
    <dgm:pt modelId="{593D5D3E-3FED-4FF7-A96C-1161575F357D}" type="sibTrans" cxnId="{C38262D6-5E4C-4919-B18A-832B00945E88}">
      <dgm:prSet/>
      <dgm:spPr/>
      <dgm:t>
        <a:bodyPr/>
        <a:lstStyle/>
        <a:p>
          <a:endParaRPr lang="tr-TR"/>
        </a:p>
      </dgm:t>
    </dgm:pt>
    <dgm:pt modelId="{AF3F2BA8-795A-45A6-A552-87CFABA84716}">
      <dgm:prSet phldrT="[Metin]" custT="1"/>
      <dgm:spPr/>
      <dgm:t>
        <a:bodyPr/>
        <a:lstStyle/>
        <a:p>
          <a:r>
            <a:rPr lang="tr-TR" sz="1800" b="1" dirty="0" smtClean="0"/>
            <a:t>Bütçe</a:t>
          </a:r>
          <a:endParaRPr lang="tr-TR" sz="1800" b="1" dirty="0"/>
        </a:p>
      </dgm:t>
    </dgm:pt>
    <dgm:pt modelId="{72BD823B-3DFD-4742-A8EE-31C8AD11268C}" type="parTrans" cxnId="{0CA010E4-DB76-445F-9DAF-8A217BC330B1}">
      <dgm:prSet/>
      <dgm:spPr/>
      <dgm:t>
        <a:bodyPr/>
        <a:lstStyle/>
        <a:p>
          <a:endParaRPr lang="tr-TR"/>
        </a:p>
      </dgm:t>
    </dgm:pt>
    <dgm:pt modelId="{F3694021-D74E-443A-9089-35DDD617F28B}" type="sibTrans" cxnId="{0CA010E4-DB76-445F-9DAF-8A217BC330B1}">
      <dgm:prSet/>
      <dgm:spPr/>
      <dgm:t>
        <a:bodyPr/>
        <a:lstStyle/>
        <a:p>
          <a:endParaRPr lang="tr-TR"/>
        </a:p>
      </dgm:t>
    </dgm:pt>
    <dgm:pt modelId="{D511B583-ED05-4A5F-B359-240B3E436599}">
      <dgm:prSet phldrT="[Metin]" custT="1"/>
      <dgm:spPr/>
      <dgm:t>
        <a:bodyPr/>
        <a:lstStyle/>
        <a:p>
          <a:r>
            <a:rPr lang="tr-TR" sz="1700" b="1" dirty="0" smtClean="0"/>
            <a:t>Bütçe Uygulaması</a:t>
          </a:r>
          <a:endParaRPr lang="tr-TR" sz="1700" b="1" dirty="0"/>
        </a:p>
      </dgm:t>
    </dgm:pt>
    <dgm:pt modelId="{2A1A03CF-8B1E-448A-8D6B-7FE19629F1B0}" type="parTrans" cxnId="{02057D40-DFAE-44AC-B69C-95113CC545D6}">
      <dgm:prSet/>
      <dgm:spPr/>
      <dgm:t>
        <a:bodyPr/>
        <a:lstStyle/>
        <a:p>
          <a:endParaRPr lang="tr-TR"/>
        </a:p>
      </dgm:t>
    </dgm:pt>
    <dgm:pt modelId="{F1E413B4-341D-474E-A25B-860F455D6AB5}" type="sibTrans" cxnId="{02057D40-DFAE-44AC-B69C-95113CC545D6}">
      <dgm:prSet/>
      <dgm:spPr/>
      <dgm:t>
        <a:bodyPr/>
        <a:lstStyle/>
        <a:p>
          <a:endParaRPr lang="tr-TR"/>
        </a:p>
      </dgm:t>
    </dgm:pt>
    <dgm:pt modelId="{29B4BECC-0B4D-47EC-8610-19F59952E03A}">
      <dgm:prSet phldrT="[Metin]" custT="1"/>
      <dgm:spPr/>
      <dgm:t>
        <a:bodyPr/>
        <a:lstStyle/>
        <a:p>
          <a:r>
            <a:rPr lang="tr-TR" sz="1600" b="1" dirty="0" smtClean="0"/>
            <a:t>Performans Değerlendirmesi</a:t>
          </a:r>
          <a:endParaRPr lang="tr-TR" sz="1600" b="1" dirty="0"/>
        </a:p>
      </dgm:t>
    </dgm:pt>
    <dgm:pt modelId="{2F475727-25E0-450E-AA2A-5F399262F0DA}" type="parTrans" cxnId="{5F1E82BA-7565-419A-8414-D00BA09FD456}">
      <dgm:prSet/>
      <dgm:spPr/>
      <dgm:t>
        <a:bodyPr/>
        <a:lstStyle/>
        <a:p>
          <a:endParaRPr lang="tr-TR"/>
        </a:p>
      </dgm:t>
    </dgm:pt>
    <dgm:pt modelId="{607BF24F-3D3D-472D-A37F-580DE30A8325}" type="sibTrans" cxnId="{5F1E82BA-7565-419A-8414-D00BA09FD456}">
      <dgm:prSet/>
      <dgm:spPr/>
      <dgm:t>
        <a:bodyPr/>
        <a:lstStyle/>
        <a:p>
          <a:endParaRPr lang="tr-TR"/>
        </a:p>
      </dgm:t>
    </dgm:pt>
    <dgm:pt modelId="{CAE227F6-485B-4BE3-A038-8CEAEFC90542}">
      <dgm:prSet phldrT="[Metin]" custT="1"/>
      <dgm:spPr/>
      <dgm:t>
        <a:bodyPr/>
        <a:lstStyle/>
        <a:p>
          <a:r>
            <a:rPr lang="tr-TR" sz="1800" b="1" dirty="0" smtClean="0"/>
            <a:t>Faaliyet Raporu</a:t>
          </a:r>
          <a:endParaRPr lang="tr-TR" sz="1800" b="1" dirty="0"/>
        </a:p>
      </dgm:t>
    </dgm:pt>
    <dgm:pt modelId="{ECDED432-18E0-48A8-9B2F-74E603BD3D92}" type="parTrans" cxnId="{41FF621C-C300-429D-AAB6-40972C39CD42}">
      <dgm:prSet/>
      <dgm:spPr/>
      <dgm:t>
        <a:bodyPr/>
        <a:lstStyle/>
        <a:p>
          <a:endParaRPr lang="tr-TR"/>
        </a:p>
      </dgm:t>
    </dgm:pt>
    <dgm:pt modelId="{EA71398F-802C-4876-929D-640C516E2B25}" type="sibTrans" cxnId="{41FF621C-C300-429D-AAB6-40972C39CD42}">
      <dgm:prSet/>
      <dgm:spPr/>
      <dgm:t>
        <a:bodyPr/>
        <a:lstStyle/>
        <a:p>
          <a:endParaRPr lang="tr-TR"/>
        </a:p>
      </dgm:t>
    </dgm:pt>
    <dgm:pt modelId="{8DD00912-7EA6-4B64-8FF6-B96B9CE146BF}" type="pres">
      <dgm:prSet presAssocID="{19250445-7352-4CBC-BDA3-E0BED7C5982E}" presName="cycle" presStyleCnt="0">
        <dgm:presLayoutVars>
          <dgm:dir/>
          <dgm:resizeHandles val="exact"/>
        </dgm:presLayoutVars>
      </dgm:prSet>
      <dgm:spPr/>
      <dgm:t>
        <a:bodyPr/>
        <a:lstStyle/>
        <a:p>
          <a:endParaRPr lang="tr-TR"/>
        </a:p>
      </dgm:t>
    </dgm:pt>
    <dgm:pt modelId="{FE213FB4-4AB5-4DCD-B6FE-A9C99D7E304E}" type="pres">
      <dgm:prSet presAssocID="{64584B82-2096-4673-8AEF-6433EA4B5412}" presName="node" presStyleLbl="node1" presStyleIdx="0" presStyleCnt="6">
        <dgm:presLayoutVars>
          <dgm:bulletEnabled val="1"/>
        </dgm:presLayoutVars>
      </dgm:prSet>
      <dgm:spPr/>
      <dgm:t>
        <a:bodyPr/>
        <a:lstStyle/>
        <a:p>
          <a:endParaRPr lang="tr-TR"/>
        </a:p>
      </dgm:t>
    </dgm:pt>
    <dgm:pt modelId="{D17D3F41-9CDD-4872-A2BE-CDAC5DC816F0}" type="pres">
      <dgm:prSet presAssocID="{64584B82-2096-4673-8AEF-6433EA4B5412}" presName="spNode" presStyleCnt="0"/>
      <dgm:spPr/>
    </dgm:pt>
    <dgm:pt modelId="{2092788A-6BF4-4A0F-BA8C-2CE9867F8465}" type="pres">
      <dgm:prSet presAssocID="{F36E6F63-1C76-45DC-BA33-5F8FE713DF20}" presName="sibTrans" presStyleLbl="sibTrans1D1" presStyleIdx="0" presStyleCnt="6"/>
      <dgm:spPr/>
      <dgm:t>
        <a:bodyPr/>
        <a:lstStyle/>
        <a:p>
          <a:endParaRPr lang="tr-TR"/>
        </a:p>
      </dgm:t>
    </dgm:pt>
    <dgm:pt modelId="{FB82D8F2-FA6A-41F0-B2DF-2B24483EAFD0}" type="pres">
      <dgm:prSet presAssocID="{4BD857A3-FBF1-4F9E-967D-BF36D3DB4BEB}" presName="node" presStyleLbl="node1" presStyleIdx="1" presStyleCnt="6">
        <dgm:presLayoutVars>
          <dgm:bulletEnabled val="1"/>
        </dgm:presLayoutVars>
      </dgm:prSet>
      <dgm:spPr/>
      <dgm:t>
        <a:bodyPr/>
        <a:lstStyle/>
        <a:p>
          <a:endParaRPr lang="tr-TR"/>
        </a:p>
      </dgm:t>
    </dgm:pt>
    <dgm:pt modelId="{6B541FFA-E2F0-430F-96EC-28FF8FBF6CFF}" type="pres">
      <dgm:prSet presAssocID="{4BD857A3-FBF1-4F9E-967D-BF36D3DB4BEB}" presName="spNode" presStyleCnt="0"/>
      <dgm:spPr/>
    </dgm:pt>
    <dgm:pt modelId="{FFACAF98-4AEB-42B8-BE2F-4C71B065196D}" type="pres">
      <dgm:prSet presAssocID="{593D5D3E-3FED-4FF7-A96C-1161575F357D}" presName="sibTrans" presStyleLbl="sibTrans1D1" presStyleIdx="1" presStyleCnt="6"/>
      <dgm:spPr/>
      <dgm:t>
        <a:bodyPr/>
        <a:lstStyle/>
        <a:p>
          <a:endParaRPr lang="tr-TR"/>
        </a:p>
      </dgm:t>
    </dgm:pt>
    <dgm:pt modelId="{91E6269B-0380-40E9-913B-81FACF512F71}" type="pres">
      <dgm:prSet presAssocID="{AF3F2BA8-795A-45A6-A552-87CFABA84716}" presName="node" presStyleLbl="node1" presStyleIdx="2" presStyleCnt="6">
        <dgm:presLayoutVars>
          <dgm:bulletEnabled val="1"/>
        </dgm:presLayoutVars>
      </dgm:prSet>
      <dgm:spPr/>
      <dgm:t>
        <a:bodyPr/>
        <a:lstStyle/>
        <a:p>
          <a:endParaRPr lang="tr-TR"/>
        </a:p>
      </dgm:t>
    </dgm:pt>
    <dgm:pt modelId="{271F674D-AD1F-4AFB-BA4D-91C312D60A85}" type="pres">
      <dgm:prSet presAssocID="{AF3F2BA8-795A-45A6-A552-87CFABA84716}" presName="spNode" presStyleCnt="0"/>
      <dgm:spPr/>
    </dgm:pt>
    <dgm:pt modelId="{D33D1D28-A7BC-4F98-9580-38A85F27E84F}" type="pres">
      <dgm:prSet presAssocID="{F3694021-D74E-443A-9089-35DDD617F28B}" presName="sibTrans" presStyleLbl="sibTrans1D1" presStyleIdx="2" presStyleCnt="6"/>
      <dgm:spPr/>
      <dgm:t>
        <a:bodyPr/>
        <a:lstStyle/>
        <a:p>
          <a:endParaRPr lang="tr-TR"/>
        </a:p>
      </dgm:t>
    </dgm:pt>
    <dgm:pt modelId="{308D4E74-C7D0-4BAB-9B6A-5A8881659DB4}" type="pres">
      <dgm:prSet presAssocID="{D511B583-ED05-4A5F-B359-240B3E436599}" presName="node" presStyleLbl="node1" presStyleIdx="3" presStyleCnt="6">
        <dgm:presLayoutVars>
          <dgm:bulletEnabled val="1"/>
        </dgm:presLayoutVars>
      </dgm:prSet>
      <dgm:spPr/>
      <dgm:t>
        <a:bodyPr/>
        <a:lstStyle/>
        <a:p>
          <a:endParaRPr lang="tr-TR"/>
        </a:p>
      </dgm:t>
    </dgm:pt>
    <dgm:pt modelId="{B91D282C-240E-4E3F-B237-9847FF5B0FCA}" type="pres">
      <dgm:prSet presAssocID="{D511B583-ED05-4A5F-B359-240B3E436599}" presName="spNode" presStyleCnt="0"/>
      <dgm:spPr/>
    </dgm:pt>
    <dgm:pt modelId="{50646A32-8CBE-402B-A452-CE61A0D2743A}" type="pres">
      <dgm:prSet presAssocID="{F1E413B4-341D-474E-A25B-860F455D6AB5}" presName="sibTrans" presStyleLbl="sibTrans1D1" presStyleIdx="3" presStyleCnt="6"/>
      <dgm:spPr/>
      <dgm:t>
        <a:bodyPr/>
        <a:lstStyle/>
        <a:p>
          <a:endParaRPr lang="tr-TR"/>
        </a:p>
      </dgm:t>
    </dgm:pt>
    <dgm:pt modelId="{75BC52D7-9FBD-4D51-9616-F66EB51830A1}" type="pres">
      <dgm:prSet presAssocID="{CAE227F6-485B-4BE3-A038-8CEAEFC90542}" presName="node" presStyleLbl="node1" presStyleIdx="4" presStyleCnt="6">
        <dgm:presLayoutVars>
          <dgm:bulletEnabled val="1"/>
        </dgm:presLayoutVars>
      </dgm:prSet>
      <dgm:spPr/>
      <dgm:t>
        <a:bodyPr/>
        <a:lstStyle/>
        <a:p>
          <a:endParaRPr lang="tr-TR"/>
        </a:p>
      </dgm:t>
    </dgm:pt>
    <dgm:pt modelId="{86D1ED72-C178-4CEA-ACBD-1C06A533BD61}" type="pres">
      <dgm:prSet presAssocID="{CAE227F6-485B-4BE3-A038-8CEAEFC90542}" presName="spNode" presStyleCnt="0"/>
      <dgm:spPr/>
    </dgm:pt>
    <dgm:pt modelId="{13185856-4114-42D5-9BBC-8AF8620D637A}" type="pres">
      <dgm:prSet presAssocID="{EA71398F-802C-4876-929D-640C516E2B25}" presName="sibTrans" presStyleLbl="sibTrans1D1" presStyleIdx="4" presStyleCnt="6"/>
      <dgm:spPr/>
      <dgm:t>
        <a:bodyPr/>
        <a:lstStyle/>
        <a:p>
          <a:endParaRPr lang="tr-TR"/>
        </a:p>
      </dgm:t>
    </dgm:pt>
    <dgm:pt modelId="{85E57CD4-8323-4044-B290-3038AEE80DBC}" type="pres">
      <dgm:prSet presAssocID="{29B4BECC-0B4D-47EC-8610-19F59952E03A}" presName="node" presStyleLbl="node1" presStyleIdx="5" presStyleCnt="6">
        <dgm:presLayoutVars>
          <dgm:bulletEnabled val="1"/>
        </dgm:presLayoutVars>
      </dgm:prSet>
      <dgm:spPr/>
      <dgm:t>
        <a:bodyPr/>
        <a:lstStyle/>
        <a:p>
          <a:endParaRPr lang="tr-TR"/>
        </a:p>
      </dgm:t>
    </dgm:pt>
    <dgm:pt modelId="{84664952-22F1-4EFD-886B-D74D4F5496B9}" type="pres">
      <dgm:prSet presAssocID="{29B4BECC-0B4D-47EC-8610-19F59952E03A}" presName="spNode" presStyleCnt="0"/>
      <dgm:spPr/>
    </dgm:pt>
    <dgm:pt modelId="{96419B57-B619-4262-88B2-FFE9D2702F70}" type="pres">
      <dgm:prSet presAssocID="{607BF24F-3D3D-472D-A37F-580DE30A8325}" presName="sibTrans" presStyleLbl="sibTrans1D1" presStyleIdx="5" presStyleCnt="6"/>
      <dgm:spPr/>
      <dgm:t>
        <a:bodyPr/>
        <a:lstStyle/>
        <a:p>
          <a:endParaRPr lang="tr-TR"/>
        </a:p>
      </dgm:t>
    </dgm:pt>
  </dgm:ptLst>
  <dgm:cxnLst>
    <dgm:cxn modelId="{02057D40-DFAE-44AC-B69C-95113CC545D6}" srcId="{19250445-7352-4CBC-BDA3-E0BED7C5982E}" destId="{D511B583-ED05-4A5F-B359-240B3E436599}" srcOrd="3" destOrd="0" parTransId="{2A1A03CF-8B1E-448A-8D6B-7FE19629F1B0}" sibTransId="{F1E413B4-341D-474E-A25B-860F455D6AB5}"/>
    <dgm:cxn modelId="{8494D6DC-C0DC-4346-BC01-4E4A98E52DF8}" type="presOf" srcId="{F1E413B4-341D-474E-A25B-860F455D6AB5}" destId="{50646A32-8CBE-402B-A452-CE61A0D2743A}" srcOrd="0" destOrd="0" presId="urn:microsoft.com/office/officeart/2005/8/layout/cycle5"/>
    <dgm:cxn modelId="{73A44775-7CD2-4BBC-AB76-B86A36A81549}" type="presOf" srcId="{D511B583-ED05-4A5F-B359-240B3E436599}" destId="{308D4E74-C7D0-4BAB-9B6A-5A8881659DB4}" srcOrd="0" destOrd="0" presId="urn:microsoft.com/office/officeart/2005/8/layout/cycle5"/>
    <dgm:cxn modelId="{9449327F-41F6-49C8-9F80-6CA64928E671}" type="presOf" srcId="{F3694021-D74E-443A-9089-35DDD617F28B}" destId="{D33D1D28-A7BC-4F98-9580-38A85F27E84F}" srcOrd="0" destOrd="0" presId="urn:microsoft.com/office/officeart/2005/8/layout/cycle5"/>
    <dgm:cxn modelId="{6D9F6105-43E4-41CC-86E4-030A9C1BEC50}" type="presOf" srcId="{607BF24F-3D3D-472D-A37F-580DE30A8325}" destId="{96419B57-B619-4262-88B2-FFE9D2702F70}" srcOrd="0" destOrd="0" presId="urn:microsoft.com/office/officeart/2005/8/layout/cycle5"/>
    <dgm:cxn modelId="{A15A0357-AC38-4D3A-A7D8-2CEF7095C504}" type="presOf" srcId="{CAE227F6-485B-4BE3-A038-8CEAEFC90542}" destId="{75BC52D7-9FBD-4D51-9616-F66EB51830A1}" srcOrd="0" destOrd="0" presId="urn:microsoft.com/office/officeart/2005/8/layout/cycle5"/>
    <dgm:cxn modelId="{49964EF2-B4B7-4585-BAA8-B710192177A0}" type="presOf" srcId="{19250445-7352-4CBC-BDA3-E0BED7C5982E}" destId="{8DD00912-7EA6-4B64-8FF6-B96B9CE146BF}" srcOrd="0" destOrd="0" presId="urn:microsoft.com/office/officeart/2005/8/layout/cycle5"/>
    <dgm:cxn modelId="{C38262D6-5E4C-4919-B18A-832B00945E88}" srcId="{19250445-7352-4CBC-BDA3-E0BED7C5982E}" destId="{4BD857A3-FBF1-4F9E-967D-BF36D3DB4BEB}" srcOrd="1" destOrd="0" parTransId="{62D66FE0-F596-4774-ACA3-C1CFFBF635DD}" sibTransId="{593D5D3E-3FED-4FF7-A96C-1161575F357D}"/>
    <dgm:cxn modelId="{0CA010E4-DB76-445F-9DAF-8A217BC330B1}" srcId="{19250445-7352-4CBC-BDA3-E0BED7C5982E}" destId="{AF3F2BA8-795A-45A6-A552-87CFABA84716}" srcOrd="2" destOrd="0" parTransId="{72BD823B-3DFD-4742-A8EE-31C8AD11268C}" sibTransId="{F3694021-D74E-443A-9089-35DDD617F28B}"/>
    <dgm:cxn modelId="{5F1E82BA-7565-419A-8414-D00BA09FD456}" srcId="{19250445-7352-4CBC-BDA3-E0BED7C5982E}" destId="{29B4BECC-0B4D-47EC-8610-19F59952E03A}" srcOrd="5" destOrd="0" parTransId="{2F475727-25E0-450E-AA2A-5F399262F0DA}" sibTransId="{607BF24F-3D3D-472D-A37F-580DE30A8325}"/>
    <dgm:cxn modelId="{31AB37CF-F1BF-474C-B8E1-F45A94175382}" type="presOf" srcId="{64584B82-2096-4673-8AEF-6433EA4B5412}" destId="{FE213FB4-4AB5-4DCD-B6FE-A9C99D7E304E}" srcOrd="0" destOrd="0" presId="urn:microsoft.com/office/officeart/2005/8/layout/cycle5"/>
    <dgm:cxn modelId="{63321E71-8352-438F-8AF4-255B6E6C31D9}" type="presOf" srcId="{AF3F2BA8-795A-45A6-A552-87CFABA84716}" destId="{91E6269B-0380-40E9-913B-81FACF512F71}" srcOrd="0" destOrd="0" presId="urn:microsoft.com/office/officeart/2005/8/layout/cycle5"/>
    <dgm:cxn modelId="{D4E663C9-7BC8-4D05-B266-1EAA090B8A81}" type="presOf" srcId="{29B4BECC-0B4D-47EC-8610-19F59952E03A}" destId="{85E57CD4-8323-4044-B290-3038AEE80DBC}" srcOrd="0" destOrd="0" presId="urn:microsoft.com/office/officeart/2005/8/layout/cycle5"/>
    <dgm:cxn modelId="{0819A9E1-EAD4-4303-9839-C76CCB8AD9DC}" type="presOf" srcId="{F36E6F63-1C76-45DC-BA33-5F8FE713DF20}" destId="{2092788A-6BF4-4A0F-BA8C-2CE9867F8465}" srcOrd="0" destOrd="0" presId="urn:microsoft.com/office/officeart/2005/8/layout/cycle5"/>
    <dgm:cxn modelId="{8C84A45D-D601-4139-BD15-CA8F130A920E}" type="presOf" srcId="{4BD857A3-FBF1-4F9E-967D-BF36D3DB4BEB}" destId="{FB82D8F2-FA6A-41F0-B2DF-2B24483EAFD0}" srcOrd="0" destOrd="0" presId="urn:microsoft.com/office/officeart/2005/8/layout/cycle5"/>
    <dgm:cxn modelId="{F03D22D3-EE07-480B-8A60-43B6275C49F5}" type="presOf" srcId="{593D5D3E-3FED-4FF7-A96C-1161575F357D}" destId="{FFACAF98-4AEB-42B8-BE2F-4C71B065196D}" srcOrd="0" destOrd="0" presId="urn:microsoft.com/office/officeart/2005/8/layout/cycle5"/>
    <dgm:cxn modelId="{41FF621C-C300-429D-AAB6-40972C39CD42}" srcId="{19250445-7352-4CBC-BDA3-E0BED7C5982E}" destId="{CAE227F6-485B-4BE3-A038-8CEAEFC90542}" srcOrd="4" destOrd="0" parTransId="{ECDED432-18E0-48A8-9B2F-74E603BD3D92}" sibTransId="{EA71398F-802C-4876-929D-640C516E2B25}"/>
    <dgm:cxn modelId="{6735D37A-9409-4352-8F6B-A0F1B92A5016}" type="presOf" srcId="{EA71398F-802C-4876-929D-640C516E2B25}" destId="{13185856-4114-42D5-9BBC-8AF8620D637A}" srcOrd="0" destOrd="0" presId="urn:microsoft.com/office/officeart/2005/8/layout/cycle5"/>
    <dgm:cxn modelId="{FB534828-591B-4B40-B439-7993DE06AB41}" srcId="{19250445-7352-4CBC-BDA3-E0BED7C5982E}" destId="{64584B82-2096-4673-8AEF-6433EA4B5412}" srcOrd="0" destOrd="0" parTransId="{CA801182-84A0-4646-A60F-718C8899DDBF}" sibTransId="{F36E6F63-1C76-45DC-BA33-5F8FE713DF20}"/>
    <dgm:cxn modelId="{C6F9B87C-7A8E-4868-A995-3419B429B5A4}" type="presParOf" srcId="{8DD00912-7EA6-4B64-8FF6-B96B9CE146BF}" destId="{FE213FB4-4AB5-4DCD-B6FE-A9C99D7E304E}" srcOrd="0" destOrd="0" presId="urn:microsoft.com/office/officeart/2005/8/layout/cycle5"/>
    <dgm:cxn modelId="{625B82D9-2D89-46EE-B185-84F7399E621F}" type="presParOf" srcId="{8DD00912-7EA6-4B64-8FF6-B96B9CE146BF}" destId="{D17D3F41-9CDD-4872-A2BE-CDAC5DC816F0}" srcOrd="1" destOrd="0" presId="urn:microsoft.com/office/officeart/2005/8/layout/cycle5"/>
    <dgm:cxn modelId="{77BD9E24-B3F2-4B5D-A29D-B8AE062EA3A8}" type="presParOf" srcId="{8DD00912-7EA6-4B64-8FF6-B96B9CE146BF}" destId="{2092788A-6BF4-4A0F-BA8C-2CE9867F8465}" srcOrd="2" destOrd="0" presId="urn:microsoft.com/office/officeart/2005/8/layout/cycle5"/>
    <dgm:cxn modelId="{BAF6AF40-82E7-4379-9843-FF2F10A87328}" type="presParOf" srcId="{8DD00912-7EA6-4B64-8FF6-B96B9CE146BF}" destId="{FB82D8F2-FA6A-41F0-B2DF-2B24483EAFD0}" srcOrd="3" destOrd="0" presId="urn:microsoft.com/office/officeart/2005/8/layout/cycle5"/>
    <dgm:cxn modelId="{AE7FB17F-8FFD-48F5-94FD-81744AE32F5C}" type="presParOf" srcId="{8DD00912-7EA6-4B64-8FF6-B96B9CE146BF}" destId="{6B541FFA-E2F0-430F-96EC-28FF8FBF6CFF}" srcOrd="4" destOrd="0" presId="urn:microsoft.com/office/officeart/2005/8/layout/cycle5"/>
    <dgm:cxn modelId="{3F9942B2-0B77-40B2-8AD6-31B8A6F2BC12}" type="presParOf" srcId="{8DD00912-7EA6-4B64-8FF6-B96B9CE146BF}" destId="{FFACAF98-4AEB-42B8-BE2F-4C71B065196D}" srcOrd="5" destOrd="0" presId="urn:microsoft.com/office/officeart/2005/8/layout/cycle5"/>
    <dgm:cxn modelId="{1A2B9B18-6A4B-42F5-BEAB-5DBF79D9EA87}" type="presParOf" srcId="{8DD00912-7EA6-4B64-8FF6-B96B9CE146BF}" destId="{91E6269B-0380-40E9-913B-81FACF512F71}" srcOrd="6" destOrd="0" presId="urn:microsoft.com/office/officeart/2005/8/layout/cycle5"/>
    <dgm:cxn modelId="{FF3D728A-D53A-49B1-A051-1E493DF0A5B1}" type="presParOf" srcId="{8DD00912-7EA6-4B64-8FF6-B96B9CE146BF}" destId="{271F674D-AD1F-4AFB-BA4D-91C312D60A85}" srcOrd="7" destOrd="0" presId="urn:microsoft.com/office/officeart/2005/8/layout/cycle5"/>
    <dgm:cxn modelId="{BDD2CD09-B2C5-4E43-8C69-0E62CCC2B8A9}" type="presParOf" srcId="{8DD00912-7EA6-4B64-8FF6-B96B9CE146BF}" destId="{D33D1D28-A7BC-4F98-9580-38A85F27E84F}" srcOrd="8" destOrd="0" presId="urn:microsoft.com/office/officeart/2005/8/layout/cycle5"/>
    <dgm:cxn modelId="{08BA6CF0-8C65-4706-A5AA-914EF043B466}" type="presParOf" srcId="{8DD00912-7EA6-4B64-8FF6-B96B9CE146BF}" destId="{308D4E74-C7D0-4BAB-9B6A-5A8881659DB4}" srcOrd="9" destOrd="0" presId="urn:microsoft.com/office/officeart/2005/8/layout/cycle5"/>
    <dgm:cxn modelId="{EC30D63F-6050-4B4B-948E-57E11C07F583}" type="presParOf" srcId="{8DD00912-7EA6-4B64-8FF6-B96B9CE146BF}" destId="{B91D282C-240E-4E3F-B237-9847FF5B0FCA}" srcOrd="10" destOrd="0" presId="urn:microsoft.com/office/officeart/2005/8/layout/cycle5"/>
    <dgm:cxn modelId="{9868A48F-C0D5-427A-AEF3-DC00AAE5C2A7}" type="presParOf" srcId="{8DD00912-7EA6-4B64-8FF6-B96B9CE146BF}" destId="{50646A32-8CBE-402B-A452-CE61A0D2743A}" srcOrd="11" destOrd="0" presId="urn:microsoft.com/office/officeart/2005/8/layout/cycle5"/>
    <dgm:cxn modelId="{72683691-4378-4BC5-BC46-BEFFDFDEEED4}" type="presParOf" srcId="{8DD00912-7EA6-4B64-8FF6-B96B9CE146BF}" destId="{75BC52D7-9FBD-4D51-9616-F66EB51830A1}" srcOrd="12" destOrd="0" presId="urn:microsoft.com/office/officeart/2005/8/layout/cycle5"/>
    <dgm:cxn modelId="{5029FC5F-BA36-47C5-A724-4F7F56A870E0}" type="presParOf" srcId="{8DD00912-7EA6-4B64-8FF6-B96B9CE146BF}" destId="{86D1ED72-C178-4CEA-ACBD-1C06A533BD61}" srcOrd="13" destOrd="0" presId="urn:microsoft.com/office/officeart/2005/8/layout/cycle5"/>
    <dgm:cxn modelId="{77E3E3D4-F4F1-49AE-96DE-F353B980A45B}" type="presParOf" srcId="{8DD00912-7EA6-4B64-8FF6-B96B9CE146BF}" destId="{13185856-4114-42D5-9BBC-8AF8620D637A}" srcOrd="14" destOrd="0" presId="urn:microsoft.com/office/officeart/2005/8/layout/cycle5"/>
    <dgm:cxn modelId="{0F87FFB7-ABC7-4CC6-9B82-721C502B21FF}" type="presParOf" srcId="{8DD00912-7EA6-4B64-8FF6-B96B9CE146BF}" destId="{85E57CD4-8323-4044-B290-3038AEE80DBC}" srcOrd="15" destOrd="0" presId="urn:microsoft.com/office/officeart/2005/8/layout/cycle5"/>
    <dgm:cxn modelId="{E66A38E9-B88B-4AD1-8435-1FA7CA487064}" type="presParOf" srcId="{8DD00912-7EA6-4B64-8FF6-B96B9CE146BF}" destId="{84664952-22F1-4EFD-886B-D74D4F5496B9}" srcOrd="16" destOrd="0" presId="urn:microsoft.com/office/officeart/2005/8/layout/cycle5"/>
    <dgm:cxn modelId="{59D3B303-F324-4E32-B630-F42E3355DEDA}" type="presParOf" srcId="{8DD00912-7EA6-4B64-8FF6-B96B9CE146BF}" destId="{96419B57-B619-4262-88B2-FFE9D2702F70}"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662E6-7771-4301-B20F-2DF8FAA7F9AD}"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tr-TR"/>
        </a:p>
      </dgm:t>
    </dgm:pt>
    <dgm:pt modelId="{A4EB8660-00ED-4430-8FB2-015F73FD2A78}">
      <dgm:prSet phldrT="[Metin]"/>
      <dgm:spPr/>
      <dgm:t>
        <a:bodyPr/>
        <a:lstStyle/>
        <a:p>
          <a:r>
            <a:rPr lang="tr-TR" dirty="0" smtClean="0"/>
            <a:t>1. Aşama</a:t>
          </a:r>
          <a:endParaRPr lang="tr-TR" dirty="0"/>
        </a:p>
      </dgm:t>
    </dgm:pt>
    <dgm:pt modelId="{C3815955-98FA-40B5-8D26-169326FB9EF4}" type="parTrans" cxnId="{0E818225-8B2B-424B-B0A7-6FAF0A54B899}">
      <dgm:prSet/>
      <dgm:spPr/>
      <dgm:t>
        <a:bodyPr/>
        <a:lstStyle/>
        <a:p>
          <a:endParaRPr lang="tr-TR"/>
        </a:p>
      </dgm:t>
    </dgm:pt>
    <dgm:pt modelId="{A34881DC-51E0-4F2A-AC58-C16DE0C140D4}" type="sibTrans" cxnId="{0E818225-8B2B-424B-B0A7-6FAF0A54B899}">
      <dgm:prSet/>
      <dgm:spPr/>
      <dgm:t>
        <a:bodyPr/>
        <a:lstStyle/>
        <a:p>
          <a:endParaRPr lang="tr-TR"/>
        </a:p>
      </dgm:t>
    </dgm:pt>
    <dgm:pt modelId="{7236F5B1-3B64-4D2B-A9B2-31F142BCD355}">
      <dgm:prSet custT="1"/>
      <dgm:spPr/>
      <dgm:t>
        <a:bodyPr/>
        <a:lstStyle/>
        <a:p>
          <a:pPr>
            <a:spcAft>
              <a:spcPct val="20000"/>
            </a:spcAft>
          </a:pPr>
          <a:r>
            <a:rPr lang="tr-TR" sz="2000" dirty="0" smtClean="0"/>
            <a:t>Birim faaliyet raporu kılavuzuna web sayfasından ulaşımı</a:t>
          </a:r>
          <a:endParaRPr lang="tr-TR" sz="2000" dirty="0"/>
        </a:p>
      </dgm:t>
    </dgm:pt>
    <dgm:pt modelId="{A7900A51-99C6-4C8C-9F47-B3B165F4B198}" type="parTrans" cxnId="{2BDA405C-501A-485C-BE72-94BF941DC77A}">
      <dgm:prSet/>
      <dgm:spPr/>
      <dgm:t>
        <a:bodyPr/>
        <a:lstStyle/>
        <a:p>
          <a:endParaRPr lang="tr-TR"/>
        </a:p>
      </dgm:t>
    </dgm:pt>
    <dgm:pt modelId="{A82E15AB-EDB5-475B-9421-E26FA5A45DCB}" type="sibTrans" cxnId="{2BDA405C-501A-485C-BE72-94BF941DC77A}">
      <dgm:prSet/>
      <dgm:spPr/>
      <dgm:t>
        <a:bodyPr/>
        <a:lstStyle/>
        <a:p>
          <a:endParaRPr lang="tr-TR"/>
        </a:p>
      </dgm:t>
    </dgm:pt>
    <dgm:pt modelId="{EB32E1E5-96D4-4C14-8322-82FE63BE9787}">
      <dgm:prSet custT="1"/>
      <dgm:spPr/>
      <dgm:t>
        <a:bodyPr/>
        <a:lstStyle/>
        <a:p>
          <a:pPr>
            <a:spcAft>
              <a:spcPts val="3600"/>
            </a:spcAft>
          </a:pPr>
          <a:r>
            <a:rPr lang="tr-TR" sz="2000" dirty="0" smtClean="0"/>
            <a:t>Birim faaliyet raporunu oluşturan dosyaların indirilmesi ve kaydedilmesi</a:t>
          </a:r>
          <a:endParaRPr lang="tr-TR" sz="2000" dirty="0"/>
        </a:p>
      </dgm:t>
    </dgm:pt>
    <dgm:pt modelId="{48A0B99B-62FB-4059-B8FE-DE87765F057E}" type="parTrans" cxnId="{5381E34D-016F-4575-9547-59F0415B21C4}">
      <dgm:prSet/>
      <dgm:spPr/>
      <dgm:t>
        <a:bodyPr/>
        <a:lstStyle/>
        <a:p>
          <a:endParaRPr lang="tr-TR"/>
        </a:p>
      </dgm:t>
    </dgm:pt>
    <dgm:pt modelId="{62D64AE6-1494-4868-8603-68D4F147AD59}" type="sibTrans" cxnId="{5381E34D-016F-4575-9547-59F0415B21C4}">
      <dgm:prSet/>
      <dgm:spPr/>
      <dgm:t>
        <a:bodyPr/>
        <a:lstStyle/>
        <a:p>
          <a:endParaRPr lang="tr-TR"/>
        </a:p>
      </dgm:t>
    </dgm:pt>
    <dgm:pt modelId="{AD4567D3-F176-4B87-B583-6F5B4D1ACEFC}">
      <dgm:prSet/>
      <dgm:spPr/>
      <dgm:t>
        <a:bodyPr/>
        <a:lstStyle/>
        <a:p>
          <a:r>
            <a:rPr lang="tr-TR" dirty="0" smtClean="0"/>
            <a:t>2. Aşama</a:t>
          </a:r>
          <a:endParaRPr lang="tr-TR" dirty="0"/>
        </a:p>
      </dgm:t>
    </dgm:pt>
    <dgm:pt modelId="{1A84AA4B-8394-42E6-AD0B-DCF3B4C0878A}" type="parTrans" cxnId="{3FDE947F-DB72-434E-8B32-3C5C7A3F7C30}">
      <dgm:prSet/>
      <dgm:spPr/>
      <dgm:t>
        <a:bodyPr/>
        <a:lstStyle/>
        <a:p>
          <a:endParaRPr lang="tr-TR"/>
        </a:p>
      </dgm:t>
    </dgm:pt>
    <dgm:pt modelId="{C87EE828-19EA-4958-9823-25418ED46859}" type="sibTrans" cxnId="{3FDE947F-DB72-434E-8B32-3C5C7A3F7C30}">
      <dgm:prSet/>
      <dgm:spPr/>
      <dgm:t>
        <a:bodyPr/>
        <a:lstStyle/>
        <a:p>
          <a:endParaRPr lang="tr-TR"/>
        </a:p>
      </dgm:t>
    </dgm:pt>
    <dgm:pt modelId="{F37C781A-2BCF-4C0B-B973-BF46166ABBCE}">
      <dgm:prSet custT="1"/>
      <dgm:spPr/>
      <dgm:t>
        <a:bodyPr/>
        <a:lstStyle/>
        <a:p>
          <a:r>
            <a:rPr lang="tr-TR" sz="2000" dirty="0" smtClean="0"/>
            <a:t>İstatistiki tabloların düzenlenmesi</a:t>
          </a:r>
          <a:endParaRPr lang="tr-TR" sz="2000" dirty="0"/>
        </a:p>
      </dgm:t>
    </dgm:pt>
    <dgm:pt modelId="{B95537C9-CF38-4A76-91DD-5E2EFF98B3DE}" type="parTrans" cxnId="{C5614651-8398-4288-8CDF-FB8CEAF583A1}">
      <dgm:prSet/>
      <dgm:spPr/>
      <dgm:t>
        <a:bodyPr/>
        <a:lstStyle/>
        <a:p>
          <a:endParaRPr lang="tr-TR"/>
        </a:p>
      </dgm:t>
    </dgm:pt>
    <dgm:pt modelId="{9C24793E-5590-46C3-80EB-603A77C973AF}" type="sibTrans" cxnId="{C5614651-8398-4288-8CDF-FB8CEAF583A1}">
      <dgm:prSet/>
      <dgm:spPr/>
      <dgm:t>
        <a:bodyPr/>
        <a:lstStyle/>
        <a:p>
          <a:endParaRPr lang="tr-TR"/>
        </a:p>
      </dgm:t>
    </dgm:pt>
    <dgm:pt modelId="{62FEA5F9-1616-43F8-85C1-D1EE23854042}">
      <dgm:prSet custT="1"/>
      <dgm:spPr/>
      <dgm:t>
        <a:bodyPr/>
        <a:lstStyle/>
        <a:p>
          <a:r>
            <a:rPr lang="tr-TR" sz="2000" dirty="0" smtClean="0"/>
            <a:t>Performans tablolarının düzenlenmesi</a:t>
          </a:r>
          <a:endParaRPr lang="tr-TR" sz="2000" dirty="0"/>
        </a:p>
      </dgm:t>
    </dgm:pt>
    <dgm:pt modelId="{6E7BF84B-4A4F-4B2F-9B6E-FC5646E2C225}" type="parTrans" cxnId="{2312F216-BD81-4C52-89FF-1FB97A9166AF}">
      <dgm:prSet/>
      <dgm:spPr/>
      <dgm:t>
        <a:bodyPr/>
        <a:lstStyle/>
        <a:p>
          <a:endParaRPr lang="tr-TR"/>
        </a:p>
      </dgm:t>
    </dgm:pt>
    <dgm:pt modelId="{079A067C-DC09-4078-8EE9-84F296A91D75}" type="sibTrans" cxnId="{2312F216-BD81-4C52-89FF-1FB97A9166AF}">
      <dgm:prSet/>
      <dgm:spPr/>
      <dgm:t>
        <a:bodyPr/>
        <a:lstStyle/>
        <a:p>
          <a:endParaRPr lang="tr-TR"/>
        </a:p>
      </dgm:t>
    </dgm:pt>
    <dgm:pt modelId="{E272E8FC-4742-4AA5-BF79-661147FF00B6}">
      <dgm:prSet/>
      <dgm:spPr/>
      <dgm:t>
        <a:bodyPr/>
        <a:lstStyle/>
        <a:p>
          <a:r>
            <a:rPr lang="tr-TR" dirty="0" smtClean="0"/>
            <a:t>3. Aşama</a:t>
          </a:r>
          <a:endParaRPr lang="tr-TR" dirty="0"/>
        </a:p>
      </dgm:t>
    </dgm:pt>
    <dgm:pt modelId="{7B218BB5-6D26-4B84-AB49-3463C1824C6D}" type="parTrans" cxnId="{19805EC5-E087-4774-9E84-CBA48A52264A}">
      <dgm:prSet/>
      <dgm:spPr/>
      <dgm:t>
        <a:bodyPr/>
        <a:lstStyle/>
        <a:p>
          <a:endParaRPr lang="tr-TR"/>
        </a:p>
      </dgm:t>
    </dgm:pt>
    <dgm:pt modelId="{59A8FC66-1A8C-411B-9EBD-90D4012B3EA1}" type="sibTrans" cxnId="{19805EC5-E087-4774-9E84-CBA48A52264A}">
      <dgm:prSet/>
      <dgm:spPr/>
      <dgm:t>
        <a:bodyPr/>
        <a:lstStyle/>
        <a:p>
          <a:endParaRPr lang="tr-TR"/>
        </a:p>
      </dgm:t>
    </dgm:pt>
    <dgm:pt modelId="{F179C238-445E-4D0D-B576-CCE53B4142A2}">
      <dgm:prSet custT="1"/>
      <dgm:spPr/>
      <dgm:t>
        <a:bodyPr/>
        <a:lstStyle/>
        <a:p>
          <a:r>
            <a:rPr lang="tr-TR" sz="2000" dirty="0" smtClean="0"/>
            <a:t>Veri girişleri tamamlanan tablolar ile kılavuzun web sayfasından girilerek sisteme geri  yüklenmesi</a:t>
          </a:r>
          <a:endParaRPr lang="tr-TR" sz="2000" dirty="0"/>
        </a:p>
      </dgm:t>
    </dgm:pt>
    <dgm:pt modelId="{2133D8A2-905A-4DB9-9864-A1F6B9977649}" type="parTrans" cxnId="{93A82199-E581-412E-91E2-539D75917BDF}">
      <dgm:prSet/>
      <dgm:spPr/>
      <dgm:t>
        <a:bodyPr/>
        <a:lstStyle/>
        <a:p>
          <a:endParaRPr lang="tr-TR"/>
        </a:p>
      </dgm:t>
    </dgm:pt>
    <dgm:pt modelId="{256CE30D-95AC-40FD-895A-EA04497AF0BF}" type="sibTrans" cxnId="{93A82199-E581-412E-91E2-539D75917BDF}">
      <dgm:prSet/>
      <dgm:spPr/>
      <dgm:t>
        <a:bodyPr/>
        <a:lstStyle/>
        <a:p>
          <a:endParaRPr lang="tr-TR"/>
        </a:p>
      </dgm:t>
    </dgm:pt>
    <dgm:pt modelId="{E0FECD62-8953-4D7A-882B-ADB751E27434}">
      <dgm:prSet custT="1"/>
      <dgm:spPr/>
      <dgm:t>
        <a:bodyPr/>
        <a:lstStyle/>
        <a:p>
          <a:r>
            <a:rPr lang="tr-TR" sz="2000" dirty="0" smtClean="0"/>
            <a:t>2012 yılı birim faaliyet raporu hazırlama kılavuzunun düzenlenmesi</a:t>
          </a:r>
          <a:endParaRPr lang="tr-TR" sz="2000" dirty="0"/>
        </a:p>
      </dgm:t>
    </dgm:pt>
    <dgm:pt modelId="{F568698E-DAAF-4412-90D6-E1CC7EB7F5A7}" type="parTrans" cxnId="{E2091C83-4E6D-4D9F-8BFA-E7A6A0A1CAC3}">
      <dgm:prSet/>
      <dgm:spPr/>
      <dgm:t>
        <a:bodyPr/>
        <a:lstStyle/>
        <a:p>
          <a:endParaRPr lang="tr-TR"/>
        </a:p>
      </dgm:t>
    </dgm:pt>
    <dgm:pt modelId="{CC9EB4DC-7EC9-4B47-97CA-7E96E1FDE1B3}" type="sibTrans" cxnId="{E2091C83-4E6D-4D9F-8BFA-E7A6A0A1CAC3}">
      <dgm:prSet/>
      <dgm:spPr/>
      <dgm:t>
        <a:bodyPr/>
        <a:lstStyle/>
        <a:p>
          <a:endParaRPr lang="tr-TR"/>
        </a:p>
      </dgm:t>
    </dgm:pt>
    <dgm:pt modelId="{B323CDA0-6525-4BB4-8933-A158C08F3036}" type="pres">
      <dgm:prSet presAssocID="{186662E6-7771-4301-B20F-2DF8FAA7F9AD}" presName="linear" presStyleCnt="0">
        <dgm:presLayoutVars>
          <dgm:animLvl val="lvl"/>
          <dgm:resizeHandles val="exact"/>
        </dgm:presLayoutVars>
      </dgm:prSet>
      <dgm:spPr/>
      <dgm:t>
        <a:bodyPr/>
        <a:lstStyle/>
        <a:p>
          <a:endParaRPr lang="tr-TR"/>
        </a:p>
      </dgm:t>
    </dgm:pt>
    <dgm:pt modelId="{0F43375A-7C38-4D5D-9D9B-86F1DC70EF09}" type="pres">
      <dgm:prSet presAssocID="{A4EB8660-00ED-4430-8FB2-015F73FD2A78}" presName="parentText" presStyleLbl="node1" presStyleIdx="0" presStyleCnt="3">
        <dgm:presLayoutVars>
          <dgm:chMax val="0"/>
          <dgm:bulletEnabled val="1"/>
        </dgm:presLayoutVars>
      </dgm:prSet>
      <dgm:spPr/>
      <dgm:t>
        <a:bodyPr/>
        <a:lstStyle/>
        <a:p>
          <a:endParaRPr lang="tr-TR"/>
        </a:p>
      </dgm:t>
    </dgm:pt>
    <dgm:pt modelId="{31E1997B-3D79-4B58-9D05-23A748315282}" type="pres">
      <dgm:prSet presAssocID="{A4EB8660-00ED-4430-8FB2-015F73FD2A78}" presName="childText" presStyleLbl="revTx" presStyleIdx="0" presStyleCnt="3">
        <dgm:presLayoutVars>
          <dgm:bulletEnabled val="1"/>
        </dgm:presLayoutVars>
      </dgm:prSet>
      <dgm:spPr/>
      <dgm:t>
        <a:bodyPr/>
        <a:lstStyle/>
        <a:p>
          <a:endParaRPr lang="tr-TR"/>
        </a:p>
      </dgm:t>
    </dgm:pt>
    <dgm:pt modelId="{16BF16E1-DC40-4F15-8F14-B938DEEB8D68}" type="pres">
      <dgm:prSet presAssocID="{AD4567D3-F176-4B87-B583-6F5B4D1ACEFC}" presName="parentText" presStyleLbl="node1" presStyleIdx="1" presStyleCnt="3" custLinFactNeighborX="-4491" custLinFactNeighborY="897">
        <dgm:presLayoutVars>
          <dgm:chMax val="0"/>
          <dgm:bulletEnabled val="1"/>
        </dgm:presLayoutVars>
      </dgm:prSet>
      <dgm:spPr/>
      <dgm:t>
        <a:bodyPr/>
        <a:lstStyle/>
        <a:p>
          <a:endParaRPr lang="tr-TR"/>
        </a:p>
      </dgm:t>
    </dgm:pt>
    <dgm:pt modelId="{0A586FD4-F9D8-4F9F-BC1D-CDA32C6ABE52}" type="pres">
      <dgm:prSet presAssocID="{AD4567D3-F176-4B87-B583-6F5B4D1ACEFC}" presName="childText" presStyleLbl="revTx" presStyleIdx="1" presStyleCnt="3">
        <dgm:presLayoutVars>
          <dgm:bulletEnabled val="1"/>
        </dgm:presLayoutVars>
      </dgm:prSet>
      <dgm:spPr/>
      <dgm:t>
        <a:bodyPr/>
        <a:lstStyle/>
        <a:p>
          <a:endParaRPr lang="tr-TR"/>
        </a:p>
      </dgm:t>
    </dgm:pt>
    <dgm:pt modelId="{30343158-2730-493A-9F76-649018730986}" type="pres">
      <dgm:prSet presAssocID="{E272E8FC-4742-4AA5-BF79-661147FF00B6}" presName="parentText" presStyleLbl="node1" presStyleIdx="2" presStyleCnt="3">
        <dgm:presLayoutVars>
          <dgm:chMax val="0"/>
          <dgm:bulletEnabled val="1"/>
        </dgm:presLayoutVars>
      </dgm:prSet>
      <dgm:spPr/>
      <dgm:t>
        <a:bodyPr/>
        <a:lstStyle/>
        <a:p>
          <a:endParaRPr lang="tr-TR"/>
        </a:p>
      </dgm:t>
    </dgm:pt>
    <dgm:pt modelId="{61F5BA40-3820-403A-87A4-2B8295E97B59}" type="pres">
      <dgm:prSet presAssocID="{E272E8FC-4742-4AA5-BF79-661147FF00B6}" presName="childText" presStyleLbl="revTx" presStyleIdx="2" presStyleCnt="3" custLinFactNeighborX="-8308" custLinFactNeighborY="7276">
        <dgm:presLayoutVars>
          <dgm:bulletEnabled val="1"/>
        </dgm:presLayoutVars>
      </dgm:prSet>
      <dgm:spPr/>
      <dgm:t>
        <a:bodyPr/>
        <a:lstStyle/>
        <a:p>
          <a:endParaRPr lang="tr-TR"/>
        </a:p>
      </dgm:t>
    </dgm:pt>
  </dgm:ptLst>
  <dgm:cxnLst>
    <dgm:cxn modelId="{4724C4D0-E491-40A5-AC61-A65678915145}" type="presOf" srcId="{62FEA5F9-1616-43F8-85C1-D1EE23854042}" destId="{0A586FD4-F9D8-4F9F-BC1D-CDA32C6ABE52}" srcOrd="0" destOrd="1" presId="urn:microsoft.com/office/officeart/2005/8/layout/vList2"/>
    <dgm:cxn modelId="{9C4EA109-1948-40B9-8C08-A2DE4C2A05B5}" type="presOf" srcId="{7236F5B1-3B64-4D2B-A9B2-31F142BCD355}" destId="{31E1997B-3D79-4B58-9D05-23A748315282}" srcOrd="0" destOrd="0" presId="urn:microsoft.com/office/officeart/2005/8/layout/vList2"/>
    <dgm:cxn modelId="{2BDA405C-501A-485C-BE72-94BF941DC77A}" srcId="{A4EB8660-00ED-4430-8FB2-015F73FD2A78}" destId="{7236F5B1-3B64-4D2B-A9B2-31F142BCD355}" srcOrd="0" destOrd="0" parTransId="{A7900A51-99C6-4C8C-9F47-B3B165F4B198}" sibTransId="{A82E15AB-EDB5-475B-9421-E26FA5A45DCB}"/>
    <dgm:cxn modelId="{8A7C13E9-C67B-406C-8644-953C6C025E24}" type="presOf" srcId="{A4EB8660-00ED-4430-8FB2-015F73FD2A78}" destId="{0F43375A-7C38-4D5D-9D9B-86F1DC70EF09}" srcOrd="0" destOrd="0" presId="urn:microsoft.com/office/officeart/2005/8/layout/vList2"/>
    <dgm:cxn modelId="{E2091C83-4E6D-4D9F-8BFA-E7A6A0A1CAC3}" srcId="{AD4567D3-F176-4B87-B583-6F5B4D1ACEFC}" destId="{E0FECD62-8953-4D7A-882B-ADB751E27434}" srcOrd="2" destOrd="0" parTransId="{F568698E-DAAF-4412-90D6-E1CC7EB7F5A7}" sibTransId="{CC9EB4DC-7EC9-4B47-97CA-7E96E1FDE1B3}"/>
    <dgm:cxn modelId="{2923BD9B-B021-404E-8F44-180F41465D36}" type="presOf" srcId="{AD4567D3-F176-4B87-B583-6F5B4D1ACEFC}" destId="{16BF16E1-DC40-4F15-8F14-B938DEEB8D68}" srcOrd="0" destOrd="0" presId="urn:microsoft.com/office/officeart/2005/8/layout/vList2"/>
    <dgm:cxn modelId="{6BA45775-3917-4C88-B308-79FCF42D6364}" type="presOf" srcId="{F179C238-445E-4D0D-B576-CCE53B4142A2}" destId="{61F5BA40-3820-403A-87A4-2B8295E97B59}" srcOrd="0" destOrd="0" presId="urn:microsoft.com/office/officeart/2005/8/layout/vList2"/>
    <dgm:cxn modelId="{19805EC5-E087-4774-9E84-CBA48A52264A}" srcId="{186662E6-7771-4301-B20F-2DF8FAA7F9AD}" destId="{E272E8FC-4742-4AA5-BF79-661147FF00B6}" srcOrd="2" destOrd="0" parTransId="{7B218BB5-6D26-4B84-AB49-3463C1824C6D}" sibTransId="{59A8FC66-1A8C-411B-9EBD-90D4012B3EA1}"/>
    <dgm:cxn modelId="{93A82199-E581-412E-91E2-539D75917BDF}" srcId="{E272E8FC-4742-4AA5-BF79-661147FF00B6}" destId="{F179C238-445E-4D0D-B576-CCE53B4142A2}" srcOrd="0" destOrd="0" parTransId="{2133D8A2-905A-4DB9-9864-A1F6B9977649}" sibTransId="{256CE30D-95AC-40FD-895A-EA04497AF0BF}"/>
    <dgm:cxn modelId="{7333461C-72AA-45A0-BE91-1F1C29717469}" type="presOf" srcId="{E0FECD62-8953-4D7A-882B-ADB751E27434}" destId="{0A586FD4-F9D8-4F9F-BC1D-CDA32C6ABE52}" srcOrd="0" destOrd="2" presId="urn:microsoft.com/office/officeart/2005/8/layout/vList2"/>
    <dgm:cxn modelId="{0E818225-8B2B-424B-B0A7-6FAF0A54B899}" srcId="{186662E6-7771-4301-B20F-2DF8FAA7F9AD}" destId="{A4EB8660-00ED-4430-8FB2-015F73FD2A78}" srcOrd="0" destOrd="0" parTransId="{C3815955-98FA-40B5-8D26-169326FB9EF4}" sibTransId="{A34881DC-51E0-4F2A-AC58-C16DE0C140D4}"/>
    <dgm:cxn modelId="{9447FCA4-739F-40CB-8089-48AB2F0E2045}" type="presOf" srcId="{186662E6-7771-4301-B20F-2DF8FAA7F9AD}" destId="{B323CDA0-6525-4BB4-8933-A158C08F3036}" srcOrd="0" destOrd="0" presId="urn:microsoft.com/office/officeart/2005/8/layout/vList2"/>
    <dgm:cxn modelId="{E576F8EB-9B65-40DD-B964-472B1177FD85}" type="presOf" srcId="{F37C781A-2BCF-4C0B-B973-BF46166ABBCE}" destId="{0A586FD4-F9D8-4F9F-BC1D-CDA32C6ABE52}" srcOrd="0" destOrd="0" presId="urn:microsoft.com/office/officeart/2005/8/layout/vList2"/>
    <dgm:cxn modelId="{F16A7C5D-B942-4789-B795-BFE945F06F07}" type="presOf" srcId="{EB32E1E5-96D4-4C14-8322-82FE63BE9787}" destId="{31E1997B-3D79-4B58-9D05-23A748315282}" srcOrd="0" destOrd="1" presId="urn:microsoft.com/office/officeart/2005/8/layout/vList2"/>
    <dgm:cxn modelId="{3FDE947F-DB72-434E-8B32-3C5C7A3F7C30}" srcId="{186662E6-7771-4301-B20F-2DF8FAA7F9AD}" destId="{AD4567D3-F176-4B87-B583-6F5B4D1ACEFC}" srcOrd="1" destOrd="0" parTransId="{1A84AA4B-8394-42E6-AD0B-DCF3B4C0878A}" sibTransId="{C87EE828-19EA-4958-9823-25418ED46859}"/>
    <dgm:cxn modelId="{2312F216-BD81-4C52-89FF-1FB97A9166AF}" srcId="{AD4567D3-F176-4B87-B583-6F5B4D1ACEFC}" destId="{62FEA5F9-1616-43F8-85C1-D1EE23854042}" srcOrd="1" destOrd="0" parTransId="{6E7BF84B-4A4F-4B2F-9B6E-FC5646E2C225}" sibTransId="{079A067C-DC09-4078-8EE9-84F296A91D75}"/>
    <dgm:cxn modelId="{C5614651-8398-4288-8CDF-FB8CEAF583A1}" srcId="{AD4567D3-F176-4B87-B583-6F5B4D1ACEFC}" destId="{F37C781A-2BCF-4C0B-B973-BF46166ABBCE}" srcOrd="0" destOrd="0" parTransId="{B95537C9-CF38-4A76-91DD-5E2EFF98B3DE}" sibTransId="{9C24793E-5590-46C3-80EB-603A77C973AF}"/>
    <dgm:cxn modelId="{5381E34D-016F-4575-9547-59F0415B21C4}" srcId="{A4EB8660-00ED-4430-8FB2-015F73FD2A78}" destId="{EB32E1E5-96D4-4C14-8322-82FE63BE9787}" srcOrd="1" destOrd="0" parTransId="{48A0B99B-62FB-4059-B8FE-DE87765F057E}" sibTransId="{62D64AE6-1494-4868-8603-68D4F147AD59}"/>
    <dgm:cxn modelId="{C04B1B99-BC65-4173-A0BC-F4780AABFFCD}" type="presOf" srcId="{E272E8FC-4742-4AA5-BF79-661147FF00B6}" destId="{30343158-2730-493A-9F76-649018730986}" srcOrd="0" destOrd="0" presId="urn:microsoft.com/office/officeart/2005/8/layout/vList2"/>
    <dgm:cxn modelId="{4A74B02B-18E4-4EE0-B14F-E0058D9BE373}" type="presParOf" srcId="{B323CDA0-6525-4BB4-8933-A158C08F3036}" destId="{0F43375A-7C38-4D5D-9D9B-86F1DC70EF09}" srcOrd="0" destOrd="0" presId="urn:microsoft.com/office/officeart/2005/8/layout/vList2"/>
    <dgm:cxn modelId="{6B258EDD-8FAA-4E4F-830B-AE5DC2C53775}" type="presParOf" srcId="{B323CDA0-6525-4BB4-8933-A158C08F3036}" destId="{31E1997B-3D79-4B58-9D05-23A748315282}" srcOrd="1" destOrd="0" presId="urn:microsoft.com/office/officeart/2005/8/layout/vList2"/>
    <dgm:cxn modelId="{61D34256-3052-4879-902B-062354CCD38D}" type="presParOf" srcId="{B323CDA0-6525-4BB4-8933-A158C08F3036}" destId="{16BF16E1-DC40-4F15-8F14-B938DEEB8D68}" srcOrd="2" destOrd="0" presId="urn:microsoft.com/office/officeart/2005/8/layout/vList2"/>
    <dgm:cxn modelId="{2F21FE8A-8F8A-476A-9131-FF1CC3DAD952}" type="presParOf" srcId="{B323CDA0-6525-4BB4-8933-A158C08F3036}" destId="{0A586FD4-F9D8-4F9F-BC1D-CDA32C6ABE52}" srcOrd="3" destOrd="0" presId="urn:microsoft.com/office/officeart/2005/8/layout/vList2"/>
    <dgm:cxn modelId="{6F9B0C05-827E-4D5E-AC99-3693134D7CE2}" type="presParOf" srcId="{B323CDA0-6525-4BB4-8933-A158C08F3036}" destId="{30343158-2730-493A-9F76-649018730986}" srcOrd="4" destOrd="0" presId="urn:microsoft.com/office/officeart/2005/8/layout/vList2"/>
    <dgm:cxn modelId="{2022EF5C-73B2-4136-A285-DF5E93ADE58D}" type="presParOf" srcId="{B323CDA0-6525-4BB4-8933-A158C08F3036}" destId="{61F5BA40-3820-403A-87A4-2B8295E97B59}"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213FB4-4AB5-4DCD-B6FE-A9C99D7E304E}">
      <dsp:nvSpPr>
        <dsp:cNvPr id="0" name=""/>
        <dsp:cNvSpPr/>
      </dsp:nvSpPr>
      <dsp:spPr>
        <a:xfrm>
          <a:off x="4602136" y="1873"/>
          <a:ext cx="1548922" cy="1006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Stratejik Plan</a:t>
          </a:r>
          <a:endParaRPr lang="tr-TR" sz="1800" b="1" kern="1200" dirty="0"/>
        </a:p>
      </dsp:txBody>
      <dsp:txXfrm>
        <a:off x="4602136" y="1873"/>
        <a:ext cx="1548922" cy="1006799"/>
      </dsp:txXfrm>
    </dsp:sp>
    <dsp:sp modelId="{2092788A-6BF4-4A0F-BA8C-2CE9867F8465}">
      <dsp:nvSpPr>
        <dsp:cNvPr id="0" name=""/>
        <dsp:cNvSpPr/>
      </dsp:nvSpPr>
      <dsp:spPr>
        <a:xfrm>
          <a:off x="3001550" y="505273"/>
          <a:ext cx="4750093" cy="4750093"/>
        </a:xfrm>
        <a:custGeom>
          <a:avLst/>
          <a:gdLst/>
          <a:ahLst/>
          <a:cxnLst/>
          <a:rect l="0" t="0" r="0" b="0"/>
          <a:pathLst>
            <a:path>
              <a:moveTo>
                <a:pt x="3344993" y="207086"/>
              </a:moveTo>
              <a:arcTo wR="2375046" hR="2375046" stAng="17646226" swAng="925774"/>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B82D8F2-FA6A-41F0-B2DF-2B24483EAFD0}">
      <dsp:nvSpPr>
        <dsp:cNvPr id="0" name=""/>
        <dsp:cNvSpPr/>
      </dsp:nvSpPr>
      <dsp:spPr>
        <a:xfrm>
          <a:off x="6658987" y="1189396"/>
          <a:ext cx="1548922" cy="1006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Performans Programı</a:t>
          </a:r>
          <a:endParaRPr lang="tr-TR" sz="1600" b="1" kern="1200" dirty="0"/>
        </a:p>
      </dsp:txBody>
      <dsp:txXfrm>
        <a:off x="6658987" y="1189396"/>
        <a:ext cx="1548922" cy="1006799"/>
      </dsp:txXfrm>
    </dsp:sp>
    <dsp:sp modelId="{FFACAF98-4AEB-42B8-BE2F-4C71B065196D}">
      <dsp:nvSpPr>
        <dsp:cNvPr id="0" name=""/>
        <dsp:cNvSpPr/>
      </dsp:nvSpPr>
      <dsp:spPr>
        <a:xfrm>
          <a:off x="3001550" y="505273"/>
          <a:ext cx="4750093" cy="4750093"/>
        </a:xfrm>
        <a:custGeom>
          <a:avLst/>
          <a:gdLst/>
          <a:ahLst/>
          <a:cxnLst/>
          <a:rect l="0" t="0" r="0" b="0"/>
          <a:pathLst>
            <a:path>
              <a:moveTo>
                <a:pt x="4713000" y="1956930"/>
              </a:moveTo>
              <a:arcTo wR="2375046" hR="2375046" stAng="20991630" swAng="1216740"/>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E6269B-0380-40E9-913B-81FACF512F71}">
      <dsp:nvSpPr>
        <dsp:cNvPr id="0" name=""/>
        <dsp:cNvSpPr/>
      </dsp:nvSpPr>
      <dsp:spPr>
        <a:xfrm>
          <a:off x="6658987" y="3564443"/>
          <a:ext cx="1548922" cy="1006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Bütçe</a:t>
          </a:r>
          <a:endParaRPr lang="tr-TR" sz="1800" b="1" kern="1200" dirty="0"/>
        </a:p>
      </dsp:txBody>
      <dsp:txXfrm>
        <a:off x="6658987" y="3564443"/>
        <a:ext cx="1548922" cy="1006799"/>
      </dsp:txXfrm>
    </dsp:sp>
    <dsp:sp modelId="{D33D1D28-A7BC-4F98-9580-38A85F27E84F}">
      <dsp:nvSpPr>
        <dsp:cNvPr id="0" name=""/>
        <dsp:cNvSpPr/>
      </dsp:nvSpPr>
      <dsp:spPr>
        <a:xfrm>
          <a:off x="3001550" y="505273"/>
          <a:ext cx="4750093" cy="4750093"/>
        </a:xfrm>
        <a:custGeom>
          <a:avLst/>
          <a:gdLst/>
          <a:ahLst/>
          <a:cxnLst/>
          <a:rect l="0" t="0" r="0" b="0"/>
          <a:pathLst>
            <a:path>
              <a:moveTo>
                <a:pt x="3886827" y="4206812"/>
              </a:moveTo>
              <a:arcTo wR="2375046" hR="2375046" stAng="3028001" swAng="925774"/>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08D4E74-C7D0-4BAB-9B6A-5A8881659DB4}">
      <dsp:nvSpPr>
        <dsp:cNvPr id="0" name=""/>
        <dsp:cNvSpPr/>
      </dsp:nvSpPr>
      <dsp:spPr>
        <a:xfrm>
          <a:off x="4602136" y="4751967"/>
          <a:ext cx="1548922" cy="1006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Bütçe Uygulaması</a:t>
          </a:r>
          <a:endParaRPr lang="tr-TR" sz="1700" b="1" kern="1200" dirty="0"/>
        </a:p>
      </dsp:txBody>
      <dsp:txXfrm>
        <a:off x="4602136" y="4751967"/>
        <a:ext cx="1548922" cy="1006799"/>
      </dsp:txXfrm>
    </dsp:sp>
    <dsp:sp modelId="{50646A32-8CBE-402B-A452-CE61A0D2743A}">
      <dsp:nvSpPr>
        <dsp:cNvPr id="0" name=""/>
        <dsp:cNvSpPr/>
      </dsp:nvSpPr>
      <dsp:spPr>
        <a:xfrm>
          <a:off x="3001550" y="505273"/>
          <a:ext cx="4750093" cy="4750093"/>
        </a:xfrm>
        <a:custGeom>
          <a:avLst/>
          <a:gdLst/>
          <a:ahLst/>
          <a:cxnLst/>
          <a:rect l="0" t="0" r="0" b="0"/>
          <a:pathLst>
            <a:path>
              <a:moveTo>
                <a:pt x="1405100" y="4543007"/>
              </a:moveTo>
              <a:arcTo wR="2375046" hR="2375046" stAng="6846226" swAng="925774"/>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5BC52D7-9FBD-4D51-9616-F66EB51830A1}">
      <dsp:nvSpPr>
        <dsp:cNvPr id="0" name=""/>
        <dsp:cNvSpPr/>
      </dsp:nvSpPr>
      <dsp:spPr>
        <a:xfrm>
          <a:off x="2545285" y="3564443"/>
          <a:ext cx="1548922" cy="1006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Faaliyet Raporu</a:t>
          </a:r>
          <a:endParaRPr lang="tr-TR" sz="1800" b="1" kern="1200" dirty="0"/>
        </a:p>
      </dsp:txBody>
      <dsp:txXfrm>
        <a:off x="2545285" y="3564443"/>
        <a:ext cx="1548922" cy="1006799"/>
      </dsp:txXfrm>
    </dsp:sp>
    <dsp:sp modelId="{13185856-4114-42D5-9BBC-8AF8620D637A}">
      <dsp:nvSpPr>
        <dsp:cNvPr id="0" name=""/>
        <dsp:cNvSpPr/>
      </dsp:nvSpPr>
      <dsp:spPr>
        <a:xfrm>
          <a:off x="3001550" y="505273"/>
          <a:ext cx="4750093" cy="4750093"/>
        </a:xfrm>
        <a:custGeom>
          <a:avLst/>
          <a:gdLst/>
          <a:ahLst/>
          <a:cxnLst/>
          <a:rect l="0" t="0" r="0" b="0"/>
          <a:pathLst>
            <a:path>
              <a:moveTo>
                <a:pt x="37093" y="2793162"/>
              </a:moveTo>
              <a:arcTo wR="2375046" hR="2375046" stAng="10191630" swAng="1216740"/>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5E57CD4-8323-4044-B290-3038AEE80DBC}">
      <dsp:nvSpPr>
        <dsp:cNvPr id="0" name=""/>
        <dsp:cNvSpPr/>
      </dsp:nvSpPr>
      <dsp:spPr>
        <a:xfrm>
          <a:off x="2545285" y="1189396"/>
          <a:ext cx="1548922" cy="1006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Performans Değerlendirmesi</a:t>
          </a:r>
          <a:endParaRPr lang="tr-TR" sz="1600" b="1" kern="1200" dirty="0"/>
        </a:p>
      </dsp:txBody>
      <dsp:txXfrm>
        <a:off x="2545285" y="1189396"/>
        <a:ext cx="1548922" cy="1006799"/>
      </dsp:txXfrm>
    </dsp:sp>
    <dsp:sp modelId="{96419B57-B619-4262-88B2-FFE9D2702F70}">
      <dsp:nvSpPr>
        <dsp:cNvPr id="0" name=""/>
        <dsp:cNvSpPr/>
      </dsp:nvSpPr>
      <dsp:spPr>
        <a:xfrm>
          <a:off x="3001550" y="505273"/>
          <a:ext cx="4750093" cy="4750093"/>
        </a:xfrm>
        <a:custGeom>
          <a:avLst/>
          <a:gdLst/>
          <a:ahLst/>
          <a:cxnLst/>
          <a:rect l="0" t="0" r="0" b="0"/>
          <a:pathLst>
            <a:path>
              <a:moveTo>
                <a:pt x="863265" y="543281"/>
              </a:moveTo>
              <a:arcTo wR="2375046" hR="2375046" stAng="13828001" swAng="925774"/>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43375A-7C38-4D5D-9D9B-86F1DC70EF09}">
      <dsp:nvSpPr>
        <dsp:cNvPr id="0" name=""/>
        <dsp:cNvSpPr/>
      </dsp:nvSpPr>
      <dsp:spPr>
        <a:xfrm>
          <a:off x="0" y="9892"/>
          <a:ext cx="9509124" cy="671580"/>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1. Aşama</a:t>
          </a:r>
          <a:endParaRPr lang="tr-TR" sz="2800" kern="1200" dirty="0"/>
        </a:p>
      </dsp:txBody>
      <dsp:txXfrm>
        <a:off x="0" y="9892"/>
        <a:ext cx="9509124" cy="671580"/>
      </dsp:txXfrm>
    </dsp:sp>
    <dsp:sp modelId="{31E1997B-3D79-4B58-9D05-23A748315282}">
      <dsp:nvSpPr>
        <dsp:cNvPr id="0" name=""/>
        <dsp:cNvSpPr/>
      </dsp:nvSpPr>
      <dsp:spPr>
        <a:xfrm>
          <a:off x="0" y="681472"/>
          <a:ext cx="9509124" cy="68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91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tr-TR" sz="2000" kern="1200" dirty="0" smtClean="0"/>
            <a:t>Birim faaliyet raporu kılavuzuna web sayfasından ulaşımı</a:t>
          </a:r>
          <a:endParaRPr lang="tr-TR" sz="2000" kern="1200" dirty="0"/>
        </a:p>
        <a:p>
          <a:pPr marL="228600" lvl="1" indent="-228600" algn="l" defTabSz="889000">
            <a:lnSpc>
              <a:spcPct val="90000"/>
            </a:lnSpc>
            <a:spcBef>
              <a:spcPct val="0"/>
            </a:spcBef>
            <a:spcAft>
              <a:spcPts val="3600"/>
            </a:spcAft>
            <a:buChar char="••"/>
          </a:pPr>
          <a:r>
            <a:rPr lang="tr-TR" sz="2000" kern="1200" dirty="0" smtClean="0"/>
            <a:t>Birim faaliyet raporunu oluşturan dosyaların indirilmesi ve kaydedilmesi</a:t>
          </a:r>
          <a:endParaRPr lang="tr-TR" sz="2000" kern="1200" dirty="0"/>
        </a:p>
      </dsp:txBody>
      <dsp:txXfrm>
        <a:off x="0" y="681472"/>
        <a:ext cx="9509124" cy="681030"/>
      </dsp:txXfrm>
    </dsp:sp>
    <dsp:sp modelId="{16BF16E1-DC40-4F15-8F14-B938DEEB8D68}">
      <dsp:nvSpPr>
        <dsp:cNvPr id="0" name=""/>
        <dsp:cNvSpPr/>
      </dsp:nvSpPr>
      <dsp:spPr>
        <a:xfrm>
          <a:off x="0" y="1371600"/>
          <a:ext cx="9509124" cy="671580"/>
        </a:xfrm>
        <a:prstGeom prst="roundRect">
          <a:avLst/>
        </a:prstGeom>
        <a:solidFill>
          <a:schemeClr val="accent3">
            <a:shade val="80000"/>
            <a:hueOff val="396048"/>
            <a:satOff val="-28108"/>
            <a:lumOff val="184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2. Aşama</a:t>
          </a:r>
          <a:endParaRPr lang="tr-TR" sz="2800" kern="1200" dirty="0"/>
        </a:p>
      </dsp:txBody>
      <dsp:txXfrm>
        <a:off x="0" y="1371600"/>
        <a:ext cx="9509124" cy="671580"/>
      </dsp:txXfrm>
    </dsp:sp>
    <dsp:sp modelId="{0A586FD4-F9D8-4F9F-BC1D-CDA32C6ABE52}">
      <dsp:nvSpPr>
        <dsp:cNvPr id="0" name=""/>
        <dsp:cNvSpPr/>
      </dsp:nvSpPr>
      <dsp:spPr>
        <a:xfrm>
          <a:off x="0" y="2034082"/>
          <a:ext cx="9509124"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91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tr-TR" sz="2000" kern="1200" dirty="0" smtClean="0"/>
            <a:t>İstatistiki tabloların düzenlenmesi</a:t>
          </a:r>
          <a:endParaRPr lang="tr-TR" sz="2000" kern="1200" dirty="0"/>
        </a:p>
        <a:p>
          <a:pPr marL="228600" lvl="1" indent="-228600" algn="l" defTabSz="889000">
            <a:lnSpc>
              <a:spcPct val="90000"/>
            </a:lnSpc>
            <a:spcBef>
              <a:spcPct val="0"/>
            </a:spcBef>
            <a:spcAft>
              <a:spcPct val="20000"/>
            </a:spcAft>
            <a:buChar char="••"/>
          </a:pPr>
          <a:r>
            <a:rPr lang="tr-TR" sz="2000" kern="1200" dirty="0" smtClean="0"/>
            <a:t>Performans tablolarının düzenlenmesi</a:t>
          </a:r>
          <a:endParaRPr lang="tr-TR" sz="2000" kern="1200" dirty="0"/>
        </a:p>
        <a:p>
          <a:pPr marL="228600" lvl="1" indent="-228600" algn="l" defTabSz="889000">
            <a:lnSpc>
              <a:spcPct val="90000"/>
            </a:lnSpc>
            <a:spcBef>
              <a:spcPct val="0"/>
            </a:spcBef>
            <a:spcAft>
              <a:spcPct val="20000"/>
            </a:spcAft>
            <a:buChar char="••"/>
          </a:pPr>
          <a:r>
            <a:rPr lang="tr-TR" sz="2000" kern="1200" dirty="0" smtClean="0"/>
            <a:t>2012 yılı birim faaliyet raporu hazırlama kılavuzunun düzenlenmesi</a:t>
          </a:r>
          <a:endParaRPr lang="tr-TR" sz="2000" kern="1200" dirty="0"/>
        </a:p>
      </dsp:txBody>
      <dsp:txXfrm>
        <a:off x="0" y="2034082"/>
        <a:ext cx="9509124" cy="1014300"/>
      </dsp:txXfrm>
    </dsp:sp>
    <dsp:sp modelId="{30343158-2730-493A-9F76-649018730986}">
      <dsp:nvSpPr>
        <dsp:cNvPr id="0" name=""/>
        <dsp:cNvSpPr/>
      </dsp:nvSpPr>
      <dsp:spPr>
        <a:xfrm>
          <a:off x="0" y="3048382"/>
          <a:ext cx="9509124" cy="671580"/>
        </a:xfrm>
        <a:prstGeom prst="roundRect">
          <a:avLst/>
        </a:prstGeom>
        <a:solidFill>
          <a:schemeClr val="accent3">
            <a:shade val="80000"/>
            <a:hueOff val="792097"/>
            <a:satOff val="-56215"/>
            <a:lumOff val="369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3. Aşama</a:t>
          </a:r>
          <a:endParaRPr lang="tr-TR" sz="2800" kern="1200" dirty="0"/>
        </a:p>
      </dsp:txBody>
      <dsp:txXfrm>
        <a:off x="0" y="3048382"/>
        <a:ext cx="9509124" cy="671580"/>
      </dsp:txXfrm>
    </dsp:sp>
    <dsp:sp modelId="{61F5BA40-3820-403A-87A4-2B8295E97B59}">
      <dsp:nvSpPr>
        <dsp:cNvPr id="0" name=""/>
        <dsp:cNvSpPr/>
      </dsp:nvSpPr>
      <dsp:spPr>
        <a:xfrm>
          <a:off x="0" y="3729855"/>
          <a:ext cx="9509124" cy="62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91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tr-TR" sz="2000" kern="1200" dirty="0" smtClean="0"/>
            <a:t>Veri girişleri tamamlanan tablolar ile kılavuzun web sayfasından girilerek sisteme geri  yüklenmesi</a:t>
          </a:r>
          <a:endParaRPr lang="tr-TR" sz="2000" kern="1200" dirty="0"/>
        </a:p>
      </dsp:txBody>
      <dsp:txXfrm>
        <a:off x="0" y="3729855"/>
        <a:ext cx="9509124" cy="62307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tr-TR" smtClean="0"/>
              <a:pPr/>
              <a:t>15.04.2013</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tr-TR" smtClean="0"/>
              <a:pPr/>
              <a:t>‹#›</a:t>
            </a:fld>
            <a:endParaRPr lang="tr-TR" dirty="0"/>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tr-TR" smtClean="0"/>
              <a:pPr/>
              <a:t>15.04.2013</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noProof="0" dirty="0" smtClean="0"/>
              <a:t>Üçüncü</a:t>
            </a:r>
            <a:r>
              <a:rPr lang="tr-TR" dirty="0" smtClean="0"/>
              <a:t>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tr-TR" smtClean="0"/>
              <a:pPr/>
              <a:t>‹#›</a:t>
            </a:fld>
            <a:endParaRPr lang="tr-TR" dirty="0"/>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pPr/>
              <a:t>1</a:t>
            </a:fld>
            <a:endParaRPr lang="tr-TR" dirty="0"/>
          </a:p>
        </p:txBody>
      </p:sp>
    </p:spTree>
    <p:extLst>
      <p:ext uri="{BB962C8B-B14F-4D97-AF65-F5344CB8AC3E}">
        <p14:creationId xmlns:p14="http://schemas.microsoft.com/office/powerpoint/2010/main" xmlns="" val="219232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pPr/>
              <a:t>21</a:t>
            </a:fld>
            <a:endParaRPr lang="tr-TR" dirty="0"/>
          </a:p>
        </p:txBody>
      </p:sp>
    </p:spTree>
    <p:extLst>
      <p:ext uri="{BB962C8B-B14F-4D97-AF65-F5344CB8AC3E}">
        <p14:creationId xmlns:p14="http://schemas.microsoft.com/office/powerpoint/2010/main" xmlns="" val="323047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pPr/>
              <a:t>27</a:t>
            </a:fld>
            <a:endParaRPr lang="tr-TR" dirty="0"/>
          </a:p>
        </p:txBody>
      </p:sp>
    </p:spTree>
    <p:extLst>
      <p:ext uri="{BB962C8B-B14F-4D97-AF65-F5344CB8AC3E}">
        <p14:creationId xmlns:p14="http://schemas.microsoft.com/office/powerpoint/2010/main" xmlns="" val="1747617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1">
              <a:buNone/>
            </a:pPr>
            <a:r>
              <a:rPr lang="tr-TR" sz="1200" b="0" i="0" noProof="0" dirty="0" smtClean="0">
                <a:solidFill>
                  <a:srgbClr val="363D3D"/>
                </a:solidFill>
                <a:latin typeface="Corbel"/>
                <a:ea typeface="+mn-ea"/>
                <a:cs typeface="+mn-cs"/>
              </a:rPr>
              <a:t>Birden fazla slayt gerekebilir</a:t>
            </a:r>
            <a:endParaRPr lang="tr-TR" sz="1200" b="0" i="0" noProof="0" dirty="0">
              <a:solidFill>
                <a:srgbClr val="363D3D"/>
              </a:solidFill>
              <a:latin typeface="Corbel"/>
              <a:ea typeface="+mn-ea"/>
              <a:cs typeface="+mn-cs"/>
            </a:endParaRPr>
          </a:p>
        </p:txBody>
      </p:sp>
      <p:sp>
        <p:nvSpPr>
          <p:cNvPr id="4" name="Slayt Numarası Yer Tutucusu 3"/>
          <p:cNvSpPr>
            <a:spLocks noGrp="1"/>
          </p:cNvSpPr>
          <p:nvPr>
            <p:ph type="sldNum" sz="quarter" idx="10"/>
          </p:nvPr>
        </p:nvSpPr>
        <p:spPr/>
        <p:txBody>
          <a:bodyPr/>
          <a:lstStyle/>
          <a:p>
            <a:pPr algn="l" defTabSz="914400" rtl="1">
              <a:buNone/>
            </a:pPr>
            <a:fld id="{7FB667E1-E601-4AAF-B95C-B25720D70A60}" type="slidenum">
              <a:rPr lang="en-US" sz="1200" b="0" i="0">
                <a:latin typeface="Corbel"/>
                <a:ea typeface="+mn-ea"/>
                <a:cs typeface="+mn-cs"/>
              </a:rPr>
              <a:pPr algn="l" defTabSz="914400" rtl="1">
                <a:buNone/>
              </a:pPr>
              <a:t>28</a:t>
            </a:fld>
            <a:endParaRPr lang="en-US" sz="1200" b="0" i="0">
              <a:latin typeface="Corbel"/>
              <a:ea typeface="+mn-ea"/>
              <a:cs typeface="+mn-cs"/>
            </a:endParaRPr>
          </a:p>
        </p:txBody>
      </p:sp>
    </p:spTree>
    <p:extLst>
      <p:ext uri="{BB962C8B-B14F-4D97-AF65-F5344CB8AC3E}">
        <p14:creationId xmlns:p14="http://schemas.microsoft.com/office/powerpoint/2010/main" xmlns="" val="426582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1">
              <a:buNone/>
            </a:pPr>
            <a:r>
              <a:rPr lang="tr-TR" sz="1200" b="0" i="0" noProof="0" dirty="0" smtClean="0">
                <a:solidFill>
                  <a:srgbClr val="363D3D"/>
                </a:solidFill>
                <a:latin typeface="Corbel"/>
                <a:ea typeface="+mn-ea"/>
                <a:cs typeface="+mn-cs"/>
              </a:rPr>
              <a:t>Birden fazla slayt gerekebilir</a:t>
            </a:r>
            <a:endParaRPr lang="tr-TR" sz="1200" b="0" i="0" noProof="0" dirty="0">
              <a:solidFill>
                <a:srgbClr val="363D3D"/>
              </a:solidFill>
              <a:latin typeface="Corbel"/>
              <a:ea typeface="+mn-ea"/>
              <a:cs typeface="+mn-cs"/>
            </a:endParaRPr>
          </a:p>
        </p:txBody>
      </p:sp>
      <p:sp>
        <p:nvSpPr>
          <p:cNvPr id="4" name="Slayt Numarası Yer Tutucusu 3"/>
          <p:cNvSpPr>
            <a:spLocks noGrp="1"/>
          </p:cNvSpPr>
          <p:nvPr>
            <p:ph type="sldNum" sz="quarter" idx="10"/>
          </p:nvPr>
        </p:nvSpPr>
        <p:spPr/>
        <p:txBody>
          <a:bodyPr/>
          <a:lstStyle/>
          <a:p>
            <a:pPr algn="l" defTabSz="914400" rtl="1">
              <a:buNone/>
            </a:pPr>
            <a:fld id="{7FB667E1-E601-4AAF-B95C-B25720D70A60}" type="slidenum">
              <a:rPr lang="en-US" sz="1200" b="0" i="0">
                <a:latin typeface="Corbel"/>
                <a:ea typeface="+mn-ea"/>
                <a:cs typeface="+mn-cs"/>
              </a:rPr>
              <a:pPr algn="l" defTabSz="914400" rtl="1">
                <a:buNone/>
              </a:pPr>
              <a:t>29</a:t>
            </a:fld>
            <a:endParaRPr lang="en-US" sz="1200" b="0" i="0">
              <a:latin typeface="Corbel"/>
              <a:ea typeface="+mn-ea"/>
              <a:cs typeface="+mn-cs"/>
            </a:endParaRPr>
          </a:p>
        </p:txBody>
      </p:sp>
    </p:spTree>
    <p:extLst>
      <p:ext uri="{BB962C8B-B14F-4D97-AF65-F5344CB8AC3E}">
        <p14:creationId xmlns:p14="http://schemas.microsoft.com/office/powerpoint/2010/main" xmlns="" val="4265826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1">
              <a:buNone/>
            </a:pPr>
            <a:r>
              <a:rPr lang="tr-TR" sz="1200" b="0" i="0" noProof="0" dirty="0" smtClean="0">
                <a:solidFill>
                  <a:srgbClr val="363D3D"/>
                </a:solidFill>
                <a:latin typeface="Corbel"/>
                <a:ea typeface="+mn-ea"/>
                <a:cs typeface="+mn-cs"/>
              </a:rPr>
              <a:t>Birden fazla slayt gerekebilir</a:t>
            </a:r>
            <a:endParaRPr lang="tr-TR" sz="1200" b="0" i="0" noProof="0" dirty="0">
              <a:solidFill>
                <a:srgbClr val="363D3D"/>
              </a:solidFill>
              <a:latin typeface="Corbel"/>
              <a:ea typeface="+mn-ea"/>
              <a:cs typeface="+mn-cs"/>
            </a:endParaRPr>
          </a:p>
        </p:txBody>
      </p:sp>
      <p:sp>
        <p:nvSpPr>
          <p:cNvPr id="4" name="Slayt Numarası Yer Tutucusu 3"/>
          <p:cNvSpPr>
            <a:spLocks noGrp="1"/>
          </p:cNvSpPr>
          <p:nvPr>
            <p:ph type="sldNum" sz="quarter" idx="10"/>
          </p:nvPr>
        </p:nvSpPr>
        <p:spPr/>
        <p:txBody>
          <a:bodyPr/>
          <a:lstStyle/>
          <a:p>
            <a:pPr algn="l" defTabSz="914400" rtl="1">
              <a:buNone/>
            </a:pPr>
            <a:fld id="{7FB667E1-E601-4AAF-B95C-B25720D70A60}" type="slidenum">
              <a:rPr lang="en-US" sz="1200" b="0" i="0">
                <a:latin typeface="Corbel"/>
                <a:ea typeface="+mn-ea"/>
                <a:cs typeface="+mn-cs"/>
              </a:rPr>
              <a:pPr algn="l" defTabSz="914400" rtl="1">
                <a:buNone/>
              </a:pPr>
              <a:t>30</a:t>
            </a:fld>
            <a:endParaRPr lang="en-US" sz="1200" b="0" i="0">
              <a:latin typeface="Corbel"/>
              <a:ea typeface="+mn-ea"/>
              <a:cs typeface="+mn-cs"/>
            </a:endParaRPr>
          </a:p>
        </p:txBody>
      </p:sp>
    </p:spTree>
    <p:extLst>
      <p:ext uri="{BB962C8B-B14F-4D97-AF65-F5344CB8AC3E}">
        <p14:creationId xmlns:p14="http://schemas.microsoft.com/office/powerpoint/2010/main" xmlns="" val="426582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pPr/>
              <a:t>2</a:t>
            </a:fld>
            <a:endParaRPr lang="tr-TR" dirty="0"/>
          </a:p>
        </p:txBody>
      </p:sp>
    </p:spTree>
    <p:extLst>
      <p:ext uri="{BB962C8B-B14F-4D97-AF65-F5344CB8AC3E}">
        <p14:creationId xmlns:p14="http://schemas.microsoft.com/office/powerpoint/2010/main" xmlns="" val="168670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pPr algn="l" defTabSz="914400" rtl="1">
              <a:buNone/>
            </a:pPr>
            <a:fld id="{7FB667E1-E601-4AAF-B95C-B25720D70A60}" type="slidenum">
              <a:rPr lang="en-US" sz="1200" b="0" i="0">
                <a:latin typeface="Corbel"/>
                <a:ea typeface="+mn-ea"/>
                <a:cs typeface="+mn-cs"/>
              </a:rPr>
              <a:pPr algn="l" defTabSz="914400" rtl="1">
                <a:buNone/>
              </a:pPr>
              <a:t>3</a:t>
            </a:fld>
            <a:endParaRPr lang="en-US" sz="1200" b="0" i="0">
              <a:latin typeface="Corbel"/>
              <a:ea typeface="+mn-ea"/>
              <a:cs typeface="+mn-cs"/>
            </a:endParaRPr>
          </a:p>
        </p:txBody>
      </p:sp>
    </p:spTree>
    <p:extLst>
      <p:ext uri="{BB962C8B-B14F-4D97-AF65-F5344CB8AC3E}">
        <p14:creationId xmlns:p14="http://schemas.microsoft.com/office/powerpoint/2010/main" xmlns="" val="290931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1">
              <a:buNone/>
            </a:pPr>
            <a:r>
              <a:rPr lang="tr-TR" sz="1200" b="0" i="0" noProof="0" dirty="0" smtClean="0">
                <a:solidFill>
                  <a:srgbClr val="363D3D"/>
                </a:solidFill>
                <a:latin typeface="Corbel"/>
                <a:ea typeface="+mn-ea"/>
                <a:cs typeface="+mn-cs"/>
              </a:rPr>
              <a:t>Birden fazla slayt gerekebilir</a:t>
            </a:r>
            <a:endParaRPr lang="tr-TR" sz="1200" b="0" i="0" noProof="0" dirty="0">
              <a:solidFill>
                <a:srgbClr val="363D3D"/>
              </a:solidFill>
              <a:latin typeface="Corbel"/>
              <a:ea typeface="+mn-ea"/>
              <a:cs typeface="+mn-cs"/>
            </a:endParaRPr>
          </a:p>
        </p:txBody>
      </p:sp>
      <p:sp>
        <p:nvSpPr>
          <p:cNvPr id="4" name="Slayt Numarası Yer Tutucusu 3"/>
          <p:cNvSpPr>
            <a:spLocks noGrp="1"/>
          </p:cNvSpPr>
          <p:nvPr>
            <p:ph type="sldNum" sz="quarter" idx="10"/>
          </p:nvPr>
        </p:nvSpPr>
        <p:spPr/>
        <p:txBody>
          <a:bodyPr/>
          <a:lstStyle/>
          <a:p>
            <a:pPr algn="l" defTabSz="914400" rtl="1">
              <a:buNone/>
            </a:pPr>
            <a:fld id="{7FB667E1-E601-4AAF-B95C-B25720D70A60}" type="slidenum">
              <a:rPr lang="en-US" sz="1200" b="0" i="0">
                <a:latin typeface="Corbel"/>
                <a:ea typeface="+mn-ea"/>
                <a:cs typeface="+mn-cs"/>
              </a:rPr>
              <a:pPr algn="l" defTabSz="914400" rtl="1">
                <a:buNone/>
              </a:pPr>
              <a:t>10</a:t>
            </a:fld>
            <a:endParaRPr lang="en-US" sz="1200" b="0" i="0">
              <a:latin typeface="Corbel"/>
              <a:ea typeface="+mn-ea"/>
              <a:cs typeface="+mn-cs"/>
            </a:endParaRPr>
          </a:p>
        </p:txBody>
      </p:sp>
    </p:spTree>
    <p:extLst>
      <p:ext uri="{BB962C8B-B14F-4D97-AF65-F5344CB8AC3E}">
        <p14:creationId xmlns:p14="http://schemas.microsoft.com/office/powerpoint/2010/main" xmlns="" val="426582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1">
              <a:buNone/>
            </a:pPr>
            <a:r>
              <a:rPr lang="tr-TR" sz="1200" b="0" i="0" noProof="0" dirty="0" smtClean="0">
                <a:solidFill>
                  <a:srgbClr val="363D3D"/>
                </a:solidFill>
                <a:latin typeface="Corbel"/>
                <a:ea typeface="+mn-ea"/>
                <a:cs typeface="+mn-cs"/>
              </a:rPr>
              <a:t>Birden fazla slayt gerekebilir</a:t>
            </a:r>
            <a:endParaRPr lang="tr-TR" sz="1200" b="0" i="0" noProof="0" dirty="0">
              <a:solidFill>
                <a:srgbClr val="363D3D"/>
              </a:solidFill>
              <a:latin typeface="Corbel"/>
              <a:ea typeface="+mn-ea"/>
              <a:cs typeface="+mn-cs"/>
            </a:endParaRPr>
          </a:p>
        </p:txBody>
      </p:sp>
      <p:sp>
        <p:nvSpPr>
          <p:cNvPr id="4" name="Slayt Numarası Yer Tutucusu 3"/>
          <p:cNvSpPr>
            <a:spLocks noGrp="1"/>
          </p:cNvSpPr>
          <p:nvPr>
            <p:ph type="sldNum" sz="quarter" idx="10"/>
          </p:nvPr>
        </p:nvSpPr>
        <p:spPr/>
        <p:txBody>
          <a:bodyPr/>
          <a:lstStyle/>
          <a:p>
            <a:pPr algn="l" defTabSz="914400" rtl="1">
              <a:buNone/>
            </a:pPr>
            <a:fld id="{7FB667E1-E601-4AAF-B95C-B25720D70A60}" type="slidenum">
              <a:rPr lang="en-US" sz="1200" b="0" i="0">
                <a:latin typeface="Corbel"/>
                <a:ea typeface="+mn-ea"/>
                <a:cs typeface="+mn-cs"/>
              </a:rPr>
              <a:pPr algn="l" defTabSz="914400" rtl="1">
                <a:buNone/>
              </a:pPr>
              <a:t>11</a:t>
            </a:fld>
            <a:endParaRPr lang="en-US" sz="1200" b="0" i="0">
              <a:latin typeface="Corbel"/>
              <a:ea typeface="+mn-ea"/>
              <a:cs typeface="+mn-cs"/>
            </a:endParaRPr>
          </a:p>
        </p:txBody>
      </p:sp>
    </p:spTree>
    <p:extLst>
      <p:ext uri="{BB962C8B-B14F-4D97-AF65-F5344CB8AC3E}">
        <p14:creationId xmlns:p14="http://schemas.microsoft.com/office/powerpoint/2010/main" xmlns="" val="426582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1">
              <a:buNone/>
            </a:pPr>
            <a:r>
              <a:rPr lang="tr-TR" sz="1200" b="0" i="0" noProof="0" dirty="0" smtClean="0">
                <a:solidFill>
                  <a:srgbClr val="363D3D"/>
                </a:solidFill>
                <a:latin typeface="Corbel"/>
                <a:ea typeface="+mn-ea"/>
                <a:cs typeface="+mn-cs"/>
              </a:rPr>
              <a:t>Birden fazla slayt gerekebilir</a:t>
            </a:r>
            <a:endParaRPr lang="tr-TR" sz="1200" b="0" i="0" noProof="0" dirty="0">
              <a:solidFill>
                <a:srgbClr val="363D3D"/>
              </a:solidFill>
              <a:latin typeface="Corbel"/>
              <a:ea typeface="+mn-ea"/>
              <a:cs typeface="+mn-cs"/>
            </a:endParaRPr>
          </a:p>
        </p:txBody>
      </p:sp>
      <p:sp>
        <p:nvSpPr>
          <p:cNvPr id="4" name="Slayt Numarası Yer Tutucusu 3"/>
          <p:cNvSpPr>
            <a:spLocks noGrp="1"/>
          </p:cNvSpPr>
          <p:nvPr>
            <p:ph type="sldNum" sz="quarter" idx="10"/>
          </p:nvPr>
        </p:nvSpPr>
        <p:spPr/>
        <p:txBody>
          <a:bodyPr/>
          <a:lstStyle/>
          <a:p>
            <a:pPr algn="l" defTabSz="914400" rtl="1">
              <a:buNone/>
            </a:pPr>
            <a:fld id="{7FB667E1-E601-4AAF-B95C-B25720D70A60}" type="slidenum">
              <a:rPr lang="en-US" sz="1200" b="0" i="0">
                <a:latin typeface="Corbel"/>
                <a:ea typeface="+mn-ea"/>
                <a:cs typeface="+mn-cs"/>
              </a:rPr>
              <a:pPr algn="l" defTabSz="914400" rtl="1">
                <a:buNone/>
              </a:pPr>
              <a:t>12</a:t>
            </a:fld>
            <a:endParaRPr lang="en-US" sz="1200" b="0" i="0">
              <a:latin typeface="Corbel"/>
              <a:ea typeface="+mn-ea"/>
              <a:cs typeface="+mn-cs"/>
            </a:endParaRPr>
          </a:p>
        </p:txBody>
      </p:sp>
    </p:spTree>
    <p:extLst>
      <p:ext uri="{BB962C8B-B14F-4D97-AF65-F5344CB8AC3E}">
        <p14:creationId xmlns:p14="http://schemas.microsoft.com/office/powerpoint/2010/main" xmlns="" val="426582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1">
              <a:buNone/>
            </a:pPr>
            <a:r>
              <a:rPr lang="tr-TR" sz="1200" b="0" i="0" noProof="0" dirty="0" smtClean="0">
                <a:solidFill>
                  <a:srgbClr val="363D3D"/>
                </a:solidFill>
                <a:latin typeface="Corbel"/>
                <a:ea typeface="+mn-ea"/>
                <a:cs typeface="+mn-cs"/>
              </a:rPr>
              <a:t>Birden fazla slayt gerekebilir</a:t>
            </a:r>
            <a:endParaRPr lang="tr-TR" sz="1200" b="0" i="0" noProof="0" dirty="0">
              <a:solidFill>
                <a:srgbClr val="363D3D"/>
              </a:solidFill>
              <a:latin typeface="Corbel"/>
              <a:ea typeface="+mn-ea"/>
              <a:cs typeface="+mn-cs"/>
            </a:endParaRPr>
          </a:p>
        </p:txBody>
      </p:sp>
      <p:sp>
        <p:nvSpPr>
          <p:cNvPr id="4" name="Slayt Numarası Yer Tutucusu 3"/>
          <p:cNvSpPr>
            <a:spLocks noGrp="1"/>
          </p:cNvSpPr>
          <p:nvPr>
            <p:ph type="sldNum" sz="quarter" idx="10"/>
          </p:nvPr>
        </p:nvSpPr>
        <p:spPr/>
        <p:txBody>
          <a:bodyPr/>
          <a:lstStyle/>
          <a:p>
            <a:pPr algn="l" defTabSz="914400" rtl="1">
              <a:buNone/>
            </a:pPr>
            <a:fld id="{7FB667E1-E601-4AAF-B95C-B25720D70A60}" type="slidenum">
              <a:rPr lang="en-US" sz="1200" b="0" i="0">
                <a:latin typeface="Corbel"/>
                <a:ea typeface="+mn-ea"/>
                <a:cs typeface="+mn-cs"/>
              </a:rPr>
              <a:pPr algn="l" defTabSz="914400" rtl="1">
                <a:buNone/>
              </a:pPr>
              <a:t>13</a:t>
            </a:fld>
            <a:endParaRPr lang="en-US" sz="1200" b="0" i="0">
              <a:latin typeface="Corbel"/>
              <a:ea typeface="+mn-ea"/>
              <a:cs typeface="+mn-cs"/>
            </a:endParaRPr>
          </a:p>
        </p:txBody>
      </p:sp>
    </p:spTree>
    <p:extLst>
      <p:ext uri="{BB962C8B-B14F-4D97-AF65-F5344CB8AC3E}">
        <p14:creationId xmlns:p14="http://schemas.microsoft.com/office/powerpoint/2010/main" xmlns="" val="426582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pPr/>
              <a:t>18</a:t>
            </a:fld>
            <a:endParaRPr lang="tr-TR" dirty="0"/>
          </a:p>
        </p:txBody>
      </p:sp>
    </p:spTree>
    <p:extLst>
      <p:ext uri="{BB962C8B-B14F-4D97-AF65-F5344CB8AC3E}">
        <p14:creationId xmlns:p14="http://schemas.microsoft.com/office/powerpoint/2010/main" xmlns="" val="345400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B667E1-E601-4AAF-B95C-B25720D70A60}" type="slidenum">
              <a:rPr lang="tr-TR" smtClean="0"/>
              <a:pPr/>
              <a:t>20</a:t>
            </a:fld>
            <a:endParaRPr lang="tr-TR" dirty="0"/>
          </a:p>
        </p:txBody>
      </p:sp>
    </p:spTree>
    <p:extLst>
      <p:ext uri="{BB962C8B-B14F-4D97-AF65-F5344CB8AC3E}">
        <p14:creationId xmlns:p14="http://schemas.microsoft.com/office/powerpoint/2010/main" xmlns="" val="3230476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1" y="0"/>
            <a:ext cx="12188699" cy="4799300"/>
          </a:xfrm>
          <a:prstGeom prst="rect">
            <a:avLst/>
          </a:prstGeom>
        </p:spPr>
      </p:pic>
      <p:sp>
        <p:nvSpPr>
          <p:cNvPr id="4" name="Dikdörtgen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dirty="0">
              <a:ln>
                <a:noFill/>
              </a:ln>
              <a:solidFill>
                <a:prstClr val="white"/>
              </a:solidFill>
              <a:effectLst/>
              <a:uLnTx/>
              <a:uFillTx/>
              <a:latin typeface="Euphemia"/>
              <a:ea typeface="+mn-ea"/>
              <a:cs typeface="+mn-cs"/>
            </a:endParaRPr>
          </a:p>
        </p:txBody>
      </p:sp>
      <p:sp>
        <p:nvSpPr>
          <p:cNvPr id="6" name="Dikdörtgen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tr-TR" dirty="0"/>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Başlıklı Diğer İçerik">
    <p:spTree>
      <p:nvGrpSpPr>
        <p:cNvPr id="1" name=""/>
        <p:cNvGrpSpPr/>
        <p:nvPr/>
      </p:nvGrpSpPr>
      <p:grpSpPr>
        <a:xfrm>
          <a:off x="0" y="0"/>
          <a:ext cx="0" cy="0"/>
          <a:chOff x="0" y="0"/>
          <a:chExt cx="0" cy="0"/>
        </a:xfrm>
      </p:grpSpPr>
      <p:sp>
        <p:nvSpPr>
          <p:cNvPr id="8" name="Dikdörtgen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dirty="0">
              <a:ln>
                <a:noFill/>
              </a:ln>
              <a:solidFill>
                <a:prstClr val="white"/>
              </a:solidFill>
              <a:effectLst/>
              <a:uLnTx/>
              <a:uFillTx/>
              <a:latin typeface="Euphemia"/>
              <a:ea typeface="+mn-ea"/>
              <a:cs typeface="+mn-cs"/>
            </a:endParaRPr>
          </a:p>
        </p:txBody>
      </p:sp>
      <p:sp>
        <p:nvSpPr>
          <p:cNvPr id="2" name="Başlık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tr-TR" smtClean="0"/>
              <a:t>Asıl başlık stili için tıklatın</a:t>
            </a:r>
            <a:endParaRPr lang="tr-TR" dirty="0"/>
          </a:p>
        </p:txBody>
      </p:sp>
      <p:sp>
        <p:nvSpPr>
          <p:cNvPr id="3" name="İçerik Yer Tutucusu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solidFill>
                  <a:schemeClr val="tx2"/>
                </a:solidFill>
              </a:defRPr>
            </a:lvl1p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lvl1pPr>
              <a:defRPr>
                <a:solidFill>
                  <a:schemeClr val="tx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376930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dirty="0">
              <a:ln>
                <a:noFill/>
              </a:ln>
              <a:solidFill>
                <a:prstClr val="white"/>
              </a:solidFill>
              <a:effectLst/>
              <a:uLnTx/>
              <a:uFillTx/>
              <a:latin typeface="Euphemia"/>
              <a:ea typeface="+mn-ea"/>
              <a:cs typeface="+mn-cs"/>
            </a:endParaRPr>
          </a:p>
        </p:txBody>
      </p:sp>
      <p:sp>
        <p:nvSpPr>
          <p:cNvPr id="2" name="Başlık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tr-TR" smtClean="0"/>
              <a:t>Asıl başlık stili için tıklatın</a:t>
            </a:r>
            <a:endParaRPr lang="tr-TR" dirty="0"/>
          </a:p>
        </p:txBody>
      </p:sp>
      <p:sp>
        <p:nvSpPr>
          <p:cNvPr id="3" name="Resim Yer Tutucusu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274638"/>
            <a:ext cx="2628900" cy="5897562"/>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838200" y="274638"/>
            <a:ext cx="7734300" cy="589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lvl6pPr>
              <a:defRPr/>
            </a:lvl6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7" name="Dikdörtgen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tr-TR" b="0" i="0" u="none" strike="noStrike" kern="0" cap="none" spc="0" normalizeH="0" baseline="0" dirty="0">
              <a:ln>
                <a:noFill/>
              </a:ln>
              <a:solidFill>
                <a:prstClr val="white"/>
              </a:solidFill>
              <a:effectLst/>
              <a:uLnTx/>
              <a:uFillTx/>
              <a:latin typeface="Euphemia"/>
            </a:endParaRPr>
          </a:p>
        </p:txBody>
      </p:sp>
      <p:sp>
        <p:nvSpPr>
          <p:cNvPr id="8" name="Dikdörtgen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1524000" y="1143000"/>
            <a:ext cx="9144000" cy="2667000"/>
          </a:xfrm>
        </p:spPr>
        <p:txBody>
          <a:bodyPr anchor="b">
            <a:normAutofit/>
          </a:bodyPr>
          <a:lstStyle>
            <a:lvl1pPr algn="ctr">
              <a:defRPr sz="5200" b="0"/>
            </a:lvl1pPr>
          </a:lstStyle>
          <a:p>
            <a:r>
              <a:rPr lang="tr-TR" smtClean="0"/>
              <a:t>Asıl başlık stili için tıklatın</a:t>
            </a:r>
            <a:endParaRPr lang="tr-TR" dirty="0"/>
          </a:p>
        </p:txBody>
      </p:sp>
      <p:sp>
        <p:nvSpPr>
          <p:cNvPr id="3" name="Metin Yer Tutucusu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ğer Bölüm Başlığı">
    <p:bg>
      <p:bgRef idx="1003">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solidFill>
                  <a:schemeClr val="tx2"/>
                </a:solidFill>
              </a:defRPr>
            </a:lvl1pPr>
          </a:lstStyle>
          <a:p>
            <a:endParaRPr lang="tr-TR" dirty="0"/>
          </a:p>
        </p:txBody>
      </p:sp>
      <p:sp>
        <p:nvSpPr>
          <p:cNvPr id="5" name="Altbilgi Yer Tutucusu 4"/>
          <p:cNvSpPr>
            <a:spLocks noGrp="1"/>
          </p:cNvSpPr>
          <p:nvPr>
            <p:ph type="ftr" sz="quarter" idx="11"/>
          </p:nvPr>
        </p:nvSpPr>
        <p:spPr/>
        <p:txBody>
          <a:bodyPr/>
          <a:lstStyle>
            <a:lvl1pPr>
              <a:defRPr>
                <a:solidFill>
                  <a:schemeClr val="tx2"/>
                </a:solidFill>
              </a:defRPr>
            </a:lvl1pPr>
          </a:lstStyle>
          <a:p>
            <a:endParaRPr lang="tr-TR" dirty="0"/>
          </a:p>
        </p:txBody>
      </p:sp>
      <p:sp>
        <p:nvSpPr>
          <p:cNvPr id="6" name="Slayt Numarası Yer Tutucusu 5"/>
          <p:cNvSpPr>
            <a:spLocks noGrp="1"/>
          </p:cNvSpPr>
          <p:nvPr>
            <p:ph type="sldNum" sz="quarter" idx="12"/>
          </p:nvPr>
        </p:nvSpPr>
        <p:spPr/>
        <p:txBody>
          <a:bodyPr/>
          <a:lstStyle>
            <a:lvl1pPr>
              <a:defRPr>
                <a:solidFill>
                  <a:schemeClr val="tx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0ECE5F2-81AA-4605-B028-6FBA391056AF}" type="slidenum">
              <a:rPr lang="tr-TR" smtClean="0"/>
              <a:pPr/>
              <a:t>‹#›</a:t>
            </a:fld>
            <a:endParaRPr lang="tr-TR" dirty="0"/>
          </a:p>
        </p:txBody>
      </p:sp>
    </p:spTree>
    <p:extLst>
      <p:ext uri="{BB962C8B-B14F-4D97-AF65-F5344CB8AC3E}">
        <p14:creationId xmlns:p14="http://schemas.microsoft.com/office/powerpoint/2010/main" xmlns="" val="3117078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341120" y="466344"/>
            <a:ext cx="9509760" cy="1234440"/>
          </a:xfrm>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4057080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lstStyle>
          <a:p>
            <a:endParaRPr lang="tr-TR" dirty="0"/>
          </a:p>
        </p:txBody>
      </p:sp>
      <p:sp>
        <p:nvSpPr>
          <p:cNvPr id="3" name="Altbilgi Yer Tutucusu 2"/>
          <p:cNvSpPr>
            <a:spLocks noGrp="1"/>
          </p:cNvSpPr>
          <p:nvPr>
            <p:ph type="ftr" sz="quarter" idx="11"/>
          </p:nvPr>
        </p:nvSpPr>
        <p:spPr/>
        <p:txBody>
          <a:bodyPr/>
          <a:lstStyle>
            <a:lvl1pPr>
              <a:defRPr>
                <a:solidFill>
                  <a:schemeClr val="tx2"/>
                </a:solidFill>
              </a:defRPr>
            </a:lvl1pPr>
          </a:lstStyle>
          <a:p>
            <a:endParaRPr lang="tr-TR" dirty="0"/>
          </a:p>
        </p:txBody>
      </p:sp>
      <p:sp>
        <p:nvSpPr>
          <p:cNvPr id="4" name="Slayt Numarası Yer Tutucusu 3"/>
          <p:cNvSpPr>
            <a:spLocks noGrp="1"/>
          </p:cNvSpPr>
          <p:nvPr>
            <p:ph type="sldNum" sz="quarter" idx="12"/>
          </p:nvPr>
        </p:nvSpPr>
        <p:spPr/>
        <p:txBody>
          <a:bodyPr/>
          <a:lstStyle>
            <a:lvl1pPr>
              <a:defRPr>
                <a:solidFill>
                  <a:schemeClr val="tx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60412" y="2362200"/>
            <a:ext cx="3200400" cy="1990725"/>
          </a:xfrm>
        </p:spPr>
        <p:txBody>
          <a:bodyPr anchor="b">
            <a:normAutofit/>
          </a:bodyPr>
          <a:lstStyle>
            <a:lvl1pPr>
              <a:defRPr sz="3400" b="0"/>
            </a:lvl1pPr>
          </a:lstStyle>
          <a:p>
            <a:r>
              <a:rPr lang="tr-TR" smtClean="0"/>
              <a:t>Asıl başlık stili için tıklatın</a:t>
            </a:r>
            <a:endParaRPr lang="tr-TR" dirty="0"/>
          </a:p>
        </p:txBody>
      </p:sp>
      <p:sp>
        <p:nvSpPr>
          <p:cNvPr id="3" name="İçerik Yer Tutucusu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Dikdörtgen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tr-TR" b="0" i="0" u="none" strike="noStrike" kern="0" cap="none" spc="0" normalizeH="0" baseline="0" dirty="0">
              <a:ln>
                <a:noFill/>
              </a:ln>
              <a:solidFill>
                <a:prstClr val="white"/>
              </a:solidFill>
              <a:effectLst/>
              <a:uLnTx/>
              <a:uFillTx/>
              <a:latin typeface="Euphemia"/>
            </a:endParaRPr>
          </a:p>
        </p:txBody>
      </p:sp>
      <p:sp>
        <p:nvSpPr>
          <p:cNvPr id="8" name="Dikdörtgen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p>
        </p:txBody>
      </p:sp>
      <p:sp>
        <p:nvSpPr>
          <p:cNvPr id="2" name="Başlık Yer Tutucusu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p>
          <a:p>
            <a:pPr lvl="5"/>
            <a:r>
              <a:rPr lang="tr-TR" dirty="0" smtClean="0"/>
              <a:t>Altıncı</a:t>
            </a:r>
          </a:p>
          <a:p>
            <a:pPr lvl="6"/>
            <a:r>
              <a:rPr lang="tr-TR" dirty="0" smtClean="0"/>
              <a:t>Yedinci</a:t>
            </a:r>
          </a:p>
          <a:p>
            <a:pPr lvl="7"/>
            <a:r>
              <a:rPr lang="tr-TR" dirty="0" smtClean="0"/>
              <a:t>Sekizinci</a:t>
            </a:r>
          </a:p>
          <a:p>
            <a:pPr lvl="8"/>
            <a:r>
              <a:rPr lang="tr-TR" dirty="0" smtClean="0"/>
              <a:t>Dokuzuncu</a:t>
            </a:r>
            <a:endParaRPr lang="tr-TR" dirty="0"/>
          </a:p>
        </p:txBody>
      </p:sp>
      <p:sp>
        <p:nvSpPr>
          <p:cNvPr id="4" name="Veri Yer Tutucusu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endParaRPr lang="tr-TR" dirty="0"/>
          </a:p>
        </p:txBody>
      </p:sp>
      <p:sp>
        <p:nvSpPr>
          <p:cNvPr id="5" name="Altbilgi Yer Tutucusu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tr-TR" dirty="0"/>
          </a:p>
        </p:txBody>
      </p:sp>
      <p:sp>
        <p:nvSpPr>
          <p:cNvPr id="6" name="Slayt Numarası Yer Tutucusu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tr-TR" smtClean="0"/>
              <a:pPr/>
              <a:t>‹#›</a:t>
            </a:fld>
            <a:endParaRPr lang="tr-TR" dirty="0"/>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db.ankara.edu.tr/"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mailto:strateji@ankara.edu.tr"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3"/>
          <p:cNvSpPr>
            <a:spLocks noGrp="1"/>
          </p:cNvSpPr>
          <p:nvPr>
            <p:ph type="subTitle" idx="1"/>
          </p:nvPr>
        </p:nvSpPr>
        <p:spPr>
          <a:xfrm>
            <a:off x="1523999" y="5715000"/>
            <a:ext cx="9144002" cy="762000"/>
          </a:xfrm>
        </p:spPr>
        <p:txBody>
          <a:bodyPr/>
          <a:lstStyle/>
          <a:p>
            <a:pPr marL="0" indent="0" algn="ctr">
              <a:spcBef>
                <a:spcPts val="0"/>
              </a:spcBef>
              <a:buNone/>
            </a:pPr>
            <a:r>
              <a:rPr lang="tr-TR" sz="2000" b="0" i="0" baseline="0" dirty="0" smtClean="0">
                <a:solidFill>
                  <a:schemeClr val="bg1"/>
                </a:solidFill>
              </a:rPr>
              <a:t>Doç</a:t>
            </a:r>
            <a:r>
              <a:rPr lang="tr-TR" dirty="0" smtClean="0"/>
              <a:t>. Dr. H. Hakan YILMAZ</a:t>
            </a:r>
          </a:p>
          <a:p>
            <a:pPr marL="0" indent="0" algn="ctr">
              <a:spcBef>
                <a:spcPts val="0"/>
              </a:spcBef>
              <a:buNone/>
            </a:pPr>
            <a:r>
              <a:rPr lang="tr-TR" sz="2000" b="0" i="0" baseline="0" dirty="0" smtClean="0">
                <a:solidFill>
                  <a:schemeClr val="bg1"/>
                </a:solidFill>
              </a:rPr>
              <a:t>Demet ARSLANTAŞ KARAOĞLU</a:t>
            </a:r>
            <a:endParaRPr lang="tr-TR" sz="2000" b="0" i="0" baseline="0" dirty="0">
              <a:solidFill>
                <a:schemeClr val="bg1"/>
              </a:solidFill>
            </a:endParaRPr>
          </a:p>
        </p:txBody>
      </p:sp>
      <p:sp>
        <p:nvSpPr>
          <p:cNvPr id="6" name="Metin kutusu 5"/>
          <p:cNvSpPr txBox="1"/>
          <p:nvPr/>
        </p:nvSpPr>
        <p:spPr>
          <a:xfrm>
            <a:off x="0" y="0"/>
            <a:ext cx="12192000" cy="4724400"/>
          </a:xfrm>
          <a:prstGeom prst="rect">
            <a:avLst/>
          </a:prstGeom>
          <a:gradFill>
            <a:gsLst>
              <a:gs pos="1000">
                <a:schemeClr val="accent3">
                  <a:lumMod val="40000"/>
                  <a:lumOff val="60000"/>
                </a:schemeClr>
              </a:gs>
              <a:gs pos="50000">
                <a:schemeClr val="accent3">
                  <a:lumMod val="20000"/>
                  <a:lumOff val="80000"/>
                </a:schemeClr>
              </a:gs>
              <a:gs pos="100000">
                <a:schemeClr val="bg1"/>
              </a:gs>
            </a:gsLst>
            <a:lin ang="5400000" scaled="0"/>
          </a:gradFill>
        </p:spPr>
        <p:txBody>
          <a:bodyPr wrap="square" rtlCol="0">
            <a:spAutoFit/>
          </a:bodyPr>
          <a:lstStyle/>
          <a:p>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5400" y="1219200"/>
            <a:ext cx="1440000" cy="1440000"/>
          </a:xfrm>
          <a:prstGeom prst="rect">
            <a:avLst/>
          </a:prstGeom>
        </p:spPr>
      </p:pic>
      <p:sp>
        <p:nvSpPr>
          <p:cNvPr id="2" name="Başlık 1"/>
          <p:cNvSpPr>
            <a:spLocks noGrp="1"/>
          </p:cNvSpPr>
          <p:nvPr>
            <p:ph type="ctrTitle"/>
          </p:nvPr>
        </p:nvSpPr>
        <p:spPr>
          <a:xfrm>
            <a:off x="1523999" y="3560379"/>
            <a:ext cx="9144002" cy="1143000"/>
          </a:xfrm>
        </p:spPr>
        <p:txBody>
          <a:bodyPr>
            <a:normAutofit fontScale="90000"/>
          </a:bodyPr>
          <a:lstStyle/>
          <a:p>
            <a:pPr marL="0" indent="0" algn="ctr" defTabSz="914400">
              <a:lnSpc>
                <a:spcPct val="90000"/>
              </a:lnSpc>
              <a:spcBef>
                <a:spcPts val="0"/>
              </a:spcBef>
              <a:buNone/>
            </a:pPr>
            <a:r>
              <a:rPr lang="tr-TR" sz="4800" b="0" i="0" dirty="0" smtClean="0">
                <a:solidFill>
                  <a:schemeClr val="tx2"/>
                </a:solidFill>
                <a:latin typeface="Corbel"/>
                <a:ea typeface="+mj-ea"/>
                <a:cs typeface="+mj-cs"/>
              </a:rPr>
              <a:t>Ankara Üniversitesi</a:t>
            </a:r>
            <a:br>
              <a:rPr lang="tr-TR" sz="4800" b="0" i="0" dirty="0" smtClean="0">
                <a:solidFill>
                  <a:schemeClr val="tx2"/>
                </a:solidFill>
                <a:latin typeface="Corbel"/>
                <a:ea typeface="+mj-ea"/>
                <a:cs typeface="+mj-cs"/>
              </a:rPr>
            </a:br>
            <a:r>
              <a:rPr lang="tr-TR" sz="4800" b="0" i="0" dirty="0" smtClean="0">
                <a:solidFill>
                  <a:schemeClr val="tx2"/>
                </a:solidFill>
                <a:latin typeface="Corbel"/>
                <a:ea typeface="+mj-ea"/>
                <a:cs typeface="+mj-cs"/>
              </a:rPr>
              <a:t>2012 Yılı Birim Faaliyet Raporu Hazırlama Eğitimi</a:t>
            </a:r>
            <a:endParaRPr lang="tr-TR" sz="4800" b="0" i="0" dirty="0">
              <a:solidFill>
                <a:schemeClr val="tx2"/>
              </a:solidFill>
              <a:latin typeface="Corbel"/>
              <a:ea typeface="+mj-ea"/>
              <a:cs typeface="+mj-cs"/>
            </a:endParaRPr>
          </a:p>
        </p:txBody>
      </p:sp>
    </p:spTree>
    <p:extLst>
      <p:ext uri="{BB962C8B-B14F-4D97-AF65-F5344CB8AC3E}">
        <p14:creationId xmlns:p14="http://schemas.microsoft.com/office/powerpoint/2010/main" xmlns="" val="2798809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388034" y="225102"/>
            <a:ext cx="9509760" cy="917898"/>
          </a:xfrm>
        </p:spPr>
        <p:txBody>
          <a:bodyPr>
            <a:normAutofit fontScale="90000"/>
          </a:bodyPr>
          <a:lstStyle/>
          <a:p>
            <a:pPr algn="ctr"/>
            <a:r>
              <a:rPr lang="tr-TR" dirty="0" smtClean="0"/>
              <a:t>Yayınlanan Ankara Üniversitesi İdare Faaliyet Raporları</a:t>
            </a:r>
            <a:endParaRPr lang="tr-TR" dirty="0"/>
          </a:p>
        </p:txBody>
      </p:sp>
      <p:pic>
        <p:nvPicPr>
          <p:cNvPr id="12" name="12 Resim" descr="2006_FR_kapak.jpg"/>
          <p:cNvPicPr>
            <a:picLocks noChangeAspect="1"/>
          </p:cNvPicPr>
          <p:nvPr/>
        </p:nvPicPr>
        <p:blipFill>
          <a:blip r:embed="rId3" cstate="print"/>
          <a:stretch>
            <a:fillRect/>
          </a:stretch>
        </p:blipFill>
        <p:spPr>
          <a:xfrm>
            <a:off x="118014" y="1524000"/>
            <a:ext cx="2015586" cy="30231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13 Resim" descr="2007_FR_kapak.JPG"/>
          <p:cNvPicPr>
            <a:picLocks noChangeAspect="1"/>
          </p:cNvPicPr>
          <p:nvPr/>
        </p:nvPicPr>
        <p:blipFill>
          <a:blip r:embed="rId4" cstate="print"/>
          <a:stretch>
            <a:fillRect/>
          </a:stretch>
        </p:blipFill>
        <p:spPr>
          <a:xfrm>
            <a:off x="2052600" y="3065686"/>
            <a:ext cx="2138400" cy="30303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14 Resim" descr="2008_FR_kapak.jpg"/>
          <p:cNvPicPr>
            <a:picLocks noChangeAspect="1"/>
          </p:cNvPicPr>
          <p:nvPr/>
        </p:nvPicPr>
        <p:blipFill>
          <a:blip r:embed="rId5" cstate="print"/>
          <a:stretch>
            <a:fillRect/>
          </a:stretch>
        </p:blipFill>
        <p:spPr>
          <a:xfrm>
            <a:off x="4038600" y="1600200"/>
            <a:ext cx="2104314" cy="302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15 Resim" descr="2009_FR_kapak.jpg"/>
          <p:cNvPicPr>
            <a:picLocks noChangeAspect="1"/>
          </p:cNvPicPr>
          <p:nvPr/>
        </p:nvPicPr>
        <p:blipFill>
          <a:blip r:embed="rId6" cstate="print"/>
          <a:stretch>
            <a:fillRect/>
          </a:stretch>
        </p:blipFill>
        <p:spPr>
          <a:xfrm>
            <a:off x="6019800" y="3200400"/>
            <a:ext cx="2138400" cy="3022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Resim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77200" y="1458526"/>
            <a:ext cx="2139678" cy="306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Resim 1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122487" y="3276600"/>
            <a:ext cx="2069513" cy="295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Slayt Numarası Yer Tutucusu 1"/>
          <p:cNvSpPr>
            <a:spLocks noGrp="1"/>
          </p:cNvSpPr>
          <p:nvPr>
            <p:ph type="sldNum" sz="quarter" idx="12"/>
          </p:nvPr>
        </p:nvSpPr>
        <p:spPr/>
        <p:txBody>
          <a:bodyPr/>
          <a:lstStyle/>
          <a:p>
            <a:fld id="{CA8D9AD5-F248-4919-864A-CFD76CC027D6}" type="slidenum">
              <a:rPr lang="tr-TR" smtClean="0"/>
              <a:pPr/>
              <a:t>10</a:t>
            </a:fld>
            <a:endParaRPr lang="tr-TR" dirty="0"/>
          </a:p>
        </p:txBody>
      </p:sp>
    </p:spTree>
    <p:extLst>
      <p:ext uri="{BB962C8B-B14F-4D97-AF65-F5344CB8AC3E}">
        <p14:creationId xmlns:p14="http://schemas.microsoft.com/office/powerpoint/2010/main" xmlns="" val="178243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5440" y="404664"/>
            <a:ext cx="9509760" cy="1233424"/>
          </a:xfrm>
        </p:spPr>
        <p:txBody>
          <a:bodyPr/>
          <a:lstStyle/>
          <a:p>
            <a:pPr marL="0" indent="0" algn="l" defTabSz="914400">
              <a:lnSpc>
                <a:spcPct val="90000"/>
              </a:lnSpc>
              <a:spcBef>
                <a:spcPts val="0"/>
              </a:spcBef>
              <a:buNone/>
            </a:pPr>
            <a:r>
              <a:rPr lang="tr-TR" sz="3400" b="0" i="0" dirty="0" smtClean="0">
                <a:solidFill>
                  <a:srgbClr val="263050">
                    <a:lumMod val="75000"/>
                  </a:srgbClr>
                </a:solidFill>
                <a:latin typeface="Corbel"/>
                <a:ea typeface="+mj-ea"/>
                <a:cs typeface="+mj-cs"/>
              </a:rPr>
              <a:t>Raporlama İlkeleri</a:t>
            </a:r>
            <a:endParaRPr lang="tr-TR" sz="3400" b="0" i="0" dirty="0">
              <a:solidFill>
                <a:srgbClr val="263050">
                  <a:lumMod val="75000"/>
                </a:srgbClr>
              </a:solidFill>
              <a:latin typeface="Corbel"/>
              <a:ea typeface="+mj-ea"/>
              <a:cs typeface="+mj-cs"/>
            </a:endParaRPr>
          </a:p>
        </p:txBody>
      </p:sp>
      <p:sp>
        <p:nvSpPr>
          <p:cNvPr id="3" name="İçerik Yer Tutucusu 2"/>
          <p:cNvSpPr>
            <a:spLocks noGrp="1"/>
          </p:cNvSpPr>
          <p:nvPr>
            <p:ph idx="1"/>
          </p:nvPr>
        </p:nvSpPr>
        <p:spPr>
          <a:xfrm>
            <a:off x="1055440" y="1916832"/>
            <a:ext cx="10744200" cy="4498848"/>
          </a:xfrm>
        </p:spPr>
        <p:txBody>
          <a:bodyPr>
            <a:noAutofit/>
          </a:bodyPr>
          <a:lstStyle/>
          <a:p>
            <a:pPr lvl="0">
              <a:lnSpc>
                <a:spcPct val="100000"/>
              </a:lnSpc>
              <a:spcBef>
                <a:spcPts val="0"/>
              </a:spcBef>
              <a:spcAft>
                <a:spcPts val="1200"/>
              </a:spcAft>
            </a:pPr>
            <a:r>
              <a:rPr lang="tr-TR" sz="1900" dirty="0"/>
              <a:t>Faaliyet raporları </a:t>
            </a:r>
            <a:r>
              <a:rPr lang="tr-TR" sz="1900" b="1" i="1" dirty="0"/>
              <a:t>mali saydamlık </a:t>
            </a:r>
            <a:r>
              <a:rPr lang="tr-TR" sz="1900" dirty="0"/>
              <a:t>ve </a:t>
            </a:r>
            <a:r>
              <a:rPr lang="tr-TR" sz="1900" b="1" i="1" dirty="0"/>
              <a:t>hesap verme sorumluluğunu </a:t>
            </a:r>
            <a:r>
              <a:rPr lang="tr-TR" sz="1900" dirty="0"/>
              <a:t>sağlayacak şekilde hazırlanmalıdır. </a:t>
            </a:r>
          </a:p>
          <a:p>
            <a:pPr lvl="0">
              <a:lnSpc>
                <a:spcPct val="100000"/>
              </a:lnSpc>
              <a:spcBef>
                <a:spcPts val="0"/>
              </a:spcBef>
              <a:spcAft>
                <a:spcPts val="1200"/>
              </a:spcAft>
            </a:pPr>
            <a:r>
              <a:rPr lang="tr-TR" sz="1900" dirty="0"/>
              <a:t>Faaliyet raporlarında yer alan </a:t>
            </a:r>
            <a:r>
              <a:rPr lang="tr-TR" sz="1900" b="1" i="1" dirty="0"/>
              <a:t>bilgilerin doğru, güvenilir, önyargısız ve tarafsız olması </a:t>
            </a:r>
            <a:r>
              <a:rPr lang="tr-TR" sz="1900" dirty="0"/>
              <a:t>zorunludur.</a:t>
            </a:r>
          </a:p>
          <a:p>
            <a:pPr lvl="0">
              <a:lnSpc>
                <a:spcPct val="100000"/>
              </a:lnSpc>
              <a:spcBef>
                <a:spcPts val="0"/>
              </a:spcBef>
              <a:spcAft>
                <a:spcPts val="1200"/>
              </a:spcAft>
            </a:pPr>
            <a:r>
              <a:rPr lang="tr-TR" sz="1900" dirty="0"/>
              <a:t>Faaliyet raporları,  ilgili tarafların ve kamuoyunun bilgi sahibi olmasını sağlamak üzere </a:t>
            </a:r>
            <a:r>
              <a:rPr lang="tr-TR" sz="1900" b="1" i="1" dirty="0"/>
              <a:t>açık, anlaşılır ve sade bir dil </a:t>
            </a:r>
            <a:r>
              <a:rPr lang="tr-TR" sz="1900" dirty="0"/>
              <a:t>kullanılarak hazırlanır.</a:t>
            </a:r>
          </a:p>
          <a:p>
            <a:pPr lvl="0" eaLnBrk="0" fontAlgn="base" hangingPunct="0">
              <a:lnSpc>
                <a:spcPct val="100000"/>
              </a:lnSpc>
              <a:spcBef>
                <a:spcPts val="0"/>
              </a:spcBef>
              <a:spcAft>
                <a:spcPts val="1200"/>
              </a:spcAft>
            </a:pPr>
            <a:r>
              <a:rPr lang="tr-TR" sz="1900" dirty="0"/>
              <a:t>Faaliyet raporlarında yer alan </a:t>
            </a:r>
            <a:r>
              <a:rPr lang="tr-TR" sz="1900" b="1" i="1" dirty="0"/>
              <a:t>bilgilerin eksiksiz </a:t>
            </a:r>
            <a:r>
              <a:rPr lang="tr-TR" sz="1900" dirty="0"/>
              <a:t>olması, faaliyet sonuçlarını tüm yönleriyle açıklaması gerekir. </a:t>
            </a:r>
          </a:p>
          <a:p>
            <a:pPr lvl="0" eaLnBrk="0" fontAlgn="base" hangingPunct="0">
              <a:lnSpc>
                <a:spcPct val="100000"/>
              </a:lnSpc>
              <a:spcBef>
                <a:spcPts val="0"/>
              </a:spcBef>
              <a:spcAft>
                <a:spcPts val="1200"/>
              </a:spcAft>
            </a:pPr>
            <a:r>
              <a:rPr lang="tr-TR" sz="1900" dirty="0"/>
              <a:t>Faaliyet raporları </a:t>
            </a:r>
            <a:r>
              <a:rPr lang="tr-TR" sz="1900" b="1" i="1" dirty="0"/>
              <a:t>yıllar itibarıyla karşılaştırmaya imkân verecek biçimde </a:t>
            </a:r>
            <a:r>
              <a:rPr lang="tr-TR" sz="1900" dirty="0"/>
              <a:t>hazırlanmalıdır.</a:t>
            </a:r>
          </a:p>
          <a:p>
            <a:pPr lvl="0">
              <a:lnSpc>
                <a:spcPct val="100000"/>
              </a:lnSpc>
              <a:spcBef>
                <a:spcPts val="0"/>
              </a:spcBef>
              <a:spcAft>
                <a:spcPts val="1200"/>
              </a:spcAft>
            </a:pPr>
            <a:r>
              <a:rPr lang="tr-TR" sz="1900" dirty="0"/>
              <a:t>Faaliyet raporları, bir mali yılın faaliyet sonuçlarını gösterecek şekilde hazırlanmalıdır.</a:t>
            </a:r>
          </a:p>
          <a:p>
            <a:pPr lvl="0" fontAlgn="base">
              <a:lnSpc>
                <a:spcPct val="100000"/>
              </a:lnSpc>
              <a:spcBef>
                <a:spcPts val="0"/>
              </a:spcBef>
              <a:spcAft>
                <a:spcPts val="1200"/>
              </a:spcAft>
            </a:pPr>
            <a:r>
              <a:rPr lang="tr-TR" sz="1900" dirty="0"/>
              <a:t>Birim faaliyet raporu hazırlayan </a:t>
            </a:r>
            <a:r>
              <a:rPr lang="tr-TR" sz="1900" b="1" i="1" dirty="0"/>
              <a:t>harcama yetkilileri raporun içeriğinden ve raporda yer alan bilgilerin doğruluğundan üst yöneticiye karşı sorumludur</a:t>
            </a:r>
            <a:r>
              <a:rPr lang="tr-TR" sz="1900" dirty="0"/>
              <a:t>.</a:t>
            </a:r>
          </a:p>
          <a:p>
            <a:pPr lvl="0" fontAlgn="base">
              <a:lnSpc>
                <a:spcPct val="100000"/>
              </a:lnSpc>
              <a:spcBef>
                <a:spcPts val="0"/>
              </a:spcBef>
              <a:spcAft>
                <a:spcPts val="1200"/>
              </a:spcAft>
            </a:pPr>
            <a:r>
              <a:rPr lang="tr-TR" sz="1900" dirty="0"/>
              <a:t>Birim faaliyet raporlarına harcama yetkilisi tarafından imzalanan </a:t>
            </a:r>
            <a:r>
              <a:rPr lang="tr-TR" sz="1900" b="1" i="1" dirty="0"/>
              <a:t>İç Kontrol Güvence Beyanı eklenir</a:t>
            </a:r>
            <a:r>
              <a:rPr lang="tr-TR" sz="1900" dirty="0"/>
              <a:t>.</a:t>
            </a:r>
          </a:p>
        </p:txBody>
      </p:sp>
      <p:sp>
        <p:nvSpPr>
          <p:cNvPr id="4" name="Slayt Numarası Yer Tutucusu 3"/>
          <p:cNvSpPr>
            <a:spLocks noGrp="1"/>
          </p:cNvSpPr>
          <p:nvPr>
            <p:ph type="sldNum" sz="quarter" idx="12"/>
          </p:nvPr>
        </p:nvSpPr>
        <p:spPr/>
        <p:txBody>
          <a:bodyPr/>
          <a:lstStyle/>
          <a:p>
            <a:fld id="{CA8D9AD5-F248-4919-864A-CFD76CC027D6}" type="slidenum">
              <a:rPr lang="tr-TR" smtClean="0"/>
              <a:pPr/>
              <a:t>11</a:t>
            </a:fld>
            <a:endParaRPr lang="tr-TR" dirty="0"/>
          </a:p>
        </p:txBody>
      </p:sp>
    </p:spTree>
    <p:extLst>
      <p:ext uri="{BB962C8B-B14F-4D97-AF65-F5344CB8AC3E}">
        <p14:creationId xmlns:p14="http://schemas.microsoft.com/office/powerpoint/2010/main" xmlns="" val="576639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3472" y="332656"/>
            <a:ext cx="9509760" cy="1233424"/>
          </a:xfrm>
        </p:spPr>
        <p:txBody>
          <a:bodyPr/>
          <a:lstStyle/>
          <a:p>
            <a:pPr marL="0" indent="0" algn="l" defTabSz="914400">
              <a:lnSpc>
                <a:spcPct val="90000"/>
              </a:lnSpc>
              <a:spcBef>
                <a:spcPts val="0"/>
              </a:spcBef>
              <a:buNone/>
            </a:pPr>
            <a:r>
              <a:rPr lang="tr-TR" sz="3400" b="0" i="0" dirty="0" smtClean="0">
                <a:solidFill>
                  <a:srgbClr val="263050">
                    <a:lumMod val="75000"/>
                  </a:srgbClr>
                </a:solidFill>
                <a:latin typeface="Corbel"/>
                <a:ea typeface="+mj-ea"/>
                <a:cs typeface="+mj-cs"/>
              </a:rPr>
              <a:t>Uygulamaya İlişkin Açıklamalar</a:t>
            </a:r>
            <a:endParaRPr lang="tr-TR" sz="3400" b="0" i="0" dirty="0">
              <a:solidFill>
                <a:srgbClr val="263050">
                  <a:lumMod val="75000"/>
                </a:srgbClr>
              </a:solidFill>
              <a:latin typeface="Corbel"/>
              <a:ea typeface="+mj-ea"/>
              <a:cs typeface="+mj-cs"/>
            </a:endParaRPr>
          </a:p>
        </p:txBody>
      </p:sp>
      <p:sp>
        <p:nvSpPr>
          <p:cNvPr id="3" name="İçerik Yer Tutucusu 2"/>
          <p:cNvSpPr>
            <a:spLocks noGrp="1"/>
          </p:cNvSpPr>
          <p:nvPr>
            <p:ph idx="1"/>
          </p:nvPr>
        </p:nvSpPr>
        <p:spPr/>
        <p:txBody>
          <a:bodyPr>
            <a:normAutofit lnSpcReduction="10000"/>
          </a:bodyPr>
          <a:lstStyle/>
          <a:p>
            <a:pPr algn="l" defTabSz="914400">
              <a:lnSpc>
                <a:spcPct val="90000"/>
              </a:lnSpc>
              <a:spcBef>
                <a:spcPts val="1800"/>
              </a:spcBef>
              <a:buClr>
                <a:srgbClr val="263050"/>
              </a:buClr>
              <a:buSzPct val="80000"/>
            </a:pPr>
            <a:r>
              <a:rPr lang="tr-TR" sz="2100" dirty="0">
                <a:solidFill>
                  <a:srgbClr val="263050"/>
                </a:solidFill>
              </a:rPr>
              <a:t>Üniversitemizin idare faaliyet raporunu oluştururken, Üniversitemizin tüm birimlerinin düzenlenecek yıl içerisinde gerçekleştirdiği faaliyetlerinin yer alması,</a:t>
            </a:r>
          </a:p>
          <a:p>
            <a:pPr>
              <a:buClr>
                <a:srgbClr val="263050"/>
              </a:buClr>
              <a:buFont typeface="Wingdings"/>
              <a:buChar char="§"/>
            </a:pPr>
            <a:r>
              <a:rPr lang="tr-TR" dirty="0" smtClean="0">
                <a:solidFill>
                  <a:srgbClr val="263050"/>
                </a:solidFill>
              </a:rPr>
              <a:t>Birimlerden </a:t>
            </a:r>
            <a:r>
              <a:rPr lang="tr-TR" dirty="0">
                <a:solidFill>
                  <a:srgbClr val="263050"/>
                </a:solidFill>
              </a:rPr>
              <a:t>standart formalarda ve elektronik ortamda veri alınması</a:t>
            </a:r>
            <a:r>
              <a:rPr lang="tr-TR" dirty="0" smtClean="0">
                <a:solidFill>
                  <a:srgbClr val="263050"/>
                </a:solidFill>
              </a:rPr>
              <a:t>,</a:t>
            </a:r>
          </a:p>
          <a:p>
            <a:pPr>
              <a:buClr>
                <a:srgbClr val="263050"/>
              </a:buClr>
              <a:buFont typeface="Wingdings"/>
              <a:buChar char="§"/>
            </a:pPr>
            <a:r>
              <a:rPr lang="tr-TR" dirty="0" smtClean="0">
                <a:solidFill>
                  <a:srgbClr val="263050"/>
                </a:solidFill>
              </a:rPr>
              <a:t>Sayısal değerlerin yanı sıra metin olarak belirtilen faaliyet/bilgilerin de alınmasının sağlanması,</a:t>
            </a:r>
            <a:endParaRPr lang="tr-TR" dirty="0">
              <a:solidFill>
                <a:srgbClr val="263050"/>
              </a:solidFill>
            </a:endParaRPr>
          </a:p>
          <a:p>
            <a:pPr marL="274320" indent="-228600" algn="l" defTabSz="914400">
              <a:lnSpc>
                <a:spcPct val="90000"/>
              </a:lnSpc>
              <a:spcBef>
                <a:spcPts val="1800"/>
              </a:spcBef>
              <a:buClr>
                <a:srgbClr val="263050"/>
              </a:buClr>
              <a:buSzPct val="80000"/>
              <a:buFont typeface="Wingdings"/>
              <a:buChar char="§"/>
            </a:pPr>
            <a:r>
              <a:rPr lang="tr-TR" sz="2000" b="0" i="0" dirty="0" smtClean="0">
                <a:solidFill>
                  <a:srgbClr val="263050"/>
                </a:solidFill>
                <a:latin typeface="Corbel"/>
                <a:ea typeface="+mn-ea"/>
                <a:cs typeface="+mn-cs"/>
              </a:rPr>
              <a:t>Konsolidasyon işlemlerinin elektronik ortamda sağlanacak olması nedeniyle zaman tasarrufu sağlanması,</a:t>
            </a:r>
          </a:p>
          <a:p>
            <a:pPr marL="274320" indent="-228600" algn="l" defTabSz="914400">
              <a:lnSpc>
                <a:spcPct val="90000"/>
              </a:lnSpc>
              <a:spcBef>
                <a:spcPts val="1800"/>
              </a:spcBef>
              <a:buClr>
                <a:srgbClr val="263050"/>
              </a:buClr>
              <a:buSzPct val="80000"/>
              <a:buFont typeface="Wingdings"/>
              <a:buChar char="§"/>
            </a:pPr>
            <a:r>
              <a:rPr lang="tr-TR" dirty="0" smtClean="0">
                <a:solidFill>
                  <a:srgbClr val="263050"/>
                </a:solidFill>
                <a:latin typeface="Corbel"/>
              </a:rPr>
              <a:t>Birim faaliyet raporlarının oluşturulmasına yardımcı olması ve işlemlerde kolaylık sağlaması,</a:t>
            </a:r>
          </a:p>
          <a:p>
            <a:pPr marL="274320" indent="-228600" algn="l" defTabSz="914400">
              <a:lnSpc>
                <a:spcPct val="90000"/>
              </a:lnSpc>
              <a:spcBef>
                <a:spcPts val="1800"/>
              </a:spcBef>
              <a:buClr>
                <a:srgbClr val="263050"/>
              </a:buClr>
              <a:buSzPct val="80000"/>
              <a:buFont typeface="Wingdings"/>
              <a:buChar char="§"/>
            </a:pPr>
            <a:r>
              <a:rPr lang="tr-TR" dirty="0" smtClean="0">
                <a:solidFill>
                  <a:srgbClr val="263050"/>
                </a:solidFill>
                <a:latin typeface="Corbel"/>
              </a:rPr>
              <a:t>Geçmiş 2 yıla ait veriler ile kontrol sağlanabilmesi, (geçmiş 2 yılda da bu uygulamanın kullanılması ile bir veri tabanı oluşturulması sağlanmıştır.)</a:t>
            </a:r>
          </a:p>
          <a:p>
            <a:pPr marL="274320" indent="-228600" algn="l" defTabSz="914400">
              <a:lnSpc>
                <a:spcPct val="90000"/>
              </a:lnSpc>
              <a:spcBef>
                <a:spcPts val="1800"/>
              </a:spcBef>
              <a:buClr>
                <a:srgbClr val="263050"/>
              </a:buClr>
              <a:buSzPct val="80000"/>
              <a:buFont typeface="Wingdings"/>
              <a:buChar char="§"/>
            </a:pPr>
            <a:endParaRPr lang="tr-TR" sz="2000" b="0" i="0" dirty="0" smtClean="0">
              <a:solidFill>
                <a:srgbClr val="263050"/>
              </a:solidFill>
              <a:latin typeface="Corbel"/>
              <a:ea typeface="+mn-ea"/>
              <a:cs typeface="+mn-cs"/>
            </a:endParaRPr>
          </a:p>
          <a:p>
            <a:pPr marL="274320" indent="-228600" algn="l" defTabSz="914400">
              <a:lnSpc>
                <a:spcPct val="90000"/>
              </a:lnSpc>
              <a:spcBef>
                <a:spcPts val="1800"/>
              </a:spcBef>
              <a:buClr>
                <a:srgbClr val="263050"/>
              </a:buClr>
              <a:buSzPct val="80000"/>
              <a:buFont typeface="Wingdings"/>
              <a:buChar char="§"/>
            </a:pPr>
            <a:endParaRPr lang="tr-TR" sz="2000" b="0" i="0" dirty="0" smtClean="0">
              <a:solidFill>
                <a:srgbClr val="263050"/>
              </a:solidFill>
              <a:latin typeface="Corbel"/>
              <a:ea typeface="+mn-ea"/>
              <a:cs typeface="+mn-cs"/>
            </a:endParaRPr>
          </a:p>
          <a:p>
            <a:pPr marL="274320" indent="-228600" algn="l" defTabSz="914400">
              <a:lnSpc>
                <a:spcPct val="90000"/>
              </a:lnSpc>
              <a:spcBef>
                <a:spcPts val="1800"/>
              </a:spcBef>
              <a:buClr>
                <a:srgbClr val="263050"/>
              </a:buClr>
              <a:buSzPct val="80000"/>
              <a:buFont typeface="Wingdings"/>
              <a:buChar char="§"/>
            </a:pPr>
            <a:endParaRPr lang="tr-TR" sz="2000" b="0" i="0" dirty="0" smtClean="0">
              <a:solidFill>
                <a:srgbClr val="263050"/>
              </a:solidFill>
              <a:latin typeface="Corbel"/>
              <a:ea typeface="+mn-ea"/>
              <a:cs typeface="+mn-cs"/>
            </a:endParaRPr>
          </a:p>
        </p:txBody>
      </p:sp>
      <p:sp>
        <p:nvSpPr>
          <p:cNvPr id="4" name="Slayt Numarası Yer Tutucusu 3"/>
          <p:cNvSpPr>
            <a:spLocks noGrp="1"/>
          </p:cNvSpPr>
          <p:nvPr>
            <p:ph type="sldNum" sz="quarter" idx="12"/>
          </p:nvPr>
        </p:nvSpPr>
        <p:spPr/>
        <p:txBody>
          <a:bodyPr/>
          <a:lstStyle/>
          <a:p>
            <a:fld id="{CA8D9AD5-F248-4919-864A-CFD76CC027D6}" type="slidenum">
              <a:rPr lang="tr-TR" smtClean="0"/>
              <a:pPr/>
              <a:t>12</a:t>
            </a:fld>
            <a:endParaRPr lang="tr-TR" dirty="0"/>
          </a:p>
        </p:txBody>
      </p:sp>
    </p:spTree>
    <p:extLst>
      <p:ext uri="{BB962C8B-B14F-4D97-AF65-F5344CB8AC3E}">
        <p14:creationId xmlns:p14="http://schemas.microsoft.com/office/powerpoint/2010/main" xmlns="" val="2899901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0" indent="0" algn="l" defTabSz="914400">
              <a:lnSpc>
                <a:spcPct val="90000"/>
              </a:lnSpc>
              <a:spcBef>
                <a:spcPts val="0"/>
              </a:spcBef>
              <a:buNone/>
            </a:pPr>
            <a:r>
              <a:rPr lang="tr-TR" sz="3400" b="0" i="0" dirty="0" smtClean="0">
                <a:solidFill>
                  <a:srgbClr val="263050">
                    <a:lumMod val="75000"/>
                  </a:srgbClr>
                </a:solidFill>
                <a:latin typeface="Corbel"/>
                <a:ea typeface="+mj-ea"/>
                <a:cs typeface="+mj-cs"/>
              </a:rPr>
              <a:t>Birim Faaliyet Raporu Hazırlama Aşamaları</a:t>
            </a:r>
            <a:endParaRPr lang="tr-TR" sz="3400" b="0" i="0" dirty="0">
              <a:solidFill>
                <a:srgbClr val="263050">
                  <a:lumMod val="75000"/>
                </a:srgbClr>
              </a:solidFill>
              <a:latin typeface="Corbel"/>
              <a:ea typeface="+mj-ea"/>
              <a:cs typeface="+mj-cs"/>
            </a:endParaRPr>
          </a:p>
        </p:txBody>
      </p:sp>
      <p:graphicFrame>
        <p:nvGraphicFramePr>
          <p:cNvPr id="4" name="İçerik Yer Tutucusu 4"/>
          <p:cNvGraphicFramePr>
            <a:graphicFrameLocks noGrp="1"/>
          </p:cNvGraphicFramePr>
          <p:nvPr>
            <p:ph idx="1"/>
            <p:extLst>
              <p:ext uri="{D42A27DB-BD31-4B8C-83A1-F6EECF244321}">
                <p14:modId xmlns:p14="http://schemas.microsoft.com/office/powerpoint/2010/main" xmlns="" val="3365468001"/>
              </p:ext>
            </p:extLst>
          </p:nvPr>
        </p:nvGraphicFramePr>
        <p:xfrm>
          <a:off x="1341438" y="1676400"/>
          <a:ext cx="9509125" cy="435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CA8D9AD5-F248-4919-864A-CFD76CC027D6}" type="slidenum">
              <a:rPr lang="tr-TR" smtClean="0"/>
              <a:pPr/>
              <a:t>13</a:t>
            </a:fld>
            <a:endParaRPr lang="tr-TR" dirty="0"/>
          </a:p>
        </p:txBody>
      </p:sp>
    </p:spTree>
    <p:extLst>
      <p:ext uri="{BB962C8B-B14F-4D97-AF65-F5344CB8AC3E}">
        <p14:creationId xmlns:p14="http://schemas.microsoft.com/office/powerpoint/2010/main" xmlns="" val="2011105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10081120" cy="1233424"/>
          </a:xfrm>
        </p:spPr>
        <p:txBody>
          <a:bodyPr>
            <a:normAutofit/>
          </a:bodyPr>
          <a:lstStyle/>
          <a:p>
            <a:pPr lvl="0">
              <a:spcAft>
                <a:spcPct val="20000"/>
              </a:spcAft>
            </a:pPr>
            <a:r>
              <a:rPr lang="tr-TR" sz="3000" b="1" dirty="0" smtClean="0">
                <a:solidFill>
                  <a:srgbClr val="263050">
                    <a:lumMod val="75000"/>
                  </a:srgbClr>
                </a:solidFill>
              </a:rPr>
              <a:t>1. Aşama</a:t>
            </a:r>
            <a:r>
              <a:rPr lang="tr-TR" sz="3000" dirty="0" smtClean="0">
                <a:solidFill>
                  <a:srgbClr val="263050">
                    <a:lumMod val="75000"/>
                  </a:srgbClr>
                </a:solidFill>
              </a:rPr>
              <a:t/>
            </a:r>
            <a:br>
              <a:rPr lang="tr-TR" sz="3000" dirty="0" smtClean="0">
                <a:solidFill>
                  <a:srgbClr val="263050">
                    <a:lumMod val="75000"/>
                  </a:srgbClr>
                </a:solidFill>
              </a:rPr>
            </a:br>
            <a:r>
              <a:rPr lang="tr-TR" sz="3000" dirty="0" smtClean="0">
                <a:solidFill>
                  <a:srgbClr val="263050">
                    <a:lumMod val="75000"/>
                  </a:srgbClr>
                </a:solidFill>
              </a:rPr>
              <a:t>1.1. </a:t>
            </a:r>
            <a:r>
              <a:rPr lang="tr-TR" sz="3000" dirty="0" smtClean="0"/>
              <a:t>Birim Faaliyet Raporu Kılavuzuna Web Sayfasından Ulaşımı</a:t>
            </a:r>
            <a:endParaRPr lang="tr-TR" sz="3000" dirty="0"/>
          </a:p>
        </p:txBody>
      </p:sp>
      <p:sp>
        <p:nvSpPr>
          <p:cNvPr id="3" name="İçerik Yer Tutucusu 2"/>
          <p:cNvSpPr>
            <a:spLocks noGrp="1"/>
          </p:cNvSpPr>
          <p:nvPr>
            <p:ph sz="half" idx="1"/>
          </p:nvPr>
        </p:nvSpPr>
        <p:spPr>
          <a:xfrm>
            <a:off x="1271464" y="1901952"/>
            <a:ext cx="4824536" cy="4123944"/>
          </a:xfrm>
        </p:spPr>
        <p:txBody>
          <a:bodyPr/>
          <a:lstStyle/>
          <a:p>
            <a:pPr marL="502920" indent="-457200">
              <a:lnSpc>
                <a:spcPct val="120000"/>
              </a:lnSpc>
              <a:spcBef>
                <a:spcPts val="0"/>
              </a:spcBef>
              <a:buFont typeface="+mj-lt"/>
              <a:buAutoNum type="arabicPeriod"/>
              <a:defRPr/>
            </a:pPr>
            <a:r>
              <a:rPr lang="tr-TR" dirty="0" smtClean="0"/>
              <a:t>Strateji </a:t>
            </a:r>
            <a:r>
              <a:rPr lang="tr-TR" dirty="0"/>
              <a:t>Geliştirme Daire Başkanlığı web sayfasında (</a:t>
            </a:r>
            <a:r>
              <a:rPr lang="tr-TR" u="sng" dirty="0">
                <a:hlinkClick r:id="rId2"/>
              </a:rPr>
              <a:t>http://sgdb.ankara.edu.tr</a:t>
            </a:r>
            <a:r>
              <a:rPr lang="tr-TR" dirty="0"/>
              <a:t>) </a:t>
            </a:r>
            <a:r>
              <a:rPr lang="tr-TR" b="1" i="1" dirty="0"/>
              <a:t>Duyurular</a:t>
            </a:r>
            <a:r>
              <a:rPr lang="tr-TR" b="1" dirty="0"/>
              <a:t> </a:t>
            </a:r>
            <a:r>
              <a:rPr lang="tr-TR" dirty="0"/>
              <a:t>alanında </a:t>
            </a:r>
            <a:r>
              <a:rPr lang="tr-TR" i="1" dirty="0"/>
              <a:t>“</a:t>
            </a:r>
            <a:r>
              <a:rPr lang="tr-TR" b="1" i="1" dirty="0" smtClean="0"/>
              <a:t>2012 </a:t>
            </a:r>
            <a:r>
              <a:rPr lang="tr-TR" b="1" i="1" dirty="0"/>
              <a:t>Yılı Birim Faaliyet Raporu Hazırlama Kılavuzuna ulaşmak için tıklayınız</a:t>
            </a:r>
            <a:r>
              <a:rPr lang="tr-TR" i="1" dirty="0"/>
              <a:t>”</a:t>
            </a:r>
            <a:r>
              <a:rPr lang="tr-TR" dirty="0"/>
              <a:t> yer almaktadır. </a:t>
            </a:r>
          </a:p>
        </p:txBody>
      </p:sp>
      <p:pic>
        <p:nvPicPr>
          <p:cNvPr id="5" name="İçerik Yer Tutucusu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384032" y="1844824"/>
            <a:ext cx="4687321" cy="4419091"/>
          </a:xfrm>
        </p:spPr>
      </p:pic>
      <p:sp>
        <p:nvSpPr>
          <p:cNvPr id="6" name="Slayt Numarası Yer Tutucusu 5"/>
          <p:cNvSpPr>
            <a:spLocks noGrp="1"/>
          </p:cNvSpPr>
          <p:nvPr>
            <p:ph type="sldNum" sz="quarter" idx="12"/>
          </p:nvPr>
        </p:nvSpPr>
        <p:spPr/>
        <p:txBody>
          <a:bodyPr/>
          <a:lstStyle/>
          <a:p>
            <a:fld id="{A0ECE5F2-81AA-4605-B028-6FBA391056AF}" type="slidenum">
              <a:rPr lang="tr-TR" smtClean="0"/>
              <a:pPr/>
              <a:t>14</a:t>
            </a:fld>
            <a:endParaRPr lang="tr-TR" dirty="0"/>
          </a:p>
        </p:txBody>
      </p:sp>
      <p:sp>
        <p:nvSpPr>
          <p:cNvPr id="7" name="Sol Ok 6"/>
          <p:cNvSpPr/>
          <p:nvPr/>
        </p:nvSpPr>
        <p:spPr>
          <a:xfrm rot="2494372">
            <a:off x="7952993" y="4337582"/>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14"/>
          <p:cNvSpPr txBox="1">
            <a:spLocks noChangeArrowheads="1"/>
          </p:cNvSpPr>
          <p:nvPr/>
        </p:nvSpPr>
        <p:spPr bwMode="auto">
          <a:xfrm>
            <a:off x="7989517" y="4337581"/>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smtClean="0">
                <a:solidFill>
                  <a:schemeClr val="bg1"/>
                </a:solidFill>
              </a:rPr>
              <a:t>1</a:t>
            </a:r>
            <a:endParaRPr lang="tr-TR" sz="1400" b="1" dirty="0">
              <a:solidFill>
                <a:schemeClr val="bg1"/>
              </a:solidFill>
            </a:endParaRPr>
          </a:p>
        </p:txBody>
      </p:sp>
    </p:spTree>
    <p:extLst>
      <p:ext uri="{BB962C8B-B14F-4D97-AF65-F5344CB8AC3E}">
        <p14:creationId xmlns:p14="http://schemas.microsoft.com/office/powerpoint/2010/main" xmlns="" val="3041803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1120" y="467360"/>
            <a:ext cx="10083472" cy="1233424"/>
          </a:xfrm>
        </p:spPr>
        <p:txBody>
          <a:bodyPr>
            <a:noAutofit/>
          </a:bodyPr>
          <a:lstStyle/>
          <a:p>
            <a:pPr lvl="0">
              <a:spcAft>
                <a:spcPct val="20000"/>
              </a:spcAft>
            </a:pPr>
            <a:r>
              <a:rPr lang="tr-TR" sz="3000" b="1" dirty="0">
                <a:solidFill>
                  <a:srgbClr val="263050">
                    <a:lumMod val="75000"/>
                  </a:srgbClr>
                </a:solidFill>
              </a:rPr>
              <a:t>1. Aşama</a:t>
            </a:r>
            <a:r>
              <a:rPr lang="tr-TR" sz="3000" dirty="0">
                <a:solidFill>
                  <a:srgbClr val="263050">
                    <a:lumMod val="75000"/>
                  </a:srgbClr>
                </a:solidFill>
              </a:rPr>
              <a:t/>
            </a:r>
            <a:br>
              <a:rPr lang="tr-TR" sz="3000" dirty="0">
                <a:solidFill>
                  <a:srgbClr val="263050">
                    <a:lumMod val="75000"/>
                  </a:srgbClr>
                </a:solidFill>
              </a:rPr>
            </a:br>
            <a:r>
              <a:rPr lang="tr-TR" sz="3000" dirty="0">
                <a:solidFill>
                  <a:srgbClr val="263050">
                    <a:lumMod val="75000"/>
                  </a:srgbClr>
                </a:solidFill>
              </a:rPr>
              <a:t>1.1. </a:t>
            </a:r>
            <a:r>
              <a:rPr lang="tr-TR" sz="3000" dirty="0"/>
              <a:t>Birim Faaliyet Raporu Kılavuzuna Web Sayfasından Ulaşımı</a:t>
            </a:r>
          </a:p>
        </p:txBody>
      </p:sp>
      <p:sp>
        <p:nvSpPr>
          <p:cNvPr id="3" name="İçerik Yer Tutucusu 2"/>
          <p:cNvSpPr>
            <a:spLocks noGrp="1"/>
          </p:cNvSpPr>
          <p:nvPr>
            <p:ph sz="half" idx="1"/>
          </p:nvPr>
        </p:nvSpPr>
        <p:spPr>
          <a:xfrm>
            <a:off x="1271464" y="1901952"/>
            <a:ext cx="4824536" cy="4123944"/>
          </a:xfrm>
        </p:spPr>
        <p:txBody>
          <a:bodyPr/>
          <a:lstStyle/>
          <a:p>
            <a:pPr marL="502920" indent="-457200">
              <a:lnSpc>
                <a:spcPct val="120000"/>
              </a:lnSpc>
              <a:spcBef>
                <a:spcPts val="0"/>
              </a:spcBef>
              <a:buFont typeface="+mj-lt"/>
              <a:buAutoNum type="arabicPeriod" startAt="2"/>
              <a:defRPr/>
            </a:pPr>
            <a:r>
              <a:rPr lang="tr-TR" dirty="0"/>
              <a:t>Belirtilen linke giriş yapıldığında, kullanıcı adı ve parola giriş ekranına ulaşılacaktır. </a:t>
            </a:r>
            <a:r>
              <a:rPr lang="tr-TR" b="1" dirty="0"/>
              <a:t>(ekte kapalı zarf içerisindeki kullanıcı adı ve parola kullanılacaktır</a:t>
            </a:r>
            <a:r>
              <a:rPr lang="tr-TR" b="1" dirty="0" smtClean="0"/>
              <a:t>.)</a:t>
            </a:r>
            <a:r>
              <a:rPr lang="tr-TR" dirty="0" smtClean="0"/>
              <a:t> </a:t>
            </a:r>
          </a:p>
          <a:p>
            <a:pPr marL="502920" indent="-457200">
              <a:lnSpc>
                <a:spcPct val="120000"/>
              </a:lnSpc>
              <a:spcBef>
                <a:spcPts val="0"/>
              </a:spcBef>
              <a:buFont typeface="+mj-lt"/>
              <a:buAutoNum type="arabicPeriod" startAt="2"/>
              <a:defRPr/>
            </a:pPr>
            <a:endParaRPr lang="tr-TR" dirty="0"/>
          </a:p>
        </p:txBody>
      </p:sp>
      <p:pic>
        <p:nvPicPr>
          <p:cNvPr id="8" name="İçerik Yer Tutucusu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59496" y="4138901"/>
            <a:ext cx="3810532" cy="1676634"/>
          </a:xfrm>
          <a:prstGeom prst="rect">
            <a:avLst/>
          </a:prstGeom>
        </p:spPr>
      </p:pic>
      <p:sp>
        <p:nvSpPr>
          <p:cNvPr id="9" name="İçerik Yer Tutucusu 2"/>
          <p:cNvSpPr>
            <a:spLocks noGrp="1"/>
          </p:cNvSpPr>
          <p:nvPr>
            <p:ph sz="half" idx="1"/>
          </p:nvPr>
        </p:nvSpPr>
        <p:spPr>
          <a:xfrm>
            <a:off x="6456040" y="1988840"/>
            <a:ext cx="4824536" cy="4123944"/>
          </a:xfrm>
        </p:spPr>
        <p:txBody>
          <a:bodyPr/>
          <a:lstStyle/>
          <a:p>
            <a:pPr marL="514350" indent="-514350">
              <a:lnSpc>
                <a:spcPct val="120000"/>
              </a:lnSpc>
              <a:spcBef>
                <a:spcPct val="0"/>
              </a:spcBef>
              <a:buFontTx/>
              <a:buAutoNum type="arabicPeriod" startAt="3"/>
            </a:pPr>
            <a:r>
              <a:rPr lang="tr-TR" dirty="0"/>
              <a:t>Kullanıcı adı ve parola girişi yapıldıktan sonra </a:t>
            </a:r>
            <a:r>
              <a:rPr lang="tr-TR" b="1" dirty="0"/>
              <a:t>İşlemler</a:t>
            </a:r>
            <a:r>
              <a:rPr lang="tr-TR" dirty="0"/>
              <a:t> altında </a:t>
            </a:r>
            <a:r>
              <a:rPr lang="tr-TR" b="1" i="1" dirty="0"/>
              <a:t>DOSYALAR</a:t>
            </a:r>
            <a:r>
              <a:rPr lang="tr-TR" dirty="0"/>
              <a:t> alanına giriş yapılmalıdır.  </a:t>
            </a:r>
          </a:p>
          <a:p>
            <a:pPr marL="502920" indent="-457200">
              <a:lnSpc>
                <a:spcPct val="120000"/>
              </a:lnSpc>
              <a:spcBef>
                <a:spcPts val="0"/>
              </a:spcBef>
              <a:buFont typeface="+mj-lt"/>
              <a:buAutoNum type="arabicPeriod" startAt="3"/>
              <a:defRPr/>
            </a:pPr>
            <a:endParaRPr lang="tr-TR" dirty="0"/>
          </a:p>
        </p:txBody>
      </p:sp>
      <p:pic>
        <p:nvPicPr>
          <p:cNvPr id="10" name="Resim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39913" y="4149080"/>
            <a:ext cx="3960440" cy="1714739"/>
          </a:xfrm>
          <a:prstGeom prst="rect">
            <a:avLst/>
          </a:prstGeom>
        </p:spPr>
      </p:pic>
      <p:sp>
        <p:nvSpPr>
          <p:cNvPr id="11" name="Slayt Numarası Yer Tutucusu 10"/>
          <p:cNvSpPr>
            <a:spLocks noGrp="1"/>
          </p:cNvSpPr>
          <p:nvPr>
            <p:ph type="sldNum" sz="quarter" idx="12"/>
          </p:nvPr>
        </p:nvSpPr>
        <p:spPr/>
        <p:txBody>
          <a:bodyPr/>
          <a:lstStyle/>
          <a:p>
            <a:fld id="{A0ECE5F2-81AA-4605-B028-6FBA391056AF}" type="slidenum">
              <a:rPr lang="tr-TR" smtClean="0"/>
              <a:pPr/>
              <a:t>15</a:t>
            </a:fld>
            <a:endParaRPr lang="tr-TR" dirty="0"/>
          </a:p>
        </p:txBody>
      </p:sp>
      <p:sp>
        <p:nvSpPr>
          <p:cNvPr id="12" name="Sol Ok 11"/>
          <p:cNvSpPr/>
          <p:nvPr/>
        </p:nvSpPr>
        <p:spPr>
          <a:xfrm rot="2494372">
            <a:off x="3267190" y="5598016"/>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ol Ok 12"/>
          <p:cNvSpPr/>
          <p:nvPr/>
        </p:nvSpPr>
        <p:spPr>
          <a:xfrm rot="2494372">
            <a:off x="8602954" y="5709831"/>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4"/>
          <p:cNvSpPr txBox="1">
            <a:spLocks noChangeArrowheads="1"/>
          </p:cNvSpPr>
          <p:nvPr/>
        </p:nvSpPr>
        <p:spPr bwMode="auto">
          <a:xfrm>
            <a:off x="3303714" y="5598015"/>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a:solidFill>
                  <a:schemeClr val="bg1"/>
                </a:solidFill>
              </a:rPr>
              <a:t>2</a:t>
            </a:r>
          </a:p>
        </p:txBody>
      </p:sp>
      <p:sp>
        <p:nvSpPr>
          <p:cNvPr id="15" name="Metin kutusu 14"/>
          <p:cNvSpPr txBox="1">
            <a:spLocks noChangeArrowheads="1"/>
          </p:cNvSpPr>
          <p:nvPr/>
        </p:nvSpPr>
        <p:spPr bwMode="auto">
          <a:xfrm>
            <a:off x="8639478" y="5698824"/>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smtClean="0">
                <a:solidFill>
                  <a:schemeClr val="bg1"/>
                </a:solidFill>
              </a:rPr>
              <a:t>3</a:t>
            </a:r>
            <a:endParaRPr lang="tr-TR" sz="1400" b="1" dirty="0">
              <a:solidFill>
                <a:schemeClr val="bg1"/>
              </a:solidFill>
            </a:endParaRPr>
          </a:p>
        </p:txBody>
      </p:sp>
    </p:spTree>
    <p:extLst>
      <p:ext uri="{BB962C8B-B14F-4D97-AF65-F5344CB8AC3E}">
        <p14:creationId xmlns:p14="http://schemas.microsoft.com/office/powerpoint/2010/main" xmlns="" val="560408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1120" y="467360"/>
            <a:ext cx="10011464" cy="1233424"/>
          </a:xfrm>
        </p:spPr>
        <p:txBody>
          <a:bodyPr>
            <a:noAutofit/>
          </a:bodyPr>
          <a:lstStyle/>
          <a:p>
            <a:pPr>
              <a:spcBef>
                <a:spcPts val="0"/>
              </a:spcBef>
            </a:pPr>
            <a:r>
              <a:rPr lang="tr-TR" sz="3000" b="1" dirty="0">
                <a:solidFill>
                  <a:srgbClr val="263050">
                    <a:lumMod val="75000"/>
                  </a:srgbClr>
                </a:solidFill>
              </a:rPr>
              <a:t>1. Aşama</a:t>
            </a:r>
            <a:r>
              <a:rPr lang="tr-TR" sz="3000" dirty="0">
                <a:solidFill>
                  <a:srgbClr val="263050">
                    <a:lumMod val="75000"/>
                  </a:srgbClr>
                </a:solidFill>
              </a:rPr>
              <a:t/>
            </a:r>
            <a:br>
              <a:rPr lang="tr-TR" sz="3000" dirty="0">
                <a:solidFill>
                  <a:srgbClr val="263050">
                    <a:lumMod val="75000"/>
                  </a:srgbClr>
                </a:solidFill>
              </a:rPr>
            </a:br>
            <a:r>
              <a:rPr lang="tr-TR" sz="3000" dirty="0">
                <a:solidFill>
                  <a:srgbClr val="263050">
                    <a:lumMod val="75000"/>
                  </a:srgbClr>
                </a:solidFill>
              </a:rPr>
              <a:t>1.1. </a:t>
            </a:r>
            <a:r>
              <a:rPr lang="tr-TR" sz="3000" dirty="0"/>
              <a:t>Birim Faaliyet Raporu Kılavuzuna Web Sayfasından Ulaşımı</a:t>
            </a:r>
            <a:endParaRPr lang="tr-TR" sz="3000" b="0" i="0" dirty="0">
              <a:solidFill>
                <a:srgbClr val="263050">
                  <a:lumMod val="75000"/>
                </a:srgbClr>
              </a:solidFill>
              <a:latin typeface="Corbel"/>
            </a:endParaRPr>
          </a:p>
        </p:txBody>
      </p:sp>
      <p:sp>
        <p:nvSpPr>
          <p:cNvPr id="3" name="İçerik Yer Tutucusu 2"/>
          <p:cNvSpPr>
            <a:spLocks noGrp="1"/>
          </p:cNvSpPr>
          <p:nvPr>
            <p:ph sz="half" idx="1"/>
          </p:nvPr>
        </p:nvSpPr>
        <p:spPr>
          <a:xfrm>
            <a:off x="1271464" y="1901952"/>
            <a:ext cx="4824536" cy="4123944"/>
          </a:xfrm>
        </p:spPr>
        <p:txBody>
          <a:bodyPr>
            <a:normAutofit/>
          </a:bodyPr>
          <a:lstStyle/>
          <a:p>
            <a:pPr marL="444500" indent="-374650">
              <a:lnSpc>
                <a:spcPct val="120000"/>
              </a:lnSpc>
              <a:spcBef>
                <a:spcPct val="0"/>
              </a:spcBef>
              <a:spcAft>
                <a:spcPts val="600"/>
              </a:spcAft>
              <a:buFontTx/>
              <a:buAutoNum type="arabicPeriod" startAt="4"/>
              <a:defRPr/>
            </a:pPr>
            <a:r>
              <a:rPr lang="tr-TR" spc="-20" dirty="0"/>
              <a:t>Biriminizin kodu ile başlayan istatistiki tablolar ve performans tablolarından oluşan </a:t>
            </a:r>
            <a:r>
              <a:rPr lang="tr-TR" b="1" spc="-20" dirty="0"/>
              <a:t>MS Excel dosyalarına</a:t>
            </a:r>
            <a:r>
              <a:rPr lang="tr-TR" spc="-20" dirty="0"/>
              <a:t> ile </a:t>
            </a:r>
            <a:r>
              <a:rPr lang="tr-TR" b="1" spc="-20" dirty="0" smtClean="0"/>
              <a:t>2012 </a:t>
            </a:r>
            <a:r>
              <a:rPr lang="tr-TR" b="1" spc="-20" dirty="0"/>
              <a:t>Yılı Birim Faaliyet Raporu Hazırlama Kılavuzuna</a:t>
            </a:r>
            <a:r>
              <a:rPr lang="tr-TR" spc="-20" dirty="0"/>
              <a:t> ulaşılacaktır. (Harcama birimleri haricindeki birimler için birim faaliyet raporu, kılavuz şeklinde gönderilmemektedir</a:t>
            </a:r>
            <a:r>
              <a:rPr lang="tr-TR" spc="-20" dirty="0" smtClean="0"/>
              <a:t>.)</a:t>
            </a:r>
            <a:endParaRPr lang="tr-TR" spc="-20" dirty="0"/>
          </a:p>
        </p:txBody>
      </p:sp>
      <p:pic>
        <p:nvPicPr>
          <p:cNvPr id="6" name="İçerik Yer Tutucusu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456040" y="2060848"/>
            <a:ext cx="4888273" cy="2448272"/>
          </a:xfrm>
        </p:spPr>
      </p:pic>
      <p:sp>
        <p:nvSpPr>
          <p:cNvPr id="7" name="Dikdörtgen Belirtme Çizgisi 6"/>
          <p:cNvSpPr/>
          <p:nvPr/>
        </p:nvSpPr>
        <p:spPr>
          <a:xfrm>
            <a:off x="8976321" y="2492896"/>
            <a:ext cx="2016224" cy="792088"/>
          </a:xfrm>
          <a:prstGeom prst="wedgeRectCallout">
            <a:avLst>
              <a:gd name="adj1" fmla="val -101635"/>
              <a:gd name="adj2" fmla="val -5581"/>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tr-TR" sz="900" b="1" dirty="0">
                <a:solidFill>
                  <a:schemeClr val="tx1"/>
                </a:solidFill>
              </a:rPr>
              <a:t>«Yardım»</a:t>
            </a:r>
            <a:r>
              <a:rPr lang="tr-TR" sz="900" dirty="0">
                <a:solidFill>
                  <a:schemeClr val="tx1"/>
                </a:solidFill>
              </a:rPr>
              <a:t> menüsünde her birim </a:t>
            </a:r>
            <a:r>
              <a:rPr lang="tr-TR" sz="900" dirty="0" smtClean="0">
                <a:solidFill>
                  <a:schemeClr val="tx1"/>
                </a:solidFill>
              </a:rPr>
              <a:t>2012 </a:t>
            </a:r>
            <a:r>
              <a:rPr lang="tr-TR" sz="900" dirty="0">
                <a:solidFill>
                  <a:schemeClr val="tx1"/>
                </a:solidFill>
              </a:rPr>
              <a:t>yılı birim faaliyet raporu hazırlama  aşamaları hakkında birimlerine özel açıklayıcı bilgi notlarına ulaşabileceklerdir.</a:t>
            </a:r>
            <a:endParaRPr lang="tr-TR" sz="900" b="1" dirty="0">
              <a:solidFill>
                <a:schemeClr val="tx1"/>
              </a:solidFill>
            </a:endParaRPr>
          </a:p>
        </p:txBody>
      </p:sp>
      <p:sp>
        <p:nvSpPr>
          <p:cNvPr id="8" name="Slayt Numarası Yer Tutucusu 7"/>
          <p:cNvSpPr>
            <a:spLocks noGrp="1"/>
          </p:cNvSpPr>
          <p:nvPr>
            <p:ph type="sldNum" sz="quarter" idx="12"/>
          </p:nvPr>
        </p:nvSpPr>
        <p:spPr/>
        <p:txBody>
          <a:bodyPr/>
          <a:lstStyle/>
          <a:p>
            <a:fld id="{A0ECE5F2-81AA-4605-B028-6FBA391056AF}" type="slidenum">
              <a:rPr lang="tr-TR" smtClean="0"/>
              <a:pPr/>
              <a:t>16</a:t>
            </a:fld>
            <a:endParaRPr lang="tr-TR" dirty="0"/>
          </a:p>
        </p:txBody>
      </p:sp>
    </p:spTree>
    <p:extLst>
      <p:ext uri="{BB962C8B-B14F-4D97-AF65-F5344CB8AC3E}">
        <p14:creationId xmlns:p14="http://schemas.microsoft.com/office/powerpoint/2010/main" xmlns="" val="560408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spcBef>
                <a:spcPts val="0"/>
              </a:spcBef>
            </a:pPr>
            <a:r>
              <a:rPr lang="tr-TR" sz="3000" b="1" dirty="0">
                <a:solidFill>
                  <a:srgbClr val="263050">
                    <a:lumMod val="75000"/>
                  </a:srgbClr>
                </a:solidFill>
              </a:rPr>
              <a:t>1. Aşama</a:t>
            </a:r>
            <a:r>
              <a:rPr lang="tr-TR" sz="3000" dirty="0">
                <a:solidFill>
                  <a:srgbClr val="263050">
                    <a:lumMod val="75000"/>
                  </a:srgbClr>
                </a:solidFill>
              </a:rPr>
              <a:t/>
            </a:r>
            <a:br>
              <a:rPr lang="tr-TR" sz="3000" dirty="0">
                <a:solidFill>
                  <a:srgbClr val="263050">
                    <a:lumMod val="75000"/>
                  </a:srgbClr>
                </a:solidFill>
              </a:rPr>
            </a:br>
            <a:r>
              <a:rPr lang="tr-TR" sz="3000" dirty="0" smtClean="0">
                <a:solidFill>
                  <a:srgbClr val="263050">
                    <a:lumMod val="75000"/>
                  </a:srgbClr>
                </a:solidFill>
              </a:rPr>
              <a:t>1.2. Birim </a:t>
            </a:r>
            <a:r>
              <a:rPr lang="tr-TR" sz="3000" dirty="0">
                <a:solidFill>
                  <a:srgbClr val="263050">
                    <a:lumMod val="75000"/>
                  </a:srgbClr>
                </a:solidFill>
              </a:rPr>
              <a:t>Faaliyet Raporunu Oluşturan Dosyaların İndirilmesi ve Kaydedilmesi</a:t>
            </a:r>
            <a:endParaRPr lang="tr-TR" sz="3000" b="0" i="0" dirty="0">
              <a:solidFill>
                <a:srgbClr val="263050">
                  <a:lumMod val="75000"/>
                </a:srgbClr>
              </a:solidFill>
              <a:latin typeface="Corbel"/>
            </a:endParaRPr>
          </a:p>
        </p:txBody>
      </p:sp>
      <p:sp>
        <p:nvSpPr>
          <p:cNvPr id="3" name="İçerik Yer Tutucusu 2"/>
          <p:cNvSpPr>
            <a:spLocks noGrp="1"/>
          </p:cNvSpPr>
          <p:nvPr>
            <p:ph sz="half" idx="1"/>
          </p:nvPr>
        </p:nvSpPr>
        <p:spPr>
          <a:xfrm>
            <a:off x="1271464" y="1901952"/>
            <a:ext cx="4968552" cy="4123944"/>
          </a:xfrm>
        </p:spPr>
        <p:txBody>
          <a:bodyPr>
            <a:normAutofit/>
          </a:bodyPr>
          <a:lstStyle/>
          <a:p>
            <a:pPr marL="514350" indent="-514350">
              <a:lnSpc>
                <a:spcPct val="120000"/>
              </a:lnSpc>
              <a:spcBef>
                <a:spcPct val="0"/>
              </a:spcBef>
              <a:buFont typeface="+mj-lt"/>
              <a:buAutoNum type="arabicPeriod" startAt="5"/>
            </a:pPr>
            <a:r>
              <a:rPr lang="tr-TR" dirty="0" smtClean="0"/>
              <a:t>Çalışma </a:t>
            </a:r>
            <a:r>
              <a:rPr lang="tr-TR" dirty="0"/>
              <a:t>yapılacak bilgisayarın </a:t>
            </a:r>
            <a:r>
              <a:rPr lang="tr-TR" b="1" dirty="0"/>
              <a:t>masaüstünde</a:t>
            </a:r>
            <a:r>
              <a:rPr lang="tr-TR" dirty="0"/>
              <a:t> “</a:t>
            </a:r>
            <a:r>
              <a:rPr lang="tr-TR" dirty="0" smtClean="0"/>
              <a:t>2012_Faaliyet_Raporu” </a:t>
            </a:r>
            <a:r>
              <a:rPr lang="tr-TR" dirty="0"/>
              <a:t>adında </a:t>
            </a:r>
            <a:r>
              <a:rPr lang="tr-TR" b="1" dirty="0"/>
              <a:t>bir klasör  </a:t>
            </a:r>
            <a:r>
              <a:rPr lang="tr-TR" dirty="0"/>
              <a:t>oluşturulur.</a:t>
            </a:r>
          </a:p>
          <a:p>
            <a:pPr marL="514350" indent="-514350">
              <a:lnSpc>
                <a:spcPct val="120000"/>
              </a:lnSpc>
              <a:spcBef>
                <a:spcPct val="0"/>
              </a:spcBef>
              <a:buFontTx/>
              <a:buAutoNum type="arabicPeriod" startAt="5"/>
            </a:pPr>
            <a:endParaRPr lang="tr-TR" dirty="0"/>
          </a:p>
          <a:p>
            <a:pPr marL="514350" indent="-514350">
              <a:lnSpc>
                <a:spcPct val="120000"/>
              </a:lnSpc>
              <a:spcBef>
                <a:spcPct val="0"/>
              </a:spcBef>
              <a:buFontTx/>
              <a:buAutoNum type="arabicPeriod" startAt="5"/>
            </a:pPr>
            <a:r>
              <a:rPr lang="tr-TR" dirty="0" smtClean="0"/>
              <a:t>Web </a:t>
            </a:r>
            <a:r>
              <a:rPr lang="tr-TR" dirty="0"/>
              <a:t>sayfası ekranda görünen MS Excel ve MS Word dosyaları karşısında bulunan </a:t>
            </a:r>
            <a:r>
              <a:rPr lang="tr-TR" b="1" dirty="0"/>
              <a:t>Dosya İndir </a:t>
            </a:r>
            <a:r>
              <a:rPr lang="tr-TR" dirty="0"/>
              <a:t>butonlarını kullanarak dosyalar, </a:t>
            </a:r>
            <a:r>
              <a:rPr lang="tr-TR" b="1" dirty="0" smtClean="0"/>
              <a:t>Farklı Kaydet </a:t>
            </a:r>
            <a:r>
              <a:rPr lang="tr-TR" dirty="0" smtClean="0"/>
              <a:t>seçeneği ile oluşturulan 2012_Faaliyet_Raporu </a:t>
            </a:r>
            <a:r>
              <a:rPr lang="tr-TR" dirty="0"/>
              <a:t>adlı klasör içerisine kaydedilir.</a:t>
            </a: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312024" y="1916832"/>
            <a:ext cx="4572000" cy="2289868"/>
          </a:xfrm>
        </p:spPr>
      </p:pic>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0016" y="4509120"/>
            <a:ext cx="2260847" cy="1728192"/>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832302" y="4509120"/>
            <a:ext cx="2298281" cy="1728192"/>
          </a:xfrm>
          <a:prstGeom prst="rect">
            <a:avLst/>
          </a:prstGeom>
        </p:spPr>
      </p:pic>
      <p:sp>
        <p:nvSpPr>
          <p:cNvPr id="9" name="Slayt Numarası Yer Tutucusu 8"/>
          <p:cNvSpPr>
            <a:spLocks noGrp="1"/>
          </p:cNvSpPr>
          <p:nvPr>
            <p:ph type="sldNum" sz="quarter" idx="12"/>
          </p:nvPr>
        </p:nvSpPr>
        <p:spPr/>
        <p:txBody>
          <a:bodyPr/>
          <a:lstStyle/>
          <a:p>
            <a:fld id="{A0ECE5F2-81AA-4605-B028-6FBA391056AF}" type="slidenum">
              <a:rPr lang="tr-TR" smtClean="0"/>
              <a:pPr/>
              <a:t>17</a:t>
            </a:fld>
            <a:endParaRPr lang="tr-TR" dirty="0"/>
          </a:p>
        </p:txBody>
      </p:sp>
      <p:sp>
        <p:nvSpPr>
          <p:cNvPr id="10" name="Sol Ok 9"/>
          <p:cNvSpPr/>
          <p:nvPr/>
        </p:nvSpPr>
        <p:spPr>
          <a:xfrm rot="2494372">
            <a:off x="9033113" y="3509784"/>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ol Ok 10"/>
          <p:cNvSpPr/>
          <p:nvPr/>
        </p:nvSpPr>
        <p:spPr>
          <a:xfrm rot="2494372">
            <a:off x="6953258" y="5837795"/>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ol Ok 11"/>
          <p:cNvSpPr/>
          <p:nvPr/>
        </p:nvSpPr>
        <p:spPr>
          <a:xfrm rot="2494372">
            <a:off x="10542874" y="6083324"/>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4"/>
          <p:cNvSpPr txBox="1">
            <a:spLocks noChangeArrowheads="1"/>
          </p:cNvSpPr>
          <p:nvPr/>
        </p:nvSpPr>
        <p:spPr bwMode="auto">
          <a:xfrm>
            <a:off x="9069637" y="3509783"/>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a:solidFill>
                  <a:schemeClr val="bg1"/>
                </a:solidFill>
              </a:rPr>
              <a:t>4</a:t>
            </a:r>
          </a:p>
        </p:txBody>
      </p:sp>
      <p:sp>
        <p:nvSpPr>
          <p:cNvPr id="14" name="Metin kutusu 14"/>
          <p:cNvSpPr txBox="1">
            <a:spLocks noChangeArrowheads="1"/>
          </p:cNvSpPr>
          <p:nvPr/>
        </p:nvSpPr>
        <p:spPr bwMode="auto">
          <a:xfrm>
            <a:off x="6989782" y="5837794"/>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smtClean="0">
                <a:solidFill>
                  <a:schemeClr val="bg1"/>
                </a:solidFill>
              </a:rPr>
              <a:t>5</a:t>
            </a:r>
            <a:endParaRPr lang="tr-TR" sz="1400" b="1" dirty="0">
              <a:solidFill>
                <a:schemeClr val="bg1"/>
              </a:solidFill>
            </a:endParaRPr>
          </a:p>
        </p:txBody>
      </p:sp>
      <p:sp>
        <p:nvSpPr>
          <p:cNvPr id="15" name="Metin kutusu 14"/>
          <p:cNvSpPr txBox="1">
            <a:spLocks noChangeArrowheads="1"/>
          </p:cNvSpPr>
          <p:nvPr/>
        </p:nvSpPr>
        <p:spPr bwMode="auto">
          <a:xfrm>
            <a:off x="10579398" y="6083323"/>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smtClean="0">
                <a:solidFill>
                  <a:schemeClr val="bg1"/>
                </a:solidFill>
              </a:rPr>
              <a:t>6</a:t>
            </a:r>
            <a:endParaRPr lang="tr-TR" sz="1400" b="1" dirty="0">
              <a:solidFill>
                <a:schemeClr val="bg1"/>
              </a:solidFill>
            </a:endParaRPr>
          </a:p>
        </p:txBody>
      </p:sp>
      <p:sp>
        <p:nvSpPr>
          <p:cNvPr id="16" name="Metin kutusu 15"/>
          <p:cNvSpPr txBox="1">
            <a:spLocks noChangeArrowheads="1"/>
          </p:cNvSpPr>
          <p:nvPr/>
        </p:nvSpPr>
        <p:spPr bwMode="auto">
          <a:xfrm>
            <a:off x="1271464" y="5823827"/>
            <a:ext cx="4572000" cy="46166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i="1" dirty="0" smtClean="0"/>
              <a:t>4 -6’da yapılan işlemler listelenen diğer dosyalar içinde yapılacaktır.</a:t>
            </a:r>
            <a:endParaRPr lang="tr-TR" sz="1200" i="1" dirty="0"/>
          </a:p>
        </p:txBody>
      </p:sp>
    </p:spTree>
    <p:extLst>
      <p:ext uri="{BB962C8B-B14F-4D97-AF65-F5344CB8AC3E}">
        <p14:creationId xmlns:p14="http://schemas.microsoft.com/office/powerpoint/2010/main" xmlns="" val="2942073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1120" y="332656"/>
            <a:ext cx="9509760" cy="1233424"/>
          </a:xfrm>
        </p:spPr>
        <p:txBody>
          <a:bodyPr>
            <a:normAutofit/>
          </a:bodyPr>
          <a:lstStyle/>
          <a:p>
            <a:pPr lvl="0"/>
            <a:r>
              <a:rPr lang="tr-TR" sz="3000" b="1" dirty="0" smtClean="0">
                <a:solidFill>
                  <a:srgbClr val="263050">
                    <a:lumMod val="75000"/>
                  </a:srgbClr>
                </a:solidFill>
              </a:rPr>
              <a:t>2. Aşama</a:t>
            </a:r>
            <a:r>
              <a:rPr lang="tr-TR" sz="3000" dirty="0" smtClean="0">
                <a:solidFill>
                  <a:srgbClr val="263050">
                    <a:lumMod val="75000"/>
                  </a:srgbClr>
                </a:solidFill>
              </a:rPr>
              <a:t/>
            </a:r>
            <a:br>
              <a:rPr lang="tr-TR" sz="3000" dirty="0" smtClean="0">
                <a:solidFill>
                  <a:srgbClr val="263050">
                    <a:lumMod val="75000"/>
                  </a:srgbClr>
                </a:solidFill>
              </a:rPr>
            </a:br>
            <a:r>
              <a:rPr lang="tr-TR" sz="3000" dirty="0" smtClean="0">
                <a:solidFill>
                  <a:srgbClr val="263050">
                    <a:lumMod val="75000"/>
                  </a:srgbClr>
                </a:solidFill>
              </a:rPr>
              <a:t>2.1. </a:t>
            </a:r>
            <a:r>
              <a:rPr lang="tr-TR" sz="3000" dirty="0" smtClean="0"/>
              <a:t>İstatistiki Tabloların Düzenlenmesi</a:t>
            </a:r>
            <a:endParaRPr lang="tr-TR" sz="3000" dirty="0"/>
          </a:p>
        </p:txBody>
      </p:sp>
      <p:sp>
        <p:nvSpPr>
          <p:cNvPr id="3" name="İçerik Yer Tutucusu 2"/>
          <p:cNvSpPr>
            <a:spLocks noGrp="1"/>
          </p:cNvSpPr>
          <p:nvPr>
            <p:ph sz="half" idx="1"/>
          </p:nvPr>
        </p:nvSpPr>
        <p:spPr>
          <a:xfrm>
            <a:off x="5951985" y="1700808"/>
            <a:ext cx="5544615" cy="4123944"/>
          </a:xfrm>
        </p:spPr>
        <p:txBody>
          <a:bodyPr>
            <a:normAutofit/>
          </a:bodyPr>
          <a:lstStyle/>
          <a:p>
            <a:pPr marL="514350" indent="-514350">
              <a:lnSpc>
                <a:spcPct val="120000"/>
              </a:lnSpc>
              <a:spcBef>
                <a:spcPct val="0"/>
              </a:spcBef>
              <a:buFont typeface="+mj-lt"/>
              <a:buAutoNum type="arabicPeriod" startAt="8"/>
            </a:pPr>
            <a:r>
              <a:rPr lang="tr-TR" dirty="0"/>
              <a:t>MS Excel çalışma kitabına giriş yapıldığında kılavuzda yer alan ve biriminizin doldurmasına ihtiyaç duyulan tabloların listesinin yer aldığı </a:t>
            </a:r>
            <a:r>
              <a:rPr lang="tr-TR" b="1" dirty="0"/>
              <a:t>içindekiler</a:t>
            </a:r>
            <a:r>
              <a:rPr lang="tr-TR" dirty="0"/>
              <a:t> ekranı açılacak, tablo kod isimleri yardımıyla ilgili tabloya ulaşılabilmektedir. </a:t>
            </a:r>
          </a:p>
          <a:p>
            <a:pPr marL="0" indent="0">
              <a:lnSpc>
                <a:spcPct val="120000"/>
              </a:lnSpc>
              <a:spcBef>
                <a:spcPct val="0"/>
              </a:spcBef>
              <a:buNone/>
            </a:pPr>
            <a:endParaRPr lang="tr-TR" dirty="0"/>
          </a:p>
        </p:txBody>
      </p:sp>
      <p:pic>
        <p:nvPicPr>
          <p:cNvPr id="5" name="İçerik Yer Tutucusu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1377271" y="4104130"/>
            <a:ext cx="4572000" cy="2005948"/>
          </a:xfrm>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69923" y="5030930"/>
            <a:ext cx="1368151" cy="7929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İçerik Yer Tutucusu 2"/>
          <p:cNvSpPr txBox="1">
            <a:spLocks/>
          </p:cNvSpPr>
          <p:nvPr/>
        </p:nvSpPr>
        <p:spPr>
          <a:xfrm>
            <a:off x="1423865" y="1772816"/>
            <a:ext cx="4528120" cy="412394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514350" indent="-514350">
              <a:lnSpc>
                <a:spcPct val="120000"/>
              </a:lnSpc>
              <a:spcBef>
                <a:spcPct val="0"/>
              </a:spcBef>
              <a:buFontTx/>
              <a:buAutoNum type="arabicPeriod" startAt="7"/>
            </a:pPr>
            <a:r>
              <a:rPr lang="tr-TR" dirty="0" smtClean="0"/>
              <a:t>Kaydetme işlemi tamamlandıktan sonra, ilk aşamada </a:t>
            </a:r>
            <a:r>
              <a:rPr lang="tr-TR" b="1" dirty="0" smtClean="0"/>
              <a:t>istatistiki tablolardan</a:t>
            </a:r>
            <a:r>
              <a:rPr lang="tr-TR" dirty="0" smtClean="0"/>
              <a:t> oluşan MS Excel çalışma kitabında yer alan tabloların doldurulması gerekmektedir. </a:t>
            </a:r>
            <a:endParaRPr lang="tr-TR" dirty="0"/>
          </a:p>
        </p:txBody>
      </p:sp>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61616" y="3717032"/>
            <a:ext cx="5276850" cy="275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Slayt Numarası Yer Tutucusu 7"/>
          <p:cNvSpPr>
            <a:spLocks noGrp="1"/>
          </p:cNvSpPr>
          <p:nvPr>
            <p:ph type="sldNum" sz="quarter" idx="12"/>
          </p:nvPr>
        </p:nvSpPr>
        <p:spPr/>
        <p:txBody>
          <a:bodyPr/>
          <a:lstStyle/>
          <a:p>
            <a:fld id="{A0ECE5F2-81AA-4605-B028-6FBA391056AF}" type="slidenum">
              <a:rPr lang="tr-TR" smtClean="0"/>
              <a:pPr/>
              <a:t>18</a:t>
            </a:fld>
            <a:endParaRPr lang="tr-TR" dirty="0"/>
          </a:p>
        </p:txBody>
      </p:sp>
      <p:sp>
        <p:nvSpPr>
          <p:cNvPr id="9" name="Sol Ok 8"/>
          <p:cNvSpPr/>
          <p:nvPr/>
        </p:nvSpPr>
        <p:spPr>
          <a:xfrm rot="2494372">
            <a:off x="4836817" y="5068815"/>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ol Ok 9"/>
          <p:cNvSpPr/>
          <p:nvPr/>
        </p:nvSpPr>
        <p:spPr>
          <a:xfrm rot="2494372">
            <a:off x="7088898" y="4989796"/>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685700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10081120" cy="1233424"/>
          </a:xfrm>
        </p:spPr>
        <p:txBody>
          <a:bodyPr>
            <a:normAutofit/>
          </a:bodyPr>
          <a:lstStyle/>
          <a:p>
            <a:pPr lvl="0">
              <a:spcAft>
                <a:spcPct val="20000"/>
              </a:spcAft>
            </a:pPr>
            <a:r>
              <a:rPr lang="tr-TR" sz="3000" b="1" dirty="0">
                <a:solidFill>
                  <a:srgbClr val="263050">
                    <a:lumMod val="75000"/>
                  </a:srgbClr>
                </a:solidFill>
              </a:rPr>
              <a:t>2. Aşama</a:t>
            </a:r>
            <a:r>
              <a:rPr lang="tr-TR" sz="3000" dirty="0">
                <a:solidFill>
                  <a:srgbClr val="263050">
                    <a:lumMod val="75000"/>
                  </a:srgbClr>
                </a:solidFill>
              </a:rPr>
              <a:t/>
            </a:r>
            <a:br>
              <a:rPr lang="tr-TR" sz="3000" dirty="0">
                <a:solidFill>
                  <a:srgbClr val="263050">
                    <a:lumMod val="75000"/>
                  </a:srgbClr>
                </a:solidFill>
              </a:rPr>
            </a:br>
            <a:r>
              <a:rPr lang="tr-TR" sz="3000" dirty="0">
                <a:solidFill>
                  <a:srgbClr val="263050">
                    <a:lumMod val="75000"/>
                  </a:srgbClr>
                </a:solidFill>
              </a:rPr>
              <a:t>2.1. </a:t>
            </a:r>
            <a:r>
              <a:rPr lang="tr-TR" sz="3000" dirty="0"/>
              <a:t>İstatistiki Tabloların Düzenlenmesi</a:t>
            </a:r>
          </a:p>
        </p:txBody>
      </p:sp>
      <p:sp>
        <p:nvSpPr>
          <p:cNvPr id="3" name="İçerik Yer Tutucusu 2"/>
          <p:cNvSpPr>
            <a:spLocks noGrp="1"/>
          </p:cNvSpPr>
          <p:nvPr>
            <p:ph sz="half" idx="1"/>
          </p:nvPr>
        </p:nvSpPr>
        <p:spPr>
          <a:xfrm>
            <a:off x="1271464" y="1901952"/>
            <a:ext cx="4896544" cy="3759296"/>
          </a:xfrm>
        </p:spPr>
        <p:txBody>
          <a:bodyPr>
            <a:normAutofit/>
          </a:bodyPr>
          <a:lstStyle/>
          <a:p>
            <a:pPr marL="502920" indent="-457200">
              <a:lnSpc>
                <a:spcPct val="120000"/>
              </a:lnSpc>
              <a:spcBef>
                <a:spcPts val="0"/>
              </a:spcBef>
              <a:spcAft>
                <a:spcPts val="1200"/>
              </a:spcAft>
              <a:buFont typeface="+mj-lt"/>
              <a:buAutoNum type="arabicPeriod" startAt="9"/>
              <a:defRPr/>
            </a:pPr>
            <a:r>
              <a:rPr lang="tr-TR" dirty="0" smtClean="0"/>
              <a:t>Seçilen </a:t>
            </a:r>
            <a:r>
              <a:rPr lang="tr-TR" dirty="0"/>
              <a:t>tablolara ait veri girişleri </a:t>
            </a:r>
            <a:r>
              <a:rPr lang="tr-TR" dirty="0" smtClean="0"/>
              <a:t>yapılır.</a:t>
            </a:r>
          </a:p>
          <a:p>
            <a:pPr marL="502920" indent="-457200">
              <a:lnSpc>
                <a:spcPct val="120000"/>
              </a:lnSpc>
              <a:spcBef>
                <a:spcPts val="0"/>
              </a:spcBef>
              <a:buFont typeface="+mj-lt"/>
              <a:buAutoNum type="arabicPeriod" startAt="9"/>
              <a:defRPr/>
            </a:pPr>
            <a:r>
              <a:rPr lang="tr-TR" dirty="0" smtClean="0"/>
              <a:t>Tabloların </a:t>
            </a:r>
            <a:r>
              <a:rPr lang="tr-TR" dirty="0"/>
              <a:t>sağında bulunan İçindekiler linki ile listeye dönüş sağlanmakta, biriminizce doldurulmasına ihtiyaç duyulan tüm tablolara ulaşım ve kontrollerinde kolaylık sağlamaktadır. Veri girişleri tamamlandığında dosya kaydedilerek kapatılır.</a:t>
            </a:r>
          </a:p>
          <a:p>
            <a:pPr marL="502920" indent="-457200">
              <a:lnSpc>
                <a:spcPct val="120000"/>
              </a:lnSpc>
              <a:spcBef>
                <a:spcPts val="0"/>
              </a:spcBef>
              <a:buFont typeface="+mj-lt"/>
              <a:buAutoNum type="arabicPeriod" startAt="9"/>
              <a:defRPr/>
            </a:pPr>
            <a:endParaRPr lang="tr-TR" dirty="0"/>
          </a:p>
        </p:txBody>
      </p:sp>
      <p:sp>
        <p:nvSpPr>
          <p:cNvPr id="6" name="Slayt Numarası Yer Tutucusu 5"/>
          <p:cNvSpPr>
            <a:spLocks noGrp="1"/>
          </p:cNvSpPr>
          <p:nvPr>
            <p:ph type="sldNum" sz="quarter" idx="12"/>
          </p:nvPr>
        </p:nvSpPr>
        <p:spPr/>
        <p:txBody>
          <a:bodyPr/>
          <a:lstStyle/>
          <a:p>
            <a:fld id="{A0ECE5F2-81AA-4605-B028-6FBA391056AF}" type="slidenum">
              <a:rPr lang="tr-TR" smtClean="0"/>
              <a:pPr/>
              <a:t>19</a:t>
            </a:fld>
            <a:endParaRPr lang="tr-TR" dirty="0"/>
          </a:p>
        </p:txBody>
      </p:sp>
      <p:pic>
        <p:nvPicPr>
          <p:cNvPr id="7" name="İçerik Yer Tutucusu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240016" y="2060848"/>
            <a:ext cx="5145426" cy="3312368"/>
          </a:xfrm>
        </p:spPr>
      </p:pic>
      <p:sp>
        <p:nvSpPr>
          <p:cNvPr id="11" name="Sol Ok 10"/>
          <p:cNvSpPr/>
          <p:nvPr/>
        </p:nvSpPr>
        <p:spPr>
          <a:xfrm rot="2494372">
            <a:off x="11128021" y="3437775"/>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6097977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Sunum Programı</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xmlns="" val="3991649437"/>
              </p:ext>
            </p:extLst>
          </p:nvPr>
        </p:nvGraphicFramePr>
        <p:xfrm>
          <a:off x="1487488" y="1916832"/>
          <a:ext cx="8208912" cy="3672410"/>
        </p:xfrm>
        <a:graphic>
          <a:graphicData uri="http://schemas.openxmlformats.org/drawingml/2006/table">
            <a:tbl>
              <a:tblPr firstRow="1" bandRow="1">
                <a:tableStyleId>{D7AC3CCA-C797-4891-BE02-D94E43425B78}</a:tableStyleId>
              </a:tblPr>
              <a:tblGrid>
                <a:gridCol w="1860293"/>
                <a:gridCol w="6348619"/>
              </a:tblGrid>
              <a:tr h="524630">
                <a:tc>
                  <a:txBody>
                    <a:bodyPr/>
                    <a:lstStyle/>
                    <a:p>
                      <a:pPr algn="ctr" rtl="0" fontAlgn="ctr"/>
                      <a:r>
                        <a:rPr lang="tr-TR" sz="1800" b="0" u="none" strike="noStrike" dirty="0">
                          <a:effectLst/>
                        </a:rPr>
                        <a:t>14:00-14:05</a:t>
                      </a:r>
                      <a:endParaRPr lang="tr-TR" sz="1800" b="0" i="0" u="none" strike="noStrike" dirty="0">
                        <a:solidFill>
                          <a:srgbClr val="000000"/>
                        </a:solidFill>
                        <a:effectLst/>
                        <a:latin typeface="Corbel"/>
                      </a:endParaRPr>
                    </a:p>
                  </a:txBody>
                  <a:tcPr marL="9525" marR="9525" marT="9525" marB="0" anchor="ctr">
                    <a:noFill/>
                  </a:tcPr>
                </a:tc>
                <a:tc>
                  <a:txBody>
                    <a:bodyPr/>
                    <a:lstStyle/>
                    <a:p>
                      <a:pPr algn="l" rtl="0" fontAlgn="ctr"/>
                      <a:r>
                        <a:rPr lang="tr-TR" sz="1800" b="0" u="none" strike="noStrike" dirty="0">
                          <a:effectLst/>
                        </a:rPr>
                        <a:t>Açılış</a:t>
                      </a:r>
                      <a:endParaRPr lang="tr-TR" sz="1800" b="0" i="0" u="none" strike="noStrike" dirty="0">
                        <a:solidFill>
                          <a:srgbClr val="000000"/>
                        </a:solidFill>
                        <a:effectLst/>
                        <a:latin typeface="Corbel"/>
                      </a:endParaRPr>
                    </a:p>
                  </a:txBody>
                  <a:tcPr marL="9525" marR="9525" marT="9525" marB="0" anchor="ctr">
                    <a:noFill/>
                  </a:tcPr>
                </a:tc>
              </a:tr>
              <a:tr h="524630">
                <a:tc>
                  <a:txBody>
                    <a:bodyPr/>
                    <a:lstStyle/>
                    <a:p>
                      <a:pPr algn="ctr" rtl="0" fontAlgn="ctr"/>
                      <a:r>
                        <a:rPr lang="tr-TR" sz="1800" u="none" strike="noStrike" dirty="0" smtClean="0">
                          <a:effectLst/>
                        </a:rPr>
                        <a:t>14:05-14:30</a:t>
                      </a:r>
                      <a:endParaRPr lang="tr-TR" sz="1800" b="0" i="0" u="none" strike="noStrike" dirty="0">
                        <a:solidFill>
                          <a:srgbClr val="000000"/>
                        </a:solidFill>
                        <a:effectLst/>
                        <a:latin typeface="Corbel"/>
                      </a:endParaRPr>
                    </a:p>
                  </a:txBody>
                  <a:tcPr marL="9525" marR="9525" marT="9525" marB="0" anchor="ctr">
                    <a:noFill/>
                  </a:tcPr>
                </a:tc>
                <a:tc>
                  <a:txBody>
                    <a:bodyPr/>
                    <a:lstStyle/>
                    <a:p>
                      <a:pPr algn="l" rtl="0" fontAlgn="ctr"/>
                      <a:r>
                        <a:rPr lang="tr-TR" sz="1800" u="none" strike="noStrike" dirty="0">
                          <a:effectLst/>
                        </a:rPr>
                        <a:t>İdare Faaliyet Raporu Hakkında Genel Bilgilendirme</a:t>
                      </a:r>
                      <a:endParaRPr lang="tr-TR" sz="1800" b="0" i="0" u="none" strike="noStrike" dirty="0">
                        <a:solidFill>
                          <a:srgbClr val="000000"/>
                        </a:solidFill>
                        <a:effectLst/>
                        <a:latin typeface="Corbel"/>
                      </a:endParaRPr>
                    </a:p>
                  </a:txBody>
                  <a:tcPr marL="9525" marR="9525" marT="9525" marB="0" anchor="ctr">
                    <a:noFill/>
                  </a:tcPr>
                </a:tc>
              </a:tr>
              <a:tr h="524630">
                <a:tc>
                  <a:txBody>
                    <a:bodyPr/>
                    <a:lstStyle/>
                    <a:p>
                      <a:pPr algn="ctr" rtl="0" fontAlgn="ctr"/>
                      <a:r>
                        <a:rPr lang="tr-TR" sz="1800" u="none" strike="noStrike" dirty="0" smtClean="0">
                          <a:effectLst/>
                        </a:rPr>
                        <a:t>14:30-14:45</a:t>
                      </a:r>
                      <a:endParaRPr lang="tr-TR" sz="1800" b="0" i="0" u="none" strike="noStrike" dirty="0">
                        <a:solidFill>
                          <a:srgbClr val="000000"/>
                        </a:solidFill>
                        <a:effectLst/>
                        <a:latin typeface="Corbel"/>
                      </a:endParaRPr>
                    </a:p>
                  </a:txBody>
                  <a:tcPr marL="9525" marR="9525" marT="9525" marB="0" anchor="ctr">
                    <a:noFill/>
                  </a:tcPr>
                </a:tc>
                <a:tc>
                  <a:txBody>
                    <a:bodyPr/>
                    <a:lstStyle/>
                    <a:p>
                      <a:pPr algn="l" rtl="0" fontAlgn="ctr"/>
                      <a:r>
                        <a:rPr lang="tr-TR" sz="1800" u="none" strike="noStrike" dirty="0">
                          <a:effectLst/>
                        </a:rPr>
                        <a:t>Birim Faaliyet Rapor </a:t>
                      </a:r>
                      <a:r>
                        <a:rPr lang="tr-TR" sz="1800" u="none" strike="noStrike" dirty="0" smtClean="0">
                          <a:effectLst/>
                        </a:rPr>
                        <a:t>Hazırlama Uygulamasına </a:t>
                      </a:r>
                      <a:r>
                        <a:rPr lang="tr-TR" sz="1800" u="none" strike="noStrike" dirty="0">
                          <a:effectLst/>
                        </a:rPr>
                        <a:t>Giriş</a:t>
                      </a:r>
                      <a:endParaRPr lang="tr-TR" sz="1800" b="0" i="0" u="none" strike="noStrike" dirty="0">
                        <a:solidFill>
                          <a:srgbClr val="000000"/>
                        </a:solidFill>
                        <a:effectLst/>
                        <a:latin typeface="Corbel"/>
                      </a:endParaRPr>
                    </a:p>
                  </a:txBody>
                  <a:tcPr marL="9525" marR="9525" marT="9525" marB="0" anchor="ctr">
                    <a:noFill/>
                  </a:tcPr>
                </a:tc>
              </a:tr>
              <a:tr h="524630">
                <a:tc>
                  <a:txBody>
                    <a:bodyPr/>
                    <a:lstStyle/>
                    <a:p>
                      <a:pPr algn="ctr" rtl="0" fontAlgn="ctr"/>
                      <a:r>
                        <a:rPr lang="tr-TR" sz="1800" u="none" strike="noStrike" dirty="0">
                          <a:effectLst/>
                        </a:rPr>
                        <a:t>15:00-15:30</a:t>
                      </a:r>
                      <a:endParaRPr lang="tr-TR" sz="1800" b="0" i="0" u="none" strike="noStrike" dirty="0">
                        <a:solidFill>
                          <a:srgbClr val="000000"/>
                        </a:solidFill>
                        <a:effectLst/>
                        <a:latin typeface="Corbel"/>
                      </a:endParaRPr>
                    </a:p>
                  </a:txBody>
                  <a:tcPr marL="9525" marR="9525" marT="9525" marB="0" anchor="ctr">
                    <a:noFill/>
                  </a:tcPr>
                </a:tc>
                <a:tc>
                  <a:txBody>
                    <a:bodyPr/>
                    <a:lstStyle/>
                    <a:p>
                      <a:pPr algn="l" rtl="0" fontAlgn="ctr"/>
                      <a:r>
                        <a:rPr lang="tr-TR" sz="1800" u="none" strike="noStrike" dirty="0">
                          <a:effectLst/>
                        </a:rPr>
                        <a:t>Birim Faaliyet Rapor Hazırlama </a:t>
                      </a:r>
                      <a:r>
                        <a:rPr lang="tr-TR" sz="1800" u="none" strike="noStrike" dirty="0" smtClean="0">
                          <a:effectLst/>
                        </a:rPr>
                        <a:t>Aşamaları-Uygulama</a:t>
                      </a:r>
                      <a:endParaRPr lang="tr-TR" sz="1800" b="0" i="0" u="none" strike="noStrike" dirty="0">
                        <a:solidFill>
                          <a:srgbClr val="000000"/>
                        </a:solidFill>
                        <a:effectLst/>
                        <a:latin typeface="Corbel"/>
                      </a:endParaRPr>
                    </a:p>
                  </a:txBody>
                  <a:tcPr marL="9525" marR="9525" marT="9525" marB="0" anchor="ctr">
                    <a:noFill/>
                  </a:tcPr>
                </a:tc>
              </a:tr>
              <a:tr h="524630">
                <a:tc>
                  <a:txBody>
                    <a:bodyPr/>
                    <a:lstStyle/>
                    <a:p>
                      <a:pPr algn="ctr" rtl="0" fontAlgn="ctr"/>
                      <a:r>
                        <a:rPr lang="tr-TR" sz="1800" u="none" strike="noStrike" dirty="0">
                          <a:effectLst/>
                        </a:rPr>
                        <a:t>15:30-15:45</a:t>
                      </a:r>
                      <a:endParaRPr lang="tr-TR" sz="1800" b="0" i="0" u="none" strike="noStrike" dirty="0">
                        <a:solidFill>
                          <a:srgbClr val="000000"/>
                        </a:solidFill>
                        <a:effectLst/>
                        <a:latin typeface="Corbel"/>
                      </a:endParaRPr>
                    </a:p>
                  </a:txBody>
                  <a:tcPr marL="9525" marR="9525" marT="9525" marB="0" anchor="ctr">
                    <a:solidFill>
                      <a:schemeClr val="accent3">
                        <a:lumMod val="20000"/>
                        <a:lumOff val="80000"/>
                      </a:schemeClr>
                    </a:solidFill>
                  </a:tcPr>
                </a:tc>
                <a:tc>
                  <a:txBody>
                    <a:bodyPr/>
                    <a:lstStyle/>
                    <a:p>
                      <a:pPr algn="l" rtl="0" fontAlgn="ctr"/>
                      <a:r>
                        <a:rPr lang="tr-TR" sz="1800" u="none" strike="noStrike" dirty="0" smtClean="0">
                          <a:effectLst/>
                        </a:rPr>
                        <a:t>            Çay </a:t>
                      </a:r>
                      <a:r>
                        <a:rPr lang="tr-TR" sz="1800" u="none" strike="noStrike" dirty="0">
                          <a:effectLst/>
                        </a:rPr>
                        <a:t>ve Kahve Arası</a:t>
                      </a:r>
                      <a:endParaRPr lang="tr-TR" sz="1800" b="0" i="0" u="none" strike="noStrike" dirty="0">
                        <a:solidFill>
                          <a:srgbClr val="000000"/>
                        </a:solidFill>
                        <a:effectLst/>
                        <a:latin typeface="Corbel"/>
                      </a:endParaRPr>
                    </a:p>
                  </a:txBody>
                  <a:tcPr marL="9525" marR="9525" marT="9525" marB="0" anchor="ctr">
                    <a:solidFill>
                      <a:schemeClr val="accent3">
                        <a:lumMod val="20000"/>
                        <a:lumOff val="80000"/>
                      </a:schemeClr>
                    </a:solidFill>
                  </a:tcPr>
                </a:tc>
              </a:tr>
              <a:tr h="524630">
                <a:tc>
                  <a:txBody>
                    <a:bodyPr/>
                    <a:lstStyle/>
                    <a:p>
                      <a:pPr algn="ctr" rtl="0" fontAlgn="ctr"/>
                      <a:r>
                        <a:rPr lang="tr-TR" sz="1800" u="none" strike="noStrike" dirty="0">
                          <a:effectLst/>
                        </a:rPr>
                        <a:t>15:45-16:00</a:t>
                      </a:r>
                      <a:endParaRPr lang="tr-TR" sz="1800" b="0" i="0" u="none" strike="noStrike" dirty="0">
                        <a:solidFill>
                          <a:srgbClr val="000000"/>
                        </a:solidFill>
                        <a:effectLst/>
                        <a:latin typeface="Corbel"/>
                      </a:endParaRPr>
                    </a:p>
                  </a:txBody>
                  <a:tcPr marL="9525" marR="9525" marT="9525" marB="0" anchor="ctr">
                    <a:noFill/>
                  </a:tcPr>
                </a:tc>
                <a:tc>
                  <a:txBody>
                    <a:bodyPr/>
                    <a:lstStyle/>
                    <a:p>
                      <a:pPr algn="l" rtl="0" fontAlgn="ctr"/>
                      <a:r>
                        <a:rPr lang="tr-TR" sz="1800" u="none" strike="noStrike" dirty="0">
                          <a:effectLst/>
                        </a:rPr>
                        <a:t>Uygulama</a:t>
                      </a:r>
                      <a:endParaRPr lang="tr-TR" sz="1800" b="0" i="0" u="none" strike="noStrike" dirty="0">
                        <a:solidFill>
                          <a:srgbClr val="000000"/>
                        </a:solidFill>
                        <a:effectLst/>
                        <a:latin typeface="Corbel"/>
                      </a:endParaRPr>
                    </a:p>
                  </a:txBody>
                  <a:tcPr marL="9525" marR="9525" marT="9525" marB="0" anchor="ctr">
                    <a:noFill/>
                  </a:tcPr>
                </a:tc>
              </a:tr>
              <a:tr h="524630">
                <a:tc>
                  <a:txBody>
                    <a:bodyPr/>
                    <a:lstStyle/>
                    <a:p>
                      <a:pPr algn="ctr" rtl="0" fontAlgn="ctr"/>
                      <a:r>
                        <a:rPr lang="tr-TR" sz="1800" u="none" strike="noStrike">
                          <a:effectLst/>
                        </a:rPr>
                        <a:t>16:00-16:30</a:t>
                      </a:r>
                      <a:endParaRPr lang="tr-TR" sz="1800" b="0" i="0" u="none" strike="noStrike">
                        <a:solidFill>
                          <a:srgbClr val="000000"/>
                        </a:solidFill>
                        <a:effectLst/>
                        <a:latin typeface="Corbel"/>
                      </a:endParaRPr>
                    </a:p>
                  </a:txBody>
                  <a:tcPr marL="9525" marR="9525" marT="9525" marB="0" anchor="ctr">
                    <a:noFill/>
                  </a:tcPr>
                </a:tc>
                <a:tc>
                  <a:txBody>
                    <a:bodyPr/>
                    <a:lstStyle/>
                    <a:p>
                      <a:pPr algn="l" rtl="0" fontAlgn="ctr"/>
                      <a:r>
                        <a:rPr lang="tr-TR" sz="1800" u="none" strike="noStrike" dirty="0">
                          <a:effectLst/>
                        </a:rPr>
                        <a:t>Soru ve Cevaplar</a:t>
                      </a:r>
                      <a:endParaRPr lang="tr-TR" sz="1800" b="0" i="0" u="none" strike="noStrike" dirty="0">
                        <a:solidFill>
                          <a:srgbClr val="000000"/>
                        </a:solidFill>
                        <a:effectLst/>
                        <a:latin typeface="Corbel"/>
                      </a:endParaRPr>
                    </a:p>
                  </a:txBody>
                  <a:tcPr marL="9525" marR="9525" marT="9525" marB="0" anchor="ctr">
                    <a:noFill/>
                  </a:tcPr>
                </a:tc>
              </a:tr>
            </a:tbl>
          </a:graphicData>
        </a:graphic>
      </p:graphicFrame>
      <p:sp>
        <p:nvSpPr>
          <p:cNvPr id="4" name="Slayt Numarası Yer Tutucusu 3"/>
          <p:cNvSpPr>
            <a:spLocks noGrp="1"/>
          </p:cNvSpPr>
          <p:nvPr>
            <p:ph type="sldNum" sz="quarter" idx="12"/>
          </p:nvPr>
        </p:nvSpPr>
        <p:spPr/>
        <p:txBody>
          <a:bodyPr/>
          <a:lstStyle/>
          <a:p>
            <a:fld id="{CA8D9AD5-F248-4919-864A-CFD76CC027D6}" type="slidenum">
              <a:rPr lang="tr-TR" smtClean="0"/>
              <a:pPr/>
              <a:t>2</a:t>
            </a:fld>
            <a:endParaRPr lang="tr-TR" dirty="0"/>
          </a:p>
        </p:txBody>
      </p:sp>
      <p:pic>
        <p:nvPicPr>
          <p:cNvPr id="1026" name="Picture 2" descr="C:\Users\ANK\AppData\Local\Microsoft\Windows\Temporary Internet Files\Content.IE5\7SA6ZD2D\MC90023956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3781" y="4005064"/>
            <a:ext cx="423376" cy="4604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344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10081120" cy="1233424"/>
          </a:xfrm>
        </p:spPr>
        <p:txBody>
          <a:bodyPr>
            <a:normAutofit/>
          </a:bodyPr>
          <a:lstStyle/>
          <a:p>
            <a:pPr lvl="0">
              <a:spcAft>
                <a:spcPct val="20000"/>
              </a:spcAft>
            </a:pPr>
            <a:r>
              <a:rPr lang="tr-TR" sz="3000" b="1" dirty="0">
                <a:solidFill>
                  <a:srgbClr val="263050">
                    <a:lumMod val="75000"/>
                  </a:srgbClr>
                </a:solidFill>
              </a:rPr>
              <a:t>2. Aşama</a:t>
            </a:r>
            <a:r>
              <a:rPr lang="tr-TR" sz="3000" dirty="0">
                <a:solidFill>
                  <a:srgbClr val="263050">
                    <a:lumMod val="75000"/>
                  </a:srgbClr>
                </a:solidFill>
              </a:rPr>
              <a:t/>
            </a:r>
            <a:br>
              <a:rPr lang="tr-TR" sz="3000" dirty="0">
                <a:solidFill>
                  <a:srgbClr val="263050">
                    <a:lumMod val="75000"/>
                  </a:srgbClr>
                </a:solidFill>
              </a:rPr>
            </a:br>
            <a:r>
              <a:rPr lang="tr-TR" sz="3000" dirty="0" smtClean="0">
                <a:solidFill>
                  <a:srgbClr val="263050">
                    <a:lumMod val="75000"/>
                  </a:srgbClr>
                </a:solidFill>
              </a:rPr>
              <a:t>2.2. </a:t>
            </a:r>
            <a:r>
              <a:rPr lang="tr-TR" sz="3000" dirty="0" smtClean="0"/>
              <a:t>Performans Tabloların </a:t>
            </a:r>
            <a:r>
              <a:rPr lang="tr-TR" sz="3000" dirty="0"/>
              <a:t>Düzenlenmesi</a:t>
            </a:r>
          </a:p>
        </p:txBody>
      </p:sp>
      <p:sp>
        <p:nvSpPr>
          <p:cNvPr id="3" name="İçerik Yer Tutucusu 2"/>
          <p:cNvSpPr>
            <a:spLocks noGrp="1"/>
          </p:cNvSpPr>
          <p:nvPr>
            <p:ph sz="half" idx="1"/>
          </p:nvPr>
        </p:nvSpPr>
        <p:spPr>
          <a:xfrm>
            <a:off x="1271464" y="1901952"/>
            <a:ext cx="4896544" cy="4047328"/>
          </a:xfrm>
        </p:spPr>
        <p:txBody>
          <a:bodyPr>
            <a:noAutofit/>
          </a:bodyPr>
          <a:lstStyle/>
          <a:p>
            <a:pPr marL="514350" indent="-514350">
              <a:lnSpc>
                <a:spcPct val="120000"/>
              </a:lnSpc>
              <a:spcBef>
                <a:spcPct val="0"/>
              </a:spcBef>
              <a:spcAft>
                <a:spcPts val="1200"/>
              </a:spcAft>
              <a:buFontTx/>
              <a:buAutoNum type="arabicPeriod" startAt="11"/>
            </a:pPr>
            <a:r>
              <a:rPr lang="tr-TR" sz="1500" dirty="0"/>
              <a:t>İkinci aşamada, </a:t>
            </a:r>
            <a:r>
              <a:rPr lang="tr-TR" sz="1500" b="1" dirty="0"/>
              <a:t>performans tabloları</a:t>
            </a:r>
            <a:r>
              <a:rPr lang="tr-TR" sz="1500" dirty="0"/>
              <a:t>nı içeren MS Excel çalışma kitabı açılacaktır.</a:t>
            </a:r>
          </a:p>
          <a:p>
            <a:pPr marL="514350" indent="-514350">
              <a:lnSpc>
                <a:spcPct val="120000"/>
              </a:lnSpc>
              <a:spcBef>
                <a:spcPct val="0"/>
              </a:spcBef>
              <a:spcAft>
                <a:spcPts val="1200"/>
              </a:spcAft>
              <a:buFontTx/>
              <a:buAutoNum type="arabicPeriod" startAt="11"/>
            </a:pPr>
            <a:r>
              <a:rPr lang="tr-TR" sz="1500" dirty="0"/>
              <a:t>Performans tablolarından oluşan MS Excel çalışma kitabına giriş yapıldığında aşağıda yer alan ekran açılacaktır. Ekranın altında her bir performans hedefi için 2 adet çalışma sayfası yer almaktadır. 1. çalışma sayfası </a:t>
            </a:r>
            <a:r>
              <a:rPr lang="tr-TR" sz="1500" b="1" dirty="0"/>
              <a:t>Performans Göstergesi</a:t>
            </a:r>
            <a:r>
              <a:rPr lang="tr-TR" sz="1500" dirty="0"/>
              <a:t> ile </a:t>
            </a:r>
            <a:r>
              <a:rPr lang="tr-TR" sz="1500" b="1" dirty="0"/>
              <a:t>Bilgi İçin</a:t>
            </a:r>
            <a:r>
              <a:rPr lang="tr-TR" sz="1500" dirty="0"/>
              <a:t> tablosundan, 2. çalışma sayfası da </a:t>
            </a:r>
            <a:r>
              <a:rPr lang="tr-TR" sz="1500" b="1" dirty="0"/>
              <a:t>Faaliyet Maliyetleri</a:t>
            </a:r>
            <a:r>
              <a:rPr lang="tr-TR" sz="1500" dirty="0"/>
              <a:t> tablosundan oluşmaktadır. </a:t>
            </a:r>
          </a:p>
          <a:p>
            <a:pPr marL="514350" indent="-514350">
              <a:lnSpc>
                <a:spcPct val="120000"/>
              </a:lnSpc>
              <a:spcBef>
                <a:spcPct val="0"/>
              </a:spcBef>
              <a:spcAft>
                <a:spcPts val="1200"/>
              </a:spcAft>
              <a:buFontTx/>
              <a:buAutoNum type="arabicPeriod" startAt="11"/>
            </a:pPr>
            <a:r>
              <a:rPr lang="tr-TR" sz="1500" dirty="0"/>
              <a:t>Performans tablolarının düzenlenmesine, 1. çalışma sayfasında yer alan </a:t>
            </a:r>
            <a:r>
              <a:rPr lang="tr-TR" sz="1500" b="1" dirty="0"/>
              <a:t>Bilgi İçin </a:t>
            </a:r>
            <a:r>
              <a:rPr lang="tr-TR" sz="1500" dirty="0"/>
              <a:t>tablosunun </a:t>
            </a:r>
            <a:r>
              <a:rPr lang="tr-TR" sz="1500" dirty="0" smtClean="0"/>
              <a:t>2011 </a:t>
            </a:r>
            <a:r>
              <a:rPr lang="tr-TR" sz="1500" dirty="0"/>
              <a:t>ve </a:t>
            </a:r>
            <a:r>
              <a:rPr lang="tr-TR" sz="1500" dirty="0" smtClean="0"/>
              <a:t>2012 </a:t>
            </a:r>
            <a:r>
              <a:rPr lang="tr-TR" sz="1500" dirty="0"/>
              <a:t>yılları için biriminizce verilebilecek tüm verilerin doldurulmasıyla başlanılır</a:t>
            </a:r>
            <a:r>
              <a:rPr lang="tr-TR" sz="1500" dirty="0" smtClean="0"/>
              <a:t>.</a:t>
            </a:r>
            <a:endParaRPr lang="tr-TR" sz="1500" dirty="0"/>
          </a:p>
        </p:txBody>
      </p:sp>
      <p:sp>
        <p:nvSpPr>
          <p:cNvPr id="6" name="Slayt Numarası Yer Tutucusu 5"/>
          <p:cNvSpPr>
            <a:spLocks noGrp="1"/>
          </p:cNvSpPr>
          <p:nvPr>
            <p:ph type="sldNum" sz="quarter" idx="12"/>
          </p:nvPr>
        </p:nvSpPr>
        <p:spPr/>
        <p:txBody>
          <a:bodyPr/>
          <a:lstStyle/>
          <a:p>
            <a:fld id="{A0ECE5F2-81AA-4605-B028-6FBA391056AF}" type="slidenum">
              <a:rPr lang="tr-TR" smtClean="0"/>
              <a:pPr/>
              <a:t>20</a:t>
            </a:fld>
            <a:endParaRPr lang="tr-TR" dirty="0"/>
          </a:p>
        </p:txBody>
      </p:sp>
      <p:pic>
        <p:nvPicPr>
          <p:cNvPr id="13" name="Resim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74160" y="4638798"/>
            <a:ext cx="4207672" cy="1944215"/>
          </a:xfrm>
          <a:prstGeom prst="rect">
            <a:avLst/>
          </a:prstGeom>
        </p:spPr>
      </p:pic>
      <p:pic>
        <p:nvPicPr>
          <p:cNvPr id="5" name="İçerik Yer Tutucusu 4"/>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6240016" y="1806078"/>
            <a:ext cx="4104456" cy="3407767"/>
          </a:xfrm>
        </p:spPr>
      </p:pic>
      <p:sp>
        <p:nvSpPr>
          <p:cNvPr id="10" name="Dikdörtgen Belirtme Çizgisi 9"/>
          <p:cNvSpPr/>
          <p:nvPr/>
        </p:nvSpPr>
        <p:spPr>
          <a:xfrm>
            <a:off x="10752164" y="3639639"/>
            <a:ext cx="1410718" cy="784225"/>
          </a:xfrm>
          <a:prstGeom prst="wedgeRectCallout">
            <a:avLst>
              <a:gd name="adj1" fmla="val -58875"/>
              <a:gd name="adj2" fmla="val 161184"/>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tr-TR" sz="900" b="1" dirty="0">
                <a:solidFill>
                  <a:schemeClr val="tx1"/>
                </a:solidFill>
              </a:rPr>
              <a:t>Bilgi İçin </a:t>
            </a:r>
            <a:r>
              <a:rPr lang="tr-TR" sz="900" dirty="0">
                <a:solidFill>
                  <a:schemeClr val="tx1"/>
                </a:solidFill>
              </a:rPr>
              <a:t>tablosunda</a:t>
            </a:r>
            <a:r>
              <a:rPr lang="tr-TR" sz="900" b="1" dirty="0">
                <a:solidFill>
                  <a:schemeClr val="tx1"/>
                </a:solidFill>
              </a:rPr>
              <a:t> </a:t>
            </a:r>
            <a:r>
              <a:rPr lang="tr-TR" sz="900" b="1" dirty="0" smtClean="0">
                <a:solidFill>
                  <a:schemeClr val="tx1"/>
                </a:solidFill>
              </a:rPr>
              <a:t>2012 </a:t>
            </a:r>
            <a:r>
              <a:rPr lang="tr-TR" sz="900" b="1" dirty="0">
                <a:solidFill>
                  <a:schemeClr val="tx1"/>
                </a:solidFill>
              </a:rPr>
              <a:t>yılı</a:t>
            </a:r>
            <a:r>
              <a:rPr lang="tr-TR" sz="900" dirty="0">
                <a:solidFill>
                  <a:schemeClr val="tx1"/>
                </a:solidFill>
              </a:rPr>
              <a:t>nın yanı sıra </a:t>
            </a:r>
            <a:r>
              <a:rPr lang="tr-TR" sz="900" b="1" dirty="0" smtClean="0">
                <a:solidFill>
                  <a:schemeClr val="tx1"/>
                </a:solidFill>
              </a:rPr>
              <a:t>2011 </a:t>
            </a:r>
            <a:r>
              <a:rPr lang="tr-TR" sz="900" b="1" dirty="0">
                <a:solidFill>
                  <a:schemeClr val="tx1"/>
                </a:solidFill>
              </a:rPr>
              <a:t>yılı </a:t>
            </a:r>
            <a:r>
              <a:rPr lang="tr-TR" sz="900" dirty="0">
                <a:solidFill>
                  <a:schemeClr val="tx1"/>
                </a:solidFill>
              </a:rPr>
              <a:t>değerlerinin de doldurulması gerekmektedir.</a:t>
            </a:r>
            <a:endParaRPr lang="tr-TR" sz="900" b="1" dirty="0">
              <a:solidFill>
                <a:schemeClr val="tx1"/>
              </a:solidFill>
            </a:endParaRPr>
          </a:p>
        </p:txBody>
      </p:sp>
      <p:sp>
        <p:nvSpPr>
          <p:cNvPr id="11" name="Dikdörtgen Belirtme Çizgisi 10"/>
          <p:cNvSpPr/>
          <p:nvPr/>
        </p:nvSpPr>
        <p:spPr>
          <a:xfrm>
            <a:off x="10506698" y="1974502"/>
            <a:ext cx="1656184" cy="1104528"/>
          </a:xfrm>
          <a:prstGeom prst="wedgeRectCallout">
            <a:avLst>
              <a:gd name="adj1" fmla="val -156538"/>
              <a:gd name="adj2" fmla="val 68647"/>
            </a:avLst>
          </a:prstGeom>
        </p:spPr>
        <p:style>
          <a:lnRef idx="1">
            <a:schemeClr val="accent2"/>
          </a:lnRef>
          <a:fillRef idx="2">
            <a:schemeClr val="accent2"/>
          </a:fillRef>
          <a:effectRef idx="1">
            <a:schemeClr val="accent2"/>
          </a:effectRef>
          <a:fontRef idx="minor">
            <a:schemeClr val="dk1"/>
          </a:fontRef>
        </p:style>
        <p:txBody>
          <a:bodyPr lIns="0" tIns="0" rIns="0" bIns="0" anchor="ctr"/>
          <a:lstStyle/>
          <a:p>
            <a:pPr>
              <a:lnSpc>
                <a:spcPct val="120000"/>
              </a:lnSpc>
              <a:spcAft>
                <a:spcPts val="1200"/>
              </a:spcAft>
              <a:defRPr/>
            </a:pPr>
            <a:r>
              <a:rPr lang="tr-TR" sz="850" dirty="0">
                <a:solidFill>
                  <a:schemeClr val="tx1"/>
                </a:solidFill>
              </a:rPr>
              <a:t>Birim performans programınızı oluştururken </a:t>
            </a:r>
            <a:r>
              <a:rPr lang="tr-TR" sz="850" dirty="0" smtClean="0">
                <a:solidFill>
                  <a:schemeClr val="tx1"/>
                </a:solidFill>
              </a:rPr>
              <a:t>2012 </a:t>
            </a:r>
            <a:r>
              <a:rPr lang="tr-TR" sz="850" dirty="0">
                <a:solidFill>
                  <a:schemeClr val="tx1"/>
                </a:solidFill>
              </a:rPr>
              <a:t>yıl sonu itibariyle gösterge bazında planladığınız hedefler yazılacaktır. Hedef girilmediği taktirde </a:t>
            </a:r>
            <a:r>
              <a:rPr lang="tr-TR" sz="850" i="1" dirty="0">
                <a:solidFill>
                  <a:schemeClr val="tx1"/>
                </a:solidFill>
              </a:rPr>
              <a:t>Hedefin Gerçekleşme Oranı/ Düzeyi </a:t>
            </a:r>
            <a:r>
              <a:rPr lang="tr-TR" sz="850" dirty="0">
                <a:solidFill>
                  <a:schemeClr val="tx1"/>
                </a:solidFill>
              </a:rPr>
              <a:t>hesaplanamayacaktır.</a:t>
            </a:r>
          </a:p>
        </p:txBody>
      </p:sp>
    </p:spTree>
    <p:extLst>
      <p:ext uri="{BB962C8B-B14F-4D97-AF65-F5344CB8AC3E}">
        <p14:creationId xmlns:p14="http://schemas.microsoft.com/office/powerpoint/2010/main" xmlns="" val="2762143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10081120" cy="1233424"/>
          </a:xfrm>
        </p:spPr>
        <p:txBody>
          <a:bodyPr>
            <a:normAutofit/>
          </a:bodyPr>
          <a:lstStyle/>
          <a:p>
            <a:pPr lvl="0">
              <a:spcAft>
                <a:spcPct val="20000"/>
              </a:spcAft>
            </a:pPr>
            <a:r>
              <a:rPr lang="tr-TR" sz="3000" b="1" dirty="0">
                <a:solidFill>
                  <a:srgbClr val="263050">
                    <a:lumMod val="75000"/>
                  </a:srgbClr>
                </a:solidFill>
              </a:rPr>
              <a:t>2. Aşama</a:t>
            </a:r>
            <a:r>
              <a:rPr lang="tr-TR" sz="3000" dirty="0">
                <a:solidFill>
                  <a:srgbClr val="263050">
                    <a:lumMod val="75000"/>
                  </a:srgbClr>
                </a:solidFill>
              </a:rPr>
              <a:t/>
            </a:r>
            <a:br>
              <a:rPr lang="tr-TR" sz="3000" dirty="0">
                <a:solidFill>
                  <a:srgbClr val="263050">
                    <a:lumMod val="75000"/>
                  </a:srgbClr>
                </a:solidFill>
              </a:rPr>
            </a:br>
            <a:r>
              <a:rPr lang="tr-TR" sz="3000" dirty="0" smtClean="0">
                <a:solidFill>
                  <a:srgbClr val="263050">
                    <a:lumMod val="75000"/>
                  </a:srgbClr>
                </a:solidFill>
              </a:rPr>
              <a:t>2.2. </a:t>
            </a:r>
            <a:r>
              <a:rPr lang="tr-TR" sz="3000" dirty="0" smtClean="0"/>
              <a:t>Performans Tabloların </a:t>
            </a:r>
            <a:r>
              <a:rPr lang="tr-TR" sz="3000" dirty="0"/>
              <a:t>Düzenlenmesi</a:t>
            </a:r>
          </a:p>
        </p:txBody>
      </p:sp>
      <p:sp>
        <p:nvSpPr>
          <p:cNvPr id="3" name="İçerik Yer Tutucusu 2"/>
          <p:cNvSpPr>
            <a:spLocks noGrp="1"/>
          </p:cNvSpPr>
          <p:nvPr>
            <p:ph sz="half" idx="1"/>
          </p:nvPr>
        </p:nvSpPr>
        <p:spPr>
          <a:xfrm>
            <a:off x="1271464" y="1901952"/>
            <a:ext cx="9577064" cy="4047328"/>
          </a:xfrm>
        </p:spPr>
        <p:txBody>
          <a:bodyPr>
            <a:noAutofit/>
          </a:bodyPr>
          <a:lstStyle/>
          <a:p>
            <a:pPr marL="514350" indent="-514350">
              <a:lnSpc>
                <a:spcPct val="120000"/>
              </a:lnSpc>
              <a:spcBef>
                <a:spcPct val="0"/>
              </a:spcBef>
              <a:spcAft>
                <a:spcPts val="1200"/>
              </a:spcAft>
              <a:buFontTx/>
              <a:buAutoNum type="arabicPeriod" startAt="14"/>
            </a:pPr>
            <a:r>
              <a:rPr lang="tr-TR" sz="1600" dirty="0"/>
              <a:t> </a:t>
            </a:r>
            <a:r>
              <a:rPr lang="tr-TR" sz="1800" b="1" dirty="0"/>
              <a:t>Bilgi İçin</a:t>
            </a:r>
            <a:r>
              <a:rPr lang="tr-TR" sz="1800" dirty="0"/>
              <a:t> tablosu doldurulduktan sonra aynı çalışma kitabında bulunan </a:t>
            </a:r>
            <a:r>
              <a:rPr lang="tr-TR" sz="1800" b="1" dirty="0"/>
              <a:t>Performans Göstergesi</a:t>
            </a:r>
            <a:r>
              <a:rPr lang="tr-TR" sz="1800" dirty="0"/>
              <a:t> tablosunun </a:t>
            </a:r>
            <a:r>
              <a:rPr lang="tr-TR" sz="1800" b="1" i="1" dirty="0"/>
              <a:t>Hedef</a:t>
            </a:r>
            <a:r>
              <a:rPr lang="tr-TR" sz="1800" dirty="0"/>
              <a:t> sütununa, gösterge bazında birim performans programınızı oluştururken </a:t>
            </a:r>
            <a:r>
              <a:rPr lang="tr-TR" sz="1800" dirty="0" smtClean="0"/>
              <a:t>2012 </a:t>
            </a:r>
            <a:r>
              <a:rPr lang="tr-TR" sz="1800" dirty="0"/>
              <a:t>yıl sonu itibariyle planladığınız hedefler yazılacaktır. Hedef girilmediği taktirde </a:t>
            </a:r>
            <a:r>
              <a:rPr lang="tr-TR" sz="1800" i="1" dirty="0"/>
              <a:t>Hedefin Gerçekleşme Oranı/ Düzeyi </a:t>
            </a:r>
            <a:r>
              <a:rPr lang="tr-TR" sz="1800" dirty="0"/>
              <a:t>hesaplanamayacaktır.</a:t>
            </a:r>
          </a:p>
          <a:p>
            <a:pPr marL="514350" indent="-514350">
              <a:lnSpc>
                <a:spcPct val="120000"/>
              </a:lnSpc>
              <a:spcBef>
                <a:spcPct val="0"/>
              </a:spcBef>
              <a:spcAft>
                <a:spcPts val="1200"/>
              </a:spcAft>
              <a:buFontTx/>
              <a:buAutoNum type="arabicPeriod" startAt="14"/>
            </a:pPr>
            <a:r>
              <a:rPr lang="tr-TR" sz="1800" dirty="0"/>
              <a:t> </a:t>
            </a:r>
            <a:r>
              <a:rPr lang="tr-TR" sz="1800" i="1" dirty="0" smtClean="0"/>
              <a:t>2012 </a:t>
            </a:r>
            <a:r>
              <a:rPr lang="tr-TR" sz="1800" i="1" dirty="0"/>
              <a:t>Yıl Sonu Gerçekleşen</a:t>
            </a:r>
            <a:r>
              <a:rPr lang="tr-TR" sz="1800" dirty="0"/>
              <a:t> sütunu, bilgi için kısmında yer alan verilerle otomatik olarak hesaplanmakta olup, performans göstergeleriyle bağlantılı </a:t>
            </a:r>
            <a:r>
              <a:rPr lang="tr-TR" sz="1800" b="1" dirty="0"/>
              <a:t>Bilgi İçin </a:t>
            </a:r>
            <a:r>
              <a:rPr lang="tr-TR" sz="1800" dirty="0"/>
              <a:t>tablosunda yer alan verilerin mutlaka girilmesi gerekmektedir.</a:t>
            </a:r>
          </a:p>
          <a:p>
            <a:pPr marL="514350" indent="-514350">
              <a:lnSpc>
                <a:spcPct val="120000"/>
              </a:lnSpc>
              <a:spcBef>
                <a:spcPct val="0"/>
              </a:spcBef>
              <a:spcAft>
                <a:spcPts val="1200"/>
              </a:spcAft>
              <a:buFontTx/>
              <a:buAutoNum type="arabicPeriod" startAt="14"/>
            </a:pPr>
            <a:r>
              <a:rPr lang="tr-TR" sz="1800" dirty="0"/>
              <a:t> </a:t>
            </a:r>
            <a:r>
              <a:rPr lang="tr-TR" sz="1800" i="1" dirty="0" smtClean="0"/>
              <a:t>2012 </a:t>
            </a:r>
            <a:r>
              <a:rPr lang="tr-TR" sz="1800" i="1" dirty="0"/>
              <a:t>Yıl Sonu Gerçekleşen</a:t>
            </a:r>
            <a:r>
              <a:rPr lang="tr-TR" sz="1800" dirty="0"/>
              <a:t> değer, </a:t>
            </a:r>
            <a:r>
              <a:rPr lang="tr-TR" sz="1800" i="1" dirty="0"/>
              <a:t>Hedef</a:t>
            </a:r>
            <a:r>
              <a:rPr lang="tr-TR" sz="1800" dirty="0"/>
              <a:t> sütununda verilen hedeften farklı ise bunun açıklaması </a:t>
            </a:r>
            <a:r>
              <a:rPr lang="tr-TR" sz="1800" b="1" i="1" dirty="0"/>
              <a:t>Performans Hedefinin Sapma Nedeni</a:t>
            </a:r>
            <a:r>
              <a:rPr lang="tr-TR" sz="1800" b="1" dirty="0"/>
              <a:t> </a:t>
            </a:r>
            <a:r>
              <a:rPr lang="tr-TR" sz="1800" dirty="0"/>
              <a:t>satırına yazılmalıdır.</a:t>
            </a:r>
          </a:p>
        </p:txBody>
      </p:sp>
      <p:sp>
        <p:nvSpPr>
          <p:cNvPr id="6" name="Slayt Numarası Yer Tutucusu 5"/>
          <p:cNvSpPr>
            <a:spLocks noGrp="1"/>
          </p:cNvSpPr>
          <p:nvPr>
            <p:ph type="sldNum" sz="quarter" idx="12"/>
          </p:nvPr>
        </p:nvSpPr>
        <p:spPr/>
        <p:txBody>
          <a:bodyPr/>
          <a:lstStyle/>
          <a:p>
            <a:fld id="{A0ECE5F2-81AA-4605-B028-6FBA391056AF}" type="slidenum">
              <a:rPr lang="tr-TR" smtClean="0"/>
              <a:pPr/>
              <a:t>21</a:t>
            </a:fld>
            <a:endParaRPr lang="tr-TR" dirty="0"/>
          </a:p>
        </p:txBody>
      </p:sp>
    </p:spTree>
    <p:extLst>
      <p:ext uri="{BB962C8B-B14F-4D97-AF65-F5344CB8AC3E}">
        <p14:creationId xmlns:p14="http://schemas.microsoft.com/office/powerpoint/2010/main" xmlns="" val="201598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04664"/>
            <a:ext cx="10081120" cy="1233424"/>
          </a:xfrm>
        </p:spPr>
        <p:txBody>
          <a:bodyPr>
            <a:normAutofit/>
          </a:bodyPr>
          <a:lstStyle/>
          <a:p>
            <a:pPr lvl="0">
              <a:spcAft>
                <a:spcPct val="20000"/>
              </a:spcAft>
            </a:pPr>
            <a:r>
              <a:rPr lang="tr-TR" sz="3000" b="1" dirty="0">
                <a:solidFill>
                  <a:srgbClr val="263050">
                    <a:lumMod val="75000"/>
                  </a:srgbClr>
                </a:solidFill>
              </a:rPr>
              <a:t>2. Aşama</a:t>
            </a:r>
            <a:r>
              <a:rPr lang="tr-TR" sz="3000" dirty="0">
                <a:solidFill>
                  <a:srgbClr val="263050">
                    <a:lumMod val="75000"/>
                  </a:srgbClr>
                </a:solidFill>
              </a:rPr>
              <a:t/>
            </a:r>
            <a:br>
              <a:rPr lang="tr-TR" sz="3000" dirty="0">
                <a:solidFill>
                  <a:srgbClr val="263050">
                    <a:lumMod val="75000"/>
                  </a:srgbClr>
                </a:solidFill>
              </a:rPr>
            </a:br>
            <a:r>
              <a:rPr lang="tr-TR" sz="3000" dirty="0" smtClean="0">
                <a:solidFill>
                  <a:srgbClr val="263050">
                    <a:lumMod val="75000"/>
                  </a:srgbClr>
                </a:solidFill>
              </a:rPr>
              <a:t>2.2. </a:t>
            </a:r>
            <a:r>
              <a:rPr lang="tr-TR" sz="3000" dirty="0"/>
              <a:t>Performans Tabloların Düzenlenmesi</a:t>
            </a:r>
          </a:p>
        </p:txBody>
      </p:sp>
      <p:sp>
        <p:nvSpPr>
          <p:cNvPr id="3" name="İçerik Yer Tutucusu 2"/>
          <p:cNvSpPr>
            <a:spLocks noGrp="1"/>
          </p:cNvSpPr>
          <p:nvPr>
            <p:ph sz="half" idx="1"/>
          </p:nvPr>
        </p:nvSpPr>
        <p:spPr>
          <a:xfrm>
            <a:off x="1271464" y="1901952"/>
            <a:ext cx="10225136" cy="2175120"/>
          </a:xfrm>
        </p:spPr>
        <p:txBody>
          <a:bodyPr>
            <a:normAutofit/>
          </a:bodyPr>
          <a:lstStyle/>
          <a:p>
            <a:pPr marL="514350" indent="-514350">
              <a:lnSpc>
                <a:spcPct val="120000"/>
              </a:lnSpc>
              <a:spcBef>
                <a:spcPct val="0"/>
              </a:spcBef>
              <a:buFontTx/>
              <a:buAutoNum type="arabicPeriod" startAt="17"/>
            </a:pPr>
            <a:r>
              <a:rPr lang="tr-TR" dirty="0"/>
              <a:t>Performans tabloları çalışma kitabının 2. çalışma sayfasında bulunan </a:t>
            </a:r>
            <a:r>
              <a:rPr lang="tr-TR" b="1" dirty="0"/>
              <a:t>Faaliyet Maliyetleri</a:t>
            </a:r>
            <a:r>
              <a:rPr lang="tr-TR" dirty="0"/>
              <a:t> tablosu, faaliyet bazında  </a:t>
            </a:r>
            <a:r>
              <a:rPr lang="tr-TR" dirty="0" smtClean="0"/>
              <a:t>2012 </a:t>
            </a:r>
            <a:r>
              <a:rPr lang="tr-TR" dirty="0"/>
              <a:t>yıl sonu toplam ödenek ile tutarlı olacak şekilde doldurulmalıdır. </a:t>
            </a:r>
            <a:r>
              <a:rPr lang="tr-TR" i="1" dirty="0"/>
              <a:t>Başlangıç ödeneği</a:t>
            </a:r>
            <a:r>
              <a:rPr lang="tr-TR" dirty="0"/>
              <a:t>, </a:t>
            </a:r>
            <a:r>
              <a:rPr lang="tr-TR" i="1" dirty="0"/>
              <a:t>yıl sonu toplam ödenek</a:t>
            </a:r>
            <a:r>
              <a:rPr lang="tr-TR" dirty="0"/>
              <a:t> ve </a:t>
            </a:r>
            <a:r>
              <a:rPr lang="tr-TR" i="1" dirty="0"/>
              <a:t>harcama (gerçekleşme) </a:t>
            </a:r>
            <a:r>
              <a:rPr lang="tr-TR" dirty="0"/>
              <a:t>verileri doldurulduktan sonra </a:t>
            </a:r>
            <a:r>
              <a:rPr lang="tr-TR" i="1" dirty="0"/>
              <a:t>gerçekleşme yüzdesi</a:t>
            </a:r>
            <a:r>
              <a:rPr lang="tr-TR" dirty="0"/>
              <a:t> alanları otomatik olarak hesaplanacaktır.</a:t>
            </a:r>
          </a:p>
          <a:p>
            <a:pPr marL="502920" indent="-457200">
              <a:lnSpc>
                <a:spcPct val="120000"/>
              </a:lnSpc>
              <a:spcBef>
                <a:spcPts val="0"/>
              </a:spcBef>
              <a:buFont typeface="+mj-lt"/>
              <a:buAutoNum type="arabicPeriod" startAt="9"/>
              <a:defRPr/>
            </a:pPr>
            <a:endParaRPr lang="tr-TR" dirty="0"/>
          </a:p>
        </p:txBody>
      </p:sp>
      <p:sp>
        <p:nvSpPr>
          <p:cNvPr id="6" name="Slayt Numarası Yer Tutucusu 5"/>
          <p:cNvSpPr>
            <a:spLocks noGrp="1"/>
          </p:cNvSpPr>
          <p:nvPr>
            <p:ph type="sldNum" sz="quarter" idx="12"/>
          </p:nvPr>
        </p:nvSpPr>
        <p:spPr/>
        <p:txBody>
          <a:bodyPr/>
          <a:lstStyle/>
          <a:p>
            <a:fld id="{A0ECE5F2-81AA-4605-B028-6FBA391056AF}" type="slidenum">
              <a:rPr lang="tr-TR" smtClean="0"/>
              <a:pPr/>
              <a:t>22</a:t>
            </a:fld>
            <a:endParaRPr lang="tr-TR" dirty="0"/>
          </a:p>
        </p:txBody>
      </p:sp>
      <p:pic>
        <p:nvPicPr>
          <p:cNvPr id="9" name="İçerik Yer Tutucusu 8"/>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927648" y="3501008"/>
            <a:ext cx="6552728" cy="2767117"/>
          </a:xfrm>
        </p:spPr>
      </p:pic>
    </p:spTree>
    <p:extLst>
      <p:ext uri="{BB962C8B-B14F-4D97-AF65-F5344CB8AC3E}">
        <p14:creationId xmlns:p14="http://schemas.microsoft.com/office/powerpoint/2010/main" xmlns="" val="1943935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3472" y="620688"/>
            <a:ext cx="9509760" cy="1233424"/>
          </a:xfrm>
        </p:spPr>
        <p:txBody>
          <a:bodyPr>
            <a:noAutofit/>
          </a:bodyPr>
          <a:lstStyle/>
          <a:p>
            <a:r>
              <a:rPr lang="tr-TR" sz="3000" b="1" dirty="0">
                <a:solidFill>
                  <a:srgbClr val="263050">
                    <a:lumMod val="75000"/>
                  </a:srgbClr>
                </a:solidFill>
              </a:rPr>
              <a:t>2. Aşama</a:t>
            </a:r>
            <a:r>
              <a:rPr lang="tr-TR" sz="3000" dirty="0">
                <a:solidFill>
                  <a:srgbClr val="263050">
                    <a:lumMod val="75000"/>
                  </a:srgbClr>
                </a:solidFill>
              </a:rPr>
              <a:t/>
            </a:r>
            <a:br>
              <a:rPr lang="tr-TR" sz="3000" dirty="0">
                <a:solidFill>
                  <a:srgbClr val="263050">
                    <a:lumMod val="75000"/>
                  </a:srgbClr>
                </a:solidFill>
              </a:rPr>
            </a:br>
            <a:r>
              <a:rPr lang="tr-TR" sz="3000" dirty="0">
                <a:solidFill>
                  <a:srgbClr val="263050">
                    <a:lumMod val="75000"/>
                  </a:srgbClr>
                </a:solidFill>
              </a:rPr>
              <a:t>2.3. </a:t>
            </a:r>
            <a:r>
              <a:rPr lang="tr-TR" sz="3000" dirty="0" smtClean="0"/>
              <a:t>2012 Yılı Birim Faaliyet Raporu Hazırlama Kılavuzunun Düzenlenmesi</a:t>
            </a:r>
            <a:endParaRPr lang="tr-TR" sz="3000" dirty="0"/>
          </a:p>
        </p:txBody>
      </p:sp>
      <p:sp>
        <p:nvSpPr>
          <p:cNvPr id="3" name="İçerik Yer Tutucusu 2"/>
          <p:cNvSpPr>
            <a:spLocks noGrp="1"/>
          </p:cNvSpPr>
          <p:nvPr>
            <p:ph sz="half" idx="1"/>
          </p:nvPr>
        </p:nvSpPr>
        <p:spPr>
          <a:xfrm>
            <a:off x="1341120" y="2492896"/>
            <a:ext cx="5114920" cy="3533000"/>
          </a:xfrm>
        </p:spPr>
        <p:txBody>
          <a:bodyPr/>
          <a:lstStyle/>
          <a:p>
            <a:pPr marL="514350" indent="-514350">
              <a:lnSpc>
                <a:spcPct val="120000"/>
              </a:lnSpc>
              <a:spcBef>
                <a:spcPct val="0"/>
              </a:spcBef>
              <a:spcAft>
                <a:spcPts val="1200"/>
              </a:spcAft>
              <a:buFont typeface="+mj-lt"/>
              <a:buAutoNum type="arabicPeriod" startAt="18"/>
            </a:pPr>
            <a:r>
              <a:rPr lang="tr-TR" sz="1600" dirty="0"/>
              <a:t>Performans tabloları doldurulduktan sonra  kaydedilerek kapatılır ve  </a:t>
            </a:r>
            <a:r>
              <a:rPr lang="tr-TR" sz="1600" dirty="0" smtClean="0"/>
              <a:t>2012 </a:t>
            </a:r>
            <a:r>
              <a:rPr lang="tr-TR" sz="1600" dirty="0"/>
              <a:t>Yılı Birim Faaliyet Raporu Hazırlama Kılavuzu dosyası açılır.</a:t>
            </a:r>
          </a:p>
          <a:p>
            <a:pPr marL="514350" indent="-514350">
              <a:lnSpc>
                <a:spcPct val="120000"/>
              </a:lnSpc>
              <a:spcBef>
                <a:spcPct val="0"/>
              </a:spcBef>
              <a:spcAft>
                <a:spcPts val="1200"/>
              </a:spcAft>
              <a:buFontTx/>
              <a:buAutoNum type="arabicPeriod" startAt="18"/>
            </a:pPr>
            <a:r>
              <a:rPr lang="tr-TR" sz="1600" dirty="0"/>
              <a:t>Evet seçeneği tıklandıktan sonra menülerin altında sol üst köşede Güvenlik Uyarısı bilgisi mevcut ise; MS 2007 Office programlarında seçeneklere giriş yapılarak, “Tamam” butonu seçilir. MS Office 2010 programında ise “İçeriği Etkinleştir” butonu seçilir.</a:t>
            </a:r>
          </a:p>
          <a:p>
            <a:endParaRPr lang="tr-TR" dirty="0"/>
          </a:p>
        </p:txBody>
      </p:sp>
      <p:sp>
        <p:nvSpPr>
          <p:cNvPr id="5" name="Slayt Numarası Yer Tutucusu 4"/>
          <p:cNvSpPr>
            <a:spLocks noGrp="1"/>
          </p:cNvSpPr>
          <p:nvPr>
            <p:ph type="sldNum" sz="quarter" idx="12"/>
          </p:nvPr>
        </p:nvSpPr>
        <p:spPr/>
        <p:txBody>
          <a:bodyPr/>
          <a:lstStyle/>
          <a:p>
            <a:fld id="{A0ECE5F2-81AA-4605-B028-6FBA391056AF}" type="slidenum">
              <a:rPr lang="tr-TR" smtClean="0"/>
              <a:pPr/>
              <a:t>23</a:t>
            </a:fld>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104112" y="1556792"/>
            <a:ext cx="3813536" cy="4850420"/>
          </a:xfrm>
        </p:spPr>
      </p:pic>
      <p:sp>
        <p:nvSpPr>
          <p:cNvPr id="6" name="Sol Ok 5"/>
          <p:cNvSpPr/>
          <p:nvPr/>
        </p:nvSpPr>
        <p:spPr>
          <a:xfrm rot="2494372">
            <a:off x="8673074" y="5526008"/>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2000833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3472" y="620688"/>
            <a:ext cx="9509760" cy="1233424"/>
          </a:xfrm>
        </p:spPr>
        <p:txBody>
          <a:bodyPr>
            <a:noAutofit/>
          </a:bodyPr>
          <a:lstStyle/>
          <a:p>
            <a:r>
              <a:rPr lang="tr-TR" sz="3000" b="1" dirty="0">
                <a:solidFill>
                  <a:srgbClr val="263050">
                    <a:lumMod val="75000"/>
                  </a:srgbClr>
                </a:solidFill>
              </a:rPr>
              <a:t>2. Aşama</a:t>
            </a:r>
            <a:r>
              <a:rPr lang="tr-TR" sz="3000" dirty="0">
                <a:solidFill>
                  <a:srgbClr val="263050">
                    <a:lumMod val="75000"/>
                  </a:srgbClr>
                </a:solidFill>
              </a:rPr>
              <a:t/>
            </a:r>
            <a:br>
              <a:rPr lang="tr-TR" sz="3000" dirty="0">
                <a:solidFill>
                  <a:srgbClr val="263050">
                    <a:lumMod val="75000"/>
                  </a:srgbClr>
                </a:solidFill>
              </a:rPr>
            </a:br>
            <a:r>
              <a:rPr lang="tr-TR" sz="3000" dirty="0">
                <a:solidFill>
                  <a:srgbClr val="263050">
                    <a:lumMod val="75000"/>
                  </a:srgbClr>
                </a:solidFill>
              </a:rPr>
              <a:t>2.3. </a:t>
            </a:r>
            <a:r>
              <a:rPr lang="tr-TR" sz="3000" dirty="0" smtClean="0"/>
              <a:t>2012 Yılı Birim Faaliyet Raporu Hazırlama Kılavuzunun Düzenlenmesi</a:t>
            </a:r>
            <a:endParaRPr lang="tr-TR" sz="3000" dirty="0"/>
          </a:p>
        </p:txBody>
      </p:sp>
      <p:sp>
        <p:nvSpPr>
          <p:cNvPr id="3" name="İçerik Yer Tutucusu 2"/>
          <p:cNvSpPr>
            <a:spLocks noGrp="1"/>
          </p:cNvSpPr>
          <p:nvPr>
            <p:ph sz="half" idx="1"/>
          </p:nvPr>
        </p:nvSpPr>
        <p:spPr>
          <a:xfrm>
            <a:off x="1341120" y="2348880"/>
            <a:ext cx="4250824" cy="3677016"/>
          </a:xfrm>
        </p:spPr>
        <p:txBody>
          <a:bodyPr>
            <a:normAutofit/>
          </a:bodyPr>
          <a:lstStyle/>
          <a:p>
            <a:pPr marL="514350" indent="-514350" algn="just">
              <a:lnSpc>
                <a:spcPct val="120000"/>
              </a:lnSpc>
              <a:spcBef>
                <a:spcPct val="0"/>
              </a:spcBef>
              <a:buFontTx/>
              <a:buAutoNum type="arabicPeriod" startAt="20"/>
            </a:pPr>
            <a:r>
              <a:rPr lang="tr-TR" sz="1600" dirty="0"/>
              <a:t>MS Office programı olarak 2007 veya 2010 sürümü kullanılıyor ise; MS Excel tablolarına yapılan girişler kılavuz içerisindeki ilgili tablolara otomatik olarak yansıyacaktır. Ancak, MS Office 2003 programı kullanılıyor ise MS Excel’de veri girişi yapılan tabloların kılavuza yansıması için kılavuz içerindeki aynı numaralı tablo üzerinde </a:t>
            </a:r>
            <a:r>
              <a:rPr lang="tr-TR" sz="1600" b="1" i="1" dirty="0" smtClean="0"/>
              <a:t>sağ </a:t>
            </a:r>
            <a:r>
              <a:rPr lang="tr-TR" sz="1600" b="1" i="1" dirty="0" err="1" smtClean="0"/>
              <a:t>clik</a:t>
            </a:r>
            <a:r>
              <a:rPr lang="tr-TR" sz="1600" b="1" i="1" dirty="0" smtClean="0"/>
              <a:t> </a:t>
            </a:r>
            <a:r>
              <a:rPr lang="tr-TR" sz="1600" dirty="0"/>
              <a:t>yapılarak “</a:t>
            </a:r>
            <a:r>
              <a:rPr lang="tr-TR" sz="1600" b="1" i="1" dirty="0"/>
              <a:t>Bağlantıyı Güncelleştir</a:t>
            </a:r>
            <a:r>
              <a:rPr lang="tr-TR" sz="1600" dirty="0"/>
              <a:t>” seçeneği kullanılmalıdır. Aksi halde MS Excel’de yapılan veri girişleri kılavuzda görülmeyecektir.</a:t>
            </a:r>
          </a:p>
          <a:p>
            <a:endParaRPr lang="tr-TR" dirty="0"/>
          </a:p>
        </p:txBody>
      </p:sp>
      <p:sp>
        <p:nvSpPr>
          <p:cNvPr id="5" name="Slayt Numarası Yer Tutucusu 4"/>
          <p:cNvSpPr>
            <a:spLocks noGrp="1"/>
          </p:cNvSpPr>
          <p:nvPr>
            <p:ph type="sldNum" sz="quarter" idx="12"/>
          </p:nvPr>
        </p:nvSpPr>
        <p:spPr/>
        <p:txBody>
          <a:bodyPr/>
          <a:lstStyle/>
          <a:p>
            <a:fld id="{A0ECE5F2-81AA-4605-B028-6FBA391056AF}" type="slidenum">
              <a:rPr lang="tr-TR" smtClean="0"/>
              <a:pPr/>
              <a:t>24</a:t>
            </a:fld>
            <a:endParaRPr lang="tr-TR" dirty="0"/>
          </a:p>
        </p:txBody>
      </p:sp>
      <p:pic>
        <p:nvPicPr>
          <p:cNvPr id="6" name="İçerik Yer Tutucusu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096000" y="2420888"/>
            <a:ext cx="5184576" cy="3384376"/>
          </a:xfrm>
        </p:spPr>
      </p:pic>
      <p:sp>
        <p:nvSpPr>
          <p:cNvPr id="7" name="Sol Ok 6"/>
          <p:cNvSpPr/>
          <p:nvPr/>
        </p:nvSpPr>
        <p:spPr>
          <a:xfrm rot="2494372">
            <a:off x="10307948" y="4572354"/>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165445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çerik Yer Tutucusu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52405" y="3027571"/>
            <a:ext cx="3810532" cy="1676634"/>
          </a:xfrm>
          <a:prstGeom prst="rect">
            <a:avLst/>
          </a:prstGeom>
        </p:spPr>
      </p:pic>
      <p:pic>
        <p:nvPicPr>
          <p:cNvPr id="19" name="İçerik Yer Tutucusu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1464" y="2001266"/>
            <a:ext cx="4687321" cy="4419091"/>
          </a:xfrm>
          <a:prstGeom prst="rect">
            <a:avLst/>
          </a:prstGeom>
        </p:spPr>
      </p:pic>
      <p:sp>
        <p:nvSpPr>
          <p:cNvPr id="2" name="Başlık 1"/>
          <p:cNvSpPr>
            <a:spLocks noGrp="1"/>
          </p:cNvSpPr>
          <p:nvPr>
            <p:ph type="title"/>
          </p:nvPr>
        </p:nvSpPr>
        <p:spPr>
          <a:xfrm>
            <a:off x="1343472" y="620688"/>
            <a:ext cx="9509760" cy="1233424"/>
          </a:xfrm>
        </p:spPr>
        <p:txBody>
          <a:bodyPr>
            <a:noAutofit/>
          </a:bodyPr>
          <a:lstStyle/>
          <a:p>
            <a:r>
              <a:rPr lang="tr-TR" sz="3000" b="1" dirty="0">
                <a:solidFill>
                  <a:srgbClr val="263050">
                    <a:lumMod val="75000"/>
                  </a:srgbClr>
                </a:solidFill>
              </a:rPr>
              <a:t>3</a:t>
            </a:r>
            <a:r>
              <a:rPr lang="tr-TR" sz="3000" b="1" dirty="0" smtClean="0">
                <a:solidFill>
                  <a:srgbClr val="263050">
                    <a:lumMod val="75000"/>
                  </a:srgbClr>
                </a:solidFill>
              </a:rPr>
              <a:t>. Aşama</a:t>
            </a:r>
            <a:r>
              <a:rPr lang="tr-TR" sz="3000" dirty="0">
                <a:solidFill>
                  <a:srgbClr val="263050">
                    <a:lumMod val="75000"/>
                  </a:srgbClr>
                </a:solidFill>
              </a:rPr>
              <a:t/>
            </a:r>
            <a:br>
              <a:rPr lang="tr-TR" sz="3000" dirty="0">
                <a:solidFill>
                  <a:srgbClr val="263050">
                    <a:lumMod val="75000"/>
                  </a:srgbClr>
                </a:solidFill>
              </a:rPr>
            </a:br>
            <a:r>
              <a:rPr lang="tr-TR" sz="3000" dirty="0" smtClean="0">
                <a:solidFill>
                  <a:srgbClr val="263050">
                    <a:lumMod val="75000"/>
                  </a:srgbClr>
                </a:solidFill>
              </a:rPr>
              <a:t>Veri Girişleri Tamamlanan Tablolar İle Kılavuzun Web Sayfasından Girilerek Sisteme Geri  Yüklenmesi</a:t>
            </a:r>
            <a:endParaRPr lang="tr-TR" sz="3000" dirty="0">
              <a:solidFill>
                <a:srgbClr val="263050">
                  <a:lumMod val="75000"/>
                </a:srgbClr>
              </a:solidFill>
            </a:endParaRPr>
          </a:p>
        </p:txBody>
      </p:sp>
      <p:sp>
        <p:nvSpPr>
          <p:cNvPr id="3" name="İçerik Yer Tutucusu 2"/>
          <p:cNvSpPr>
            <a:spLocks noGrp="1"/>
          </p:cNvSpPr>
          <p:nvPr>
            <p:ph sz="half" idx="1"/>
          </p:nvPr>
        </p:nvSpPr>
        <p:spPr>
          <a:xfrm>
            <a:off x="1341120" y="1916832"/>
            <a:ext cx="5114920" cy="4109064"/>
          </a:xfrm>
        </p:spPr>
        <p:txBody>
          <a:bodyPr/>
          <a:lstStyle/>
          <a:p>
            <a:pPr marL="0" indent="0">
              <a:lnSpc>
                <a:spcPct val="120000"/>
              </a:lnSpc>
              <a:spcBef>
                <a:spcPct val="0"/>
              </a:spcBef>
              <a:spcAft>
                <a:spcPts val="1200"/>
              </a:spcAft>
              <a:buNone/>
            </a:pPr>
            <a:r>
              <a:rPr lang="tr-TR" sz="1600" dirty="0" smtClean="0"/>
              <a:t>.</a:t>
            </a:r>
            <a:endParaRPr lang="tr-TR" sz="1600" dirty="0"/>
          </a:p>
          <a:p>
            <a:endParaRPr lang="tr-TR" dirty="0"/>
          </a:p>
        </p:txBody>
      </p:sp>
      <p:sp>
        <p:nvSpPr>
          <p:cNvPr id="5" name="Slayt Numarası Yer Tutucusu 4"/>
          <p:cNvSpPr>
            <a:spLocks noGrp="1"/>
          </p:cNvSpPr>
          <p:nvPr>
            <p:ph type="sldNum" sz="quarter" idx="12"/>
          </p:nvPr>
        </p:nvSpPr>
        <p:spPr/>
        <p:txBody>
          <a:bodyPr/>
          <a:lstStyle/>
          <a:p>
            <a:fld id="{A0ECE5F2-81AA-4605-B028-6FBA391056AF}" type="slidenum">
              <a:rPr lang="tr-TR" smtClean="0"/>
              <a:pPr/>
              <a:t>25</a:t>
            </a:fld>
            <a:endParaRPr lang="tr-TR" dirty="0"/>
          </a:p>
        </p:txBody>
      </p:sp>
      <p:sp>
        <p:nvSpPr>
          <p:cNvPr id="6" name="Sol Ok 5"/>
          <p:cNvSpPr/>
          <p:nvPr/>
        </p:nvSpPr>
        <p:spPr>
          <a:xfrm rot="2494372">
            <a:off x="2819116" y="4479136"/>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4"/>
          <p:cNvSpPr txBox="1">
            <a:spLocks noChangeArrowheads="1"/>
          </p:cNvSpPr>
          <p:nvPr/>
        </p:nvSpPr>
        <p:spPr bwMode="auto">
          <a:xfrm>
            <a:off x="2855640" y="4479135"/>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smtClean="0">
                <a:solidFill>
                  <a:schemeClr val="bg1"/>
                </a:solidFill>
              </a:rPr>
              <a:t>1</a:t>
            </a:r>
            <a:endParaRPr lang="tr-TR" sz="1400" b="1" dirty="0">
              <a:solidFill>
                <a:schemeClr val="bg1"/>
              </a:solidFill>
            </a:endParaRPr>
          </a:p>
        </p:txBody>
      </p:sp>
      <p:sp>
        <p:nvSpPr>
          <p:cNvPr id="15" name="Sol Ok 14"/>
          <p:cNvSpPr/>
          <p:nvPr/>
        </p:nvSpPr>
        <p:spPr>
          <a:xfrm rot="2494372">
            <a:off x="8717696" y="4502158"/>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4"/>
          <p:cNvSpPr txBox="1">
            <a:spLocks noChangeArrowheads="1"/>
          </p:cNvSpPr>
          <p:nvPr/>
        </p:nvSpPr>
        <p:spPr bwMode="auto">
          <a:xfrm>
            <a:off x="8754220" y="4502157"/>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a:solidFill>
                  <a:schemeClr val="bg1"/>
                </a:solidFill>
              </a:rPr>
              <a:t>2</a:t>
            </a:r>
          </a:p>
        </p:txBody>
      </p:sp>
    </p:spTree>
    <p:extLst>
      <p:ext uri="{BB962C8B-B14F-4D97-AF65-F5344CB8AC3E}">
        <p14:creationId xmlns:p14="http://schemas.microsoft.com/office/powerpoint/2010/main" xmlns="" val="992347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3472" y="620688"/>
            <a:ext cx="9509760" cy="1233424"/>
          </a:xfrm>
        </p:spPr>
        <p:txBody>
          <a:bodyPr>
            <a:noAutofit/>
          </a:bodyPr>
          <a:lstStyle/>
          <a:p>
            <a:r>
              <a:rPr lang="tr-TR" sz="3000" b="1" dirty="0">
                <a:solidFill>
                  <a:srgbClr val="263050">
                    <a:lumMod val="75000"/>
                  </a:srgbClr>
                </a:solidFill>
              </a:rPr>
              <a:t>3</a:t>
            </a:r>
            <a:r>
              <a:rPr lang="tr-TR" sz="3000" b="1" dirty="0" smtClean="0">
                <a:solidFill>
                  <a:srgbClr val="263050">
                    <a:lumMod val="75000"/>
                  </a:srgbClr>
                </a:solidFill>
              </a:rPr>
              <a:t>. Aşama</a:t>
            </a:r>
            <a:r>
              <a:rPr lang="tr-TR" sz="3000" dirty="0">
                <a:solidFill>
                  <a:srgbClr val="263050">
                    <a:lumMod val="75000"/>
                  </a:srgbClr>
                </a:solidFill>
              </a:rPr>
              <a:t/>
            </a:r>
            <a:br>
              <a:rPr lang="tr-TR" sz="3000" dirty="0">
                <a:solidFill>
                  <a:srgbClr val="263050">
                    <a:lumMod val="75000"/>
                  </a:srgbClr>
                </a:solidFill>
              </a:rPr>
            </a:br>
            <a:r>
              <a:rPr lang="tr-TR" sz="3000" dirty="0" smtClean="0">
                <a:solidFill>
                  <a:srgbClr val="263050">
                    <a:lumMod val="75000"/>
                  </a:srgbClr>
                </a:solidFill>
              </a:rPr>
              <a:t>Veri Girişleri Tamamlanan Tablolar İle Kılavuzun Web Sayfasından Girilerek Sisteme Geri  Yüklenmesi</a:t>
            </a:r>
            <a:endParaRPr lang="tr-TR" sz="3000" dirty="0">
              <a:solidFill>
                <a:srgbClr val="263050">
                  <a:lumMod val="75000"/>
                </a:srgbClr>
              </a:solidFill>
            </a:endParaRPr>
          </a:p>
        </p:txBody>
      </p:sp>
      <p:sp>
        <p:nvSpPr>
          <p:cNvPr id="3" name="İçerik Yer Tutucusu 2"/>
          <p:cNvSpPr>
            <a:spLocks noGrp="1"/>
          </p:cNvSpPr>
          <p:nvPr>
            <p:ph sz="half" idx="1"/>
          </p:nvPr>
        </p:nvSpPr>
        <p:spPr>
          <a:xfrm>
            <a:off x="1341120" y="1916832"/>
            <a:ext cx="5114920" cy="4109064"/>
          </a:xfrm>
        </p:spPr>
        <p:txBody>
          <a:bodyPr/>
          <a:lstStyle/>
          <a:p>
            <a:pPr marL="0" indent="0">
              <a:lnSpc>
                <a:spcPct val="120000"/>
              </a:lnSpc>
              <a:spcBef>
                <a:spcPct val="0"/>
              </a:spcBef>
              <a:spcAft>
                <a:spcPts val="1200"/>
              </a:spcAft>
              <a:buNone/>
            </a:pPr>
            <a:r>
              <a:rPr lang="tr-TR" sz="1600" dirty="0" smtClean="0"/>
              <a:t>.</a:t>
            </a:r>
            <a:endParaRPr lang="tr-TR" sz="1600" dirty="0"/>
          </a:p>
          <a:p>
            <a:endParaRPr lang="tr-TR" dirty="0"/>
          </a:p>
        </p:txBody>
      </p:sp>
      <p:sp>
        <p:nvSpPr>
          <p:cNvPr id="5" name="Slayt Numarası Yer Tutucusu 4"/>
          <p:cNvSpPr>
            <a:spLocks noGrp="1"/>
          </p:cNvSpPr>
          <p:nvPr>
            <p:ph type="sldNum" sz="quarter" idx="12"/>
          </p:nvPr>
        </p:nvSpPr>
        <p:spPr/>
        <p:txBody>
          <a:bodyPr/>
          <a:lstStyle/>
          <a:p>
            <a:fld id="{A0ECE5F2-81AA-4605-B028-6FBA391056AF}" type="slidenum">
              <a:rPr lang="tr-TR" smtClean="0"/>
              <a:pPr/>
              <a:t>26</a:t>
            </a:fld>
            <a:endParaRPr lang="tr-TR" dirty="0"/>
          </a:p>
        </p:txBody>
      </p:sp>
      <p:sp>
        <p:nvSpPr>
          <p:cNvPr id="4" name="İçerik Yer Tutucusu 3"/>
          <p:cNvSpPr>
            <a:spLocks noGrp="1"/>
          </p:cNvSpPr>
          <p:nvPr>
            <p:ph sz="half" idx="2"/>
          </p:nvPr>
        </p:nvSpPr>
        <p:spPr/>
        <p:txBody>
          <a:bodyPr/>
          <a:lstStyle/>
          <a:p>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1464" y="2008634"/>
            <a:ext cx="3960440" cy="1714739"/>
          </a:xfrm>
          <a:prstGeom prst="rect">
            <a:avLst/>
          </a:prstGeom>
        </p:spPr>
      </p:pic>
      <p:pic>
        <p:nvPicPr>
          <p:cNvPr id="9" name="İçerik Yer Tutucusu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91014" y="2204864"/>
            <a:ext cx="4572000" cy="2005948"/>
          </a:xfrm>
          <a:prstGeom prst="rect">
            <a:avLst/>
          </a:prstGeom>
        </p:spPr>
      </p:pic>
      <p:pic>
        <p:nvPicPr>
          <p:cNvPr id="10" name="İçerik Yer Tutucusu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2042" y="4021800"/>
            <a:ext cx="4888273" cy="2448272"/>
          </a:xfrm>
          <a:prstGeom prst="rect">
            <a:avLst/>
          </a:prstGeom>
        </p:spPr>
      </p:pic>
      <p:sp>
        <p:nvSpPr>
          <p:cNvPr id="14" name="Metin kutusu 13"/>
          <p:cNvSpPr txBox="1">
            <a:spLocks noChangeArrowheads="1"/>
          </p:cNvSpPr>
          <p:nvPr/>
        </p:nvSpPr>
        <p:spPr bwMode="auto">
          <a:xfrm>
            <a:off x="6291014" y="4845050"/>
            <a:ext cx="4572000" cy="46166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i="1" dirty="0"/>
              <a:t>4. ve 5. işlemler diğer MS Excel ve MS Word dosyası için tekrarlanacaktır.  </a:t>
            </a:r>
          </a:p>
        </p:txBody>
      </p:sp>
      <p:sp>
        <p:nvSpPr>
          <p:cNvPr id="6" name="Sol Ok 5"/>
          <p:cNvSpPr/>
          <p:nvPr/>
        </p:nvSpPr>
        <p:spPr>
          <a:xfrm rot="2494372">
            <a:off x="2694636" y="3652837"/>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4"/>
          <p:cNvSpPr txBox="1">
            <a:spLocks noChangeArrowheads="1"/>
          </p:cNvSpPr>
          <p:nvPr/>
        </p:nvSpPr>
        <p:spPr bwMode="auto">
          <a:xfrm>
            <a:off x="2731160" y="3652836"/>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a:solidFill>
                  <a:schemeClr val="bg1"/>
                </a:solidFill>
              </a:rPr>
              <a:t>3</a:t>
            </a:r>
          </a:p>
        </p:txBody>
      </p:sp>
      <p:sp>
        <p:nvSpPr>
          <p:cNvPr id="15" name="Sol Ok 14"/>
          <p:cNvSpPr/>
          <p:nvPr/>
        </p:nvSpPr>
        <p:spPr>
          <a:xfrm rot="2494372">
            <a:off x="8540490" y="3027572"/>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4"/>
          <p:cNvSpPr txBox="1">
            <a:spLocks noChangeArrowheads="1"/>
          </p:cNvSpPr>
          <p:nvPr/>
        </p:nvSpPr>
        <p:spPr bwMode="auto">
          <a:xfrm>
            <a:off x="8577014" y="3027571"/>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a:solidFill>
                  <a:schemeClr val="bg1"/>
                </a:solidFill>
              </a:rPr>
              <a:t>5</a:t>
            </a:r>
          </a:p>
        </p:txBody>
      </p:sp>
      <p:sp>
        <p:nvSpPr>
          <p:cNvPr id="17" name="Sol Ok 16"/>
          <p:cNvSpPr/>
          <p:nvPr/>
        </p:nvSpPr>
        <p:spPr>
          <a:xfrm rot="2494372">
            <a:off x="4618275" y="5722761"/>
            <a:ext cx="360387" cy="307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4"/>
          <p:cNvSpPr txBox="1">
            <a:spLocks noChangeArrowheads="1"/>
          </p:cNvSpPr>
          <p:nvPr/>
        </p:nvSpPr>
        <p:spPr bwMode="auto">
          <a:xfrm>
            <a:off x="4654799" y="5722760"/>
            <a:ext cx="287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dirty="0">
                <a:solidFill>
                  <a:schemeClr val="bg1"/>
                </a:solidFill>
              </a:rPr>
              <a:t>4</a:t>
            </a:r>
          </a:p>
        </p:txBody>
      </p:sp>
    </p:spTree>
    <p:extLst>
      <p:ext uri="{BB962C8B-B14F-4D97-AF65-F5344CB8AC3E}">
        <p14:creationId xmlns:p14="http://schemas.microsoft.com/office/powerpoint/2010/main" xmlns="" val="554160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43472" y="620688"/>
            <a:ext cx="9509760" cy="1233424"/>
          </a:xfrm>
        </p:spPr>
        <p:txBody>
          <a:bodyPr>
            <a:noAutofit/>
          </a:bodyPr>
          <a:lstStyle/>
          <a:p>
            <a:r>
              <a:rPr lang="tr-TR" sz="3000" b="1" dirty="0">
                <a:solidFill>
                  <a:srgbClr val="263050">
                    <a:lumMod val="75000"/>
                  </a:srgbClr>
                </a:solidFill>
              </a:rPr>
              <a:t>3</a:t>
            </a:r>
            <a:r>
              <a:rPr lang="tr-TR" sz="3000" b="1" dirty="0" smtClean="0">
                <a:solidFill>
                  <a:srgbClr val="263050">
                    <a:lumMod val="75000"/>
                  </a:srgbClr>
                </a:solidFill>
              </a:rPr>
              <a:t>. Aşama</a:t>
            </a:r>
            <a:r>
              <a:rPr lang="tr-TR" sz="3000" dirty="0">
                <a:solidFill>
                  <a:srgbClr val="263050">
                    <a:lumMod val="75000"/>
                  </a:srgbClr>
                </a:solidFill>
              </a:rPr>
              <a:t/>
            </a:r>
            <a:br>
              <a:rPr lang="tr-TR" sz="3000" dirty="0">
                <a:solidFill>
                  <a:srgbClr val="263050">
                    <a:lumMod val="75000"/>
                  </a:srgbClr>
                </a:solidFill>
              </a:rPr>
            </a:br>
            <a:r>
              <a:rPr lang="tr-TR" sz="3000" dirty="0" smtClean="0">
                <a:solidFill>
                  <a:srgbClr val="263050">
                    <a:lumMod val="75000"/>
                  </a:srgbClr>
                </a:solidFill>
              </a:rPr>
              <a:t>Veri Girişleri Tamamlanan Tablolar İle Kılavuzun Web Sayfasından Girilerek Sisteme Geri  Yüklenmesi</a:t>
            </a:r>
            <a:endParaRPr lang="tr-TR" sz="3000" dirty="0">
              <a:solidFill>
                <a:srgbClr val="263050">
                  <a:lumMod val="75000"/>
                </a:srgbClr>
              </a:solidFill>
            </a:endParaRPr>
          </a:p>
        </p:txBody>
      </p:sp>
      <p:sp>
        <p:nvSpPr>
          <p:cNvPr id="5" name="Slayt Numarası Yer Tutucusu 4"/>
          <p:cNvSpPr>
            <a:spLocks noGrp="1"/>
          </p:cNvSpPr>
          <p:nvPr>
            <p:ph type="sldNum" sz="quarter" idx="12"/>
          </p:nvPr>
        </p:nvSpPr>
        <p:spPr/>
        <p:txBody>
          <a:bodyPr/>
          <a:lstStyle/>
          <a:p>
            <a:fld id="{A0ECE5F2-81AA-4605-B028-6FBA391056AF}" type="slidenum">
              <a:rPr lang="tr-TR" smtClean="0"/>
              <a:pPr/>
              <a:t>27</a:t>
            </a:fld>
            <a:endParaRPr lang="tr-TR" dirty="0"/>
          </a:p>
        </p:txBody>
      </p:sp>
      <p:pic>
        <p:nvPicPr>
          <p:cNvPr id="15" name="İçerik Yer Tutucusu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84032" y="3820551"/>
            <a:ext cx="4751960" cy="239061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59896" y="3820551"/>
            <a:ext cx="685896" cy="238158"/>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96535" y="5877272"/>
            <a:ext cx="724001" cy="238158"/>
          </a:xfrm>
          <a:prstGeom prst="rect">
            <a:avLst/>
          </a:prstGeom>
        </p:spPr>
      </p:pic>
      <p:pic>
        <p:nvPicPr>
          <p:cNvPr id="16" name="Resim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96535" y="5343461"/>
            <a:ext cx="685896" cy="238158"/>
          </a:xfrm>
          <a:prstGeom prst="rect">
            <a:avLst/>
          </a:prstGeom>
        </p:spPr>
      </p:pic>
      <p:pic>
        <p:nvPicPr>
          <p:cNvPr id="17" name="Resim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96535" y="5607019"/>
            <a:ext cx="685896" cy="238158"/>
          </a:xfrm>
          <a:prstGeom prst="rect">
            <a:avLst/>
          </a:prstGeom>
        </p:spPr>
      </p:pic>
      <p:pic>
        <p:nvPicPr>
          <p:cNvPr id="20" name="İçerik Yer Tutucusu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6829" y="3820551"/>
            <a:ext cx="4751960" cy="2390617"/>
          </a:xfrm>
          <a:prstGeom prst="rect">
            <a:avLst/>
          </a:prstGeom>
        </p:spPr>
      </p:pic>
      <p:sp>
        <p:nvSpPr>
          <p:cNvPr id="18" name="İçerik Yer Tutucusu 2"/>
          <p:cNvSpPr>
            <a:spLocks noGrp="1"/>
          </p:cNvSpPr>
          <p:nvPr>
            <p:ph sz="half" idx="1"/>
          </p:nvPr>
        </p:nvSpPr>
        <p:spPr>
          <a:xfrm>
            <a:off x="1329818" y="1988839"/>
            <a:ext cx="9789561" cy="1950791"/>
          </a:xfrm>
        </p:spPr>
        <p:txBody>
          <a:bodyPr>
            <a:normAutofit fontScale="62500" lnSpcReduction="20000"/>
          </a:bodyPr>
          <a:lstStyle/>
          <a:p>
            <a:pPr marL="514350" indent="-514350" algn="just">
              <a:lnSpc>
                <a:spcPct val="120000"/>
              </a:lnSpc>
              <a:spcBef>
                <a:spcPct val="0"/>
              </a:spcBef>
              <a:spcAft>
                <a:spcPts val="1200"/>
              </a:spcAft>
              <a:buFontTx/>
              <a:buAutoNum type="arabicPeriod" startAt="20"/>
            </a:pPr>
            <a:r>
              <a:rPr lang="tr-TR" sz="2400" dirty="0" smtClean="0"/>
              <a:t>Web sayfasında aşağıda görülen ekranda </a:t>
            </a:r>
            <a:r>
              <a:rPr lang="tr-TR" sz="2400" b="1" dirty="0" smtClean="0"/>
              <a:t>Yükleme Durumu </a:t>
            </a:r>
            <a:r>
              <a:rPr lang="tr-TR" sz="2400" dirty="0" smtClean="0"/>
              <a:t>alanlarının </a:t>
            </a:r>
            <a:r>
              <a:rPr lang="tr-TR" sz="2400" b="1" i="1" dirty="0" smtClean="0"/>
              <a:t>Yüklendi </a:t>
            </a:r>
            <a:r>
              <a:rPr lang="tr-TR" sz="2400" dirty="0" smtClean="0"/>
              <a:t>olarak görülmesi gerekmektedir.</a:t>
            </a:r>
          </a:p>
          <a:p>
            <a:pPr marL="514350" indent="-514350" algn="just">
              <a:lnSpc>
                <a:spcPct val="120000"/>
              </a:lnSpc>
              <a:spcBef>
                <a:spcPct val="0"/>
              </a:spcBef>
              <a:buFontTx/>
              <a:buAutoNum type="arabicPeriod" startAt="20"/>
            </a:pPr>
            <a:r>
              <a:rPr lang="tr-TR" sz="2400" dirty="0"/>
              <a:t>Web üzerinden indirilen dosyanın isminde, uzantısında herhangi bir değişiklik yapılması durumunda dosyanın webe yüklenmesi, web sayfasına yüklenen dosyalar için ise üzerinde değişiklik yapılarak kaydedilmesi veya dosyanın tamamen silinmek suretiyle tekrar yüklenmesi biriminizce mümkün olmayacaktır. Webe yüklenecek dosyalar indirilen dosyalar ile aynı isim ve uzantılı olmalı, eksik ve/veya hatalı bilgi girişi yapılması durumunda üst yazımızda belirtilen telefon numaralarından </a:t>
            </a:r>
            <a:r>
              <a:rPr lang="tr-TR" sz="2400" dirty="0" smtClean="0"/>
              <a:t>veya </a:t>
            </a:r>
            <a:r>
              <a:rPr lang="tr-TR" sz="2400" dirty="0" smtClean="0">
                <a:hlinkClick r:id="rId6"/>
              </a:rPr>
              <a:t>strateji@ankara.edu.tr</a:t>
            </a:r>
            <a:r>
              <a:rPr lang="tr-TR" sz="2400" dirty="0" smtClean="0"/>
              <a:t> adresinden irtibata </a:t>
            </a:r>
            <a:r>
              <a:rPr lang="tr-TR" sz="2400" dirty="0"/>
              <a:t>geçilmesi gerekmektedir</a:t>
            </a:r>
            <a:r>
              <a:rPr lang="tr-TR" sz="2400" dirty="0" smtClean="0"/>
              <a:t>.</a:t>
            </a:r>
          </a:p>
          <a:p>
            <a:pPr marL="514350" indent="-514350" algn="just">
              <a:lnSpc>
                <a:spcPct val="120000"/>
              </a:lnSpc>
              <a:spcBef>
                <a:spcPct val="0"/>
              </a:spcBef>
              <a:buFontTx/>
              <a:buAutoNum type="arabicPeriod" startAt="20"/>
            </a:pPr>
            <a:endParaRPr lang="tr-TR" sz="2400" dirty="0"/>
          </a:p>
          <a:p>
            <a:pPr marL="514350" indent="-514350" algn="just">
              <a:lnSpc>
                <a:spcPct val="120000"/>
              </a:lnSpc>
              <a:spcBef>
                <a:spcPct val="0"/>
              </a:spcBef>
              <a:buFontTx/>
              <a:buAutoNum type="arabicPeriod" startAt="20"/>
            </a:pPr>
            <a:endParaRPr lang="tr-TR" sz="2400" dirty="0"/>
          </a:p>
          <a:p>
            <a:pPr marL="514350" indent="-514350" algn="just">
              <a:lnSpc>
                <a:spcPct val="120000"/>
              </a:lnSpc>
              <a:spcBef>
                <a:spcPct val="0"/>
              </a:spcBef>
              <a:buFontTx/>
              <a:buAutoNum type="arabicPeriod" startAt="20"/>
            </a:pPr>
            <a:endParaRPr lang="tr-TR" sz="1600" dirty="0"/>
          </a:p>
          <a:p>
            <a:endParaRPr lang="tr-TR" dirty="0"/>
          </a:p>
        </p:txBody>
      </p:sp>
      <p:pic>
        <p:nvPicPr>
          <p:cNvPr id="21" name="Resim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03912" y="5343461"/>
            <a:ext cx="685896" cy="238158"/>
          </a:xfrm>
          <a:prstGeom prst="rect">
            <a:avLst/>
          </a:prstGeom>
        </p:spPr>
      </p:pic>
    </p:spTree>
    <p:extLst>
      <p:ext uri="{BB962C8B-B14F-4D97-AF65-F5344CB8AC3E}">
        <p14:creationId xmlns:p14="http://schemas.microsoft.com/office/powerpoint/2010/main" xmlns="" val="3641282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457200"/>
            <a:ext cx="9509760" cy="1233424"/>
          </a:xfrm>
        </p:spPr>
        <p:txBody>
          <a:bodyPr/>
          <a:lstStyle/>
          <a:p>
            <a:pPr marL="0" indent="0" algn="l" defTabSz="914400">
              <a:lnSpc>
                <a:spcPct val="90000"/>
              </a:lnSpc>
              <a:spcBef>
                <a:spcPts val="0"/>
              </a:spcBef>
              <a:buNone/>
            </a:pPr>
            <a:r>
              <a:rPr lang="tr-TR" dirty="0" smtClean="0">
                <a:solidFill>
                  <a:srgbClr val="263050">
                    <a:lumMod val="75000"/>
                  </a:srgbClr>
                </a:solidFill>
                <a:latin typeface="Corbel"/>
              </a:rPr>
              <a:t>Geçmiş Yıllarda Birim Faaliyet Raporlarında Karşılaşılan Eksiklikler</a:t>
            </a:r>
            <a:endParaRPr lang="tr-TR" sz="3400" b="0" i="0" dirty="0">
              <a:solidFill>
                <a:srgbClr val="263050">
                  <a:lumMod val="75000"/>
                </a:srgbClr>
              </a:solidFill>
              <a:latin typeface="Corbel"/>
              <a:ea typeface="+mj-ea"/>
              <a:cs typeface="+mj-cs"/>
            </a:endParaRPr>
          </a:p>
        </p:txBody>
      </p:sp>
      <p:sp>
        <p:nvSpPr>
          <p:cNvPr id="3" name="İçerik Yer Tutucusu 2"/>
          <p:cNvSpPr>
            <a:spLocks noGrp="1"/>
          </p:cNvSpPr>
          <p:nvPr>
            <p:ph idx="1"/>
          </p:nvPr>
        </p:nvSpPr>
        <p:spPr>
          <a:xfrm>
            <a:off x="762000" y="1905000"/>
            <a:ext cx="10744200" cy="4498848"/>
          </a:xfrm>
        </p:spPr>
        <p:txBody>
          <a:bodyPr>
            <a:noAutofit/>
          </a:bodyPr>
          <a:lstStyle/>
          <a:p>
            <a:pPr>
              <a:spcBef>
                <a:spcPct val="0"/>
              </a:spcBef>
              <a:spcAft>
                <a:spcPts val="1000"/>
              </a:spcAft>
            </a:pPr>
            <a:r>
              <a:rPr lang="tr-TR" dirty="0" smtClean="0"/>
              <a:t>Birim tarafından  veri girişi sağlanabilecek tabloların düzenlemesinin eksik bırakılması, (</a:t>
            </a:r>
            <a:r>
              <a:rPr lang="tr-TR" i="1" dirty="0" smtClean="0"/>
              <a:t>Eğitim alan sayısının verilmesi- alan bilgisinin belirtilmemesi, iyileştirme yapılan ofis sayısının yazılması-açıklamanın boş bırakılması gibi.</a:t>
            </a:r>
            <a:r>
              <a:rPr lang="tr-TR" dirty="0" smtClean="0"/>
              <a:t>)</a:t>
            </a:r>
          </a:p>
          <a:p>
            <a:pPr>
              <a:spcBef>
                <a:spcPct val="0"/>
              </a:spcBef>
              <a:spcAft>
                <a:spcPts val="1000"/>
              </a:spcAft>
            </a:pPr>
            <a:r>
              <a:rPr lang="tr-TR" dirty="0"/>
              <a:t>Tablolar arasında tutarsızlıklar</a:t>
            </a:r>
            <a:r>
              <a:rPr lang="tr-TR" dirty="0" smtClean="0"/>
              <a:t>, </a:t>
            </a:r>
          </a:p>
          <a:p>
            <a:pPr>
              <a:spcBef>
                <a:spcPct val="0"/>
              </a:spcBef>
              <a:spcAft>
                <a:spcPts val="1000"/>
              </a:spcAft>
            </a:pPr>
            <a:r>
              <a:rPr lang="tr-TR" dirty="0" smtClean="0"/>
              <a:t>Tablolardaki </a:t>
            </a:r>
            <a:r>
              <a:rPr lang="tr-TR" dirty="0"/>
              <a:t>verilerin bir önceki rapor dönemi verileriyle uyumsuzluğu,</a:t>
            </a:r>
          </a:p>
          <a:p>
            <a:pPr>
              <a:spcBef>
                <a:spcPct val="0"/>
              </a:spcBef>
              <a:spcAft>
                <a:spcPts val="1000"/>
              </a:spcAft>
            </a:pPr>
            <a:r>
              <a:rPr lang="tr-TR" dirty="0" smtClean="0"/>
              <a:t>İç </a:t>
            </a:r>
            <a:r>
              <a:rPr lang="tr-TR" dirty="0"/>
              <a:t>güvence beyanlarının imzalanmadan gönderilmesi,</a:t>
            </a:r>
          </a:p>
          <a:p>
            <a:pPr>
              <a:spcBef>
                <a:spcPct val="0"/>
              </a:spcBef>
              <a:spcAft>
                <a:spcPts val="1000"/>
              </a:spcAft>
            </a:pPr>
            <a:r>
              <a:rPr lang="tr-TR" dirty="0"/>
              <a:t>Kılavuz/rapor içerisinde hizmet ve faaliyetlerle ilgili detaylı bilgiye yer verilmemesi,</a:t>
            </a:r>
          </a:p>
          <a:p>
            <a:pPr>
              <a:spcBef>
                <a:spcPct val="0"/>
              </a:spcBef>
              <a:spcAft>
                <a:spcPts val="1000"/>
              </a:spcAft>
            </a:pPr>
            <a:r>
              <a:rPr lang="tr-TR" dirty="0"/>
              <a:t>Birim faaliyet raporlarının süresi içerisinde </a:t>
            </a:r>
            <a:r>
              <a:rPr lang="tr-TR" dirty="0" smtClean="0"/>
              <a:t>web sayfamıza </a:t>
            </a:r>
            <a:r>
              <a:rPr lang="tr-TR" dirty="0"/>
              <a:t>yüklenmemesi/Başkanlığımıza ulaşmaması</a:t>
            </a:r>
          </a:p>
        </p:txBody>
      </p:sp>
      <p:sp>
        <p:nvSpPr>
          <p:cNvPr id="4" name="Slayt Numarası Yer Tutucusu 3"/>
          <p:cNvSpPr>
            <a:spLocks noGrp="1"/>
          </p:cNvSpPr>
          <p:nvPr>
            <p:ph type="sldNum" sz="quarter" idx="12"/>
          </p:nvPr>
        </p:nvSpPr>
        <p:spPr/>
        <p:txBody>
          <a:bodyPr/>
          <a:lstStyle/>
          <a:p>
            <a:fld id="{CA8D9AD5-F248-4919-864A-CFD76CC027D6}" type="slidenum">
              <a:rPr lang="tr-TR" smtClean="0"/>
              <a:pPr/>
              <a:t>28</a:t>
            </a:fld>
            <a:endParaRPr lang="tr-TR" dirty="0"/>
          </a:p>
        </p:txBody>
      </p:sp>
      <p:pic>
        <p:nvPicPr>
          <p:cNvPr id="8"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9816" y="2960715"/>
            <a:ext cx="440267" cy="17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92000" y="24402"/>
            <a:ext cx="12192000" cy="6809195"/>
          </a:xfrm>
          <a:prstGeom prst="rect">
            <a:avLst/>
          </a:prstGeom>
          <a:ln w="19050">
            <a:noFill/>
          </a:ln>
          <a:effectLst/>
        </p:spPr>
      </p:pic>
    </p:spTree>
    <p:extLst>
      <p:ext uri="{BB962C8B-B14F-4D97-AF65-F5344CB8AC3E}">
        <p14:creationId xmlns:p14="http://schemas.microsoft.com/office/powerpoint/2010/main" xmlns="" val="2210255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10" fill="hold"/>
                                        <p:tgtEl>
                                          <p:spTgt spid="9"/>
                                        </p:tgtEl>
                                      </p:cBhvr>
                                      <p:by x="25000" y="2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6" presetClass="emph" presetSubtype="0" fill="hold" nodeType="withEffect">
                                  <p:stCondLst>
                                    <p:cond delay="0"/>
                                  </p:stCondLst>
                                  <p:childTnLst>
                                    <p:animScale>
                                      <p:cBhvr>
                                        <p:cTn id="15" dur="2000" fill="hold"/>
                                        <p:tgtEl>
                                          <p:spTgt spid="9"/>
                                        </p:tgtEl>
                                      </p:cBhvr>
                                      <p:by x="400000" y="400000"/>
                                    </p:animScale>
                                  </p:childTnLst>
                                </p:cTn>
                              </p:par>
                              <p:par>
                                <p:cTn id="16" presetID="35" presetClass="path" presetSubtype="0" accel="50000" decel="50000" fill="hold" nodeType="withEffect">
                                  <p:stCondLst>
                                    <p:cond delay="0"/>
                                  </p:stCondLst>
                                  <p:childTnLst>
                                    <p:animMotion origin="layout" path="M 1 0 L 0.75 -0.28889 " pathEditMode="fixed" rAng="0" ptsTypes="AA">
                                      <p:cBhvr>
                                        <p:cTn id="17" dur="2000" spd="-100000" fill="hold"/>
                                        <p:tgtEl>
                                          <p:spTgt spid="9"/>
                                        </p:tgtEl>
                                        <p:attrNameLst>
                                          <p:attrName>ppt_x</p:attrName>
                                          <p:attrName>ppt_y</p:attrName>
                                        </p:attrNameLst>
                                      </p:cBhvr>
                                      <p:rCtr x="-12500" y="-14400"/>
                                    </p:animMotion>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9"/>
                                        </p:tgtEl>
                                      </p:cBhvr>
                                      <p:by x="25000" y="25000"/>
                                    </p:animScale>
                                  </p:childTnLst>
                                </p:cTn>
                              </p:par>
                              <p:par>
                                <p:cTn id="22" presetID="35" presetClass="path" presetSubtype="0" accel="50000" decel="50000" fill="hold" nodeType="withEffect">
                                  <p:stCondLst>
                                    <p:cond delay="0"/>
                                  </p:stCondLst>
                                  <p:childTnLst>
                                    <p:animMotion origin="layout" path="M 1 0 L 0.75 -0.28889 " pathEditMode="fixed" rAng="0" ptsTypes="AA">
                                      <p:cBhvr>
                                        <p:cTn id="23" dur="2000" fill="hold"/>
                                        <p:tgtEl>
                                          <p:spTgt spid="9"/>
                                        </p:tgtEl>
                                        <p:attrNameLst>
                                          <p:attrName>ppt_x</p:attrName>
                                          <p:attrName>ppt_y</p:attrName>
                                        </p:attrNameLst>
                                      </p:cBhvr>
                                      <p:rCtr x="-12500" y="-14400"/>
                                    </p:animMotion>
                                  </p:childTnLst>
                                </p:cTn>
                              </p:par>
                            </p:childTnLst>
                          </p:cTn>
                        </p:par>
                        <p:par>
                          <p:cTn id="24" fill="hold">
                            <p:stCondLst>
                              <p:cond delay="2000"/>
                            </p:stCondLst>
                            <p:childTnLst>
                              <p:par>
                                <p:cTn id="25" presetID="1" presetClass="exit" presetSubtype="0" fill="hold" nodeType="after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0" indent="0" algn="l" defTabSz="914400">
              <a:lnSpc>
                <a:spcPct val="90000"/>
              </a:lnSpc>
              <a:spcBef>
                <a:spcPts val="0"/>
              </a:spcBef>
              <a:buNone/>
            </a:pPr>
            <a:r>
              <a:rPr lang="tr-TR" sz="3400" b="0" i="0" dirty="0" smtClean="0">
                <a:solidFill>
                  <a:srgbClr val="263050">
                    <a:lumMod val="75000"/>
                  </a:srgbClr>
                </a:solidFill>
                <a:latin typeface="Corbel"/>
                <a:ea typeface="+mj-ea"/>
                <a:cs typeface="+mj-cs"/>
              </a:rPr>
              <a:t>Soru, Cevap ve Öneriler</a:t>
            </a:r>
            <a:endParaRPr lang="tr-TR" sz="3400" b="0" i="0" dirty="0">
              <a:solidFill>
                <a:srgbClr val="263050">
                  <a:lumMod val="75000"/>
                </a:srgbClr>
              </a:solidFill>
              <a:latin typeface="Corbel"/>
              <a:ea typeface="+mj-ea"/>
              <a:cs typeface="+mj-cs"/>
            </a:endParaRPr>
          </a:p>
        </p:txBody>
      </p:sp>
      <p:sp>
        <p:nvSpPr>
          <p:cNvPr id="3" name="İçerik Yer Tutucusu 2"/>
          <p:cNvSpPr>
            <a:spLocks noGrp="1"/>
          </p:cNvSpPr>
          <p:nvPr>
            <p:ph idx="1"/>
          </p:nvPr>
        </p:nvSpPr>
        <p:spPr/>
        <p:txBody>
          <a:bodyPr/>
          <a:lstStyle/>
          <a:p>
            <a:pPr marL="274320" indent="-228600" algn="l" defTabSz="914400">
              <a:lnSpc>
                <a:spcPct val="90000"/>
              </a:lnSpc>
              <a:spcBef>
                <a:spcPts val="1800"/>
              </a:spcBef>
              <a:buClr>
                <a:srgbClr val="263050"/>
              </a:buClr>
              <a:buSzPct val="80000"/>
              <a:buFont typeface="Wingdings"/>
              <a:buChar char="§"/>
            </a:pPr>
            <a:endParaRPr lang="tr-TR" sz="2000" b="0" i="0" dirty="0">
              <a:solidFill>
                <a:srgbClr val="263050"/>
              </a:solidFill>
              <a:latin typeface="Corbel"/>
              <a:ea typeface="+mn-ea"/>
              <a:cs typeface="+mn-cs"/>
            </a:endParaRPr>
          </a:p>
        </p:txBody>
      </p:sp>
      <p:sp>
        <p:nvSpPr>
          <p:cNvPr id="4" name="Slayt Numarası Yer Tutucusu 3"/>
          <p:cNvSpPr>
            <a:spLocks noGrp="1"/>
          </p:cNvSpPr>
          <p:nvPr>
            <p:ph type="sldNum" sz="quarter" idx="12"/>
          </p:nvPr>
        </p:nvSpPr>
        <p:spPr/>
        <p:txBody>
          <a:bodyPr/>
          <a:lstStyle/>
          <a:p>
            <a:fld id="{CA8D9AD5-F248-4919-864A-CFD76CC027D6}" type="slidenum">
              <a:rPr lang="tr-TR" smtClean="0"/>
              <a:pPr/>
              <a:t>29</a:t>
            </a:fld>
            <a:endParaRPr lang="tr-TR" dirty="0"/>
          </a:p>
        </p:txBody>
      </p:sp>
    </p:spTree>
    <p:extLst>
      <p:ext uri="{BB962C8B-B14F-4D97-AF65-F5344CB8AC3E}">
        <p14:creationId xmlns:p14="http://schemas.microsoft.com/office/powerpoint/2010/main" xmlns="" val="9973617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47800" y="1600200"/>
            <a:ext cx="9144000" cy="762000"/>
          </a:xfrm>
        </p:spPr>
        <p:txBody>
          <a:bodyPr>
            <a:normAutofit fontScale="90000"/>
          </a:bodyPr>
          <a:lstStyle/>
          <a:p>
            <a:pPr marL="0" indent="0" algn="ctr" defTabSz="914400">
              <a:lnSpc>
                <a:spcPct val="90000"/>
              </a:lnSpc>
              <a:spcBef>
                <a:spcPts val="0"/>
              </a:spcBef>
              <a:buNone/>
            </a:pPr>
            <a:r>
              <a:rPr lang="tr-TR" sz="5200" b="0" i="0" dirty="0" smtClean="0">
                <a:latin typeface="Corbel"/>
                <a:ea typeface="+mj-ea"/>
                <a:cs typeface="+mj-cs"/>
              </a:rPr>
              <a:t>Toplantının Amacı:</a:t>
            </a:r>
            <a:br>
              <a:rPr lang="tr-TR" sz="5200" b="0" i="0" dirty="0" smtClean="0">
                <a:latin typeface="Corbel"/>
                <a:ea typeface="+mj-ea"/>
                <a:cs typeface="+mj-cs"/>
              </a:rPr>
            </a:br>
            <a:r>
              <a:rPr lang="tr-TR" sz="5200" b="0" i="0" dirty="0" smtClean="0">
                <a:latin typeface="Corbel"/>
                <a:ea typeface="+mj-ea"/>
                <a:cs typeface="+mj-cs"/>
              </a:rPr>
              <a:t>İdare Faaliyet Raporu</a:t>
            </a:r>
            <a:endParaRPr lang="tr-TR" sz="5200" b="0" i="0" dirty="0">
              <a:latin typeface="Corbel"/>
              <a:ea typeface="+mj-ea"/>
              <a:cs typeface="+mj-cs"/>
            </a:endParaRPr>
          </a:p>
        </p:txBody>
      </p:sp>
      <p:sp>
        <p:nvSpPr>
          <p:cNvPr id="3" name="İçerik Yer Tutucusu 2"/>
          <p:cNvSpPr>
            <a:spLocks noGrp="1"/>
          </p:cNvSpPr>
          <p:nvPr>
            <p:ph type="body" idx="1"/>
          </p:nvPr>
        </p:nvSpPr>
        <p:spPr>
          <a:xfrm>
            <a:off x="1828800" y="2667000"/>
            <a:ext cx="8839200" cy="3810000"/>
          </a:xfrm>
        </p:spPr>
        <p:txBody>
          <a:bodyPr>
            <a:normAutofit/>
          </a:bodyPr>
          <a:lstStyle/>
          <a:p>
            <a:pPr algn="just"/>
            <a:r>
              <a:rPr lang="tr-TR" dirty="0"/>
              <a:t>Kamu kaynaklarının etkili, ekonomik ve verimli kullanımına ilişkin olarak kurumsal düzeyde hesap verme sorumluluğu çerçevesinde 5018 sayılı Kamu Mali Yönetimi ve Kontrol Kanunu’nun 41’inci maddesi uyarınca faaliyet raporu hazırlanması gerekmektedir.  </a:t>
            </a:r>
            <a:endParaRPr lang="tr-TR" dirty="0" smtClean="0"/>
          </a:p>
          <a:p>
            <a:pPr algn="just"/>
            <a:endParaRPr lang="tr-TR" dirty="0" smtClean="0"/>
          </a:p>
          <a:p>
            <a:pPr algn="just"/>
            <a:r>
              <a:rPr lang="tr-TR" dirty="0" smtClean="0"/>
              <a:t>Üniversitemiz </a:t>
            </a:r>
            <a:r>
              <a:rPr lang="tr-TR" dirty="0"/>
              <a:t>2012 yılı faaliyetlerinin sonuçlarını gösterecek şekilde 7’ncisi hazırlanacak olan İdare Faaliyet Raporumuz söz konusu kanun ve buna dayalı olarak çıkartılan ikincil mevzuat uyarınca 2013 yılının Nisan ayı sonuna kadar tamamlanacaktır</a:t>
            </a:r>
            <a:r>
              <a:rPr lang="tr-TR" dirty="0" smtClean="0"/>
              <a:t>.</a:t>
            </a:r>
          </a:p>
          <a:p>
            <a:pPr algn="just"/>
            <a:endParaRPr lang="tr-TR" dirty="0"/>
          </a:p>
        </p:txBody>
      </p:sp>
      <p:sp>
        <p:nvSpPr>
          <p:cNvPr id="4" name="Slayt Numarası Yer Tutucusu 3"/>
          <p:cNvSpPr>
            <a:spLocks noGrp="1"/>
          </p:cNvSpPr>
          <p:nvPr>
            <p:ph type="sldNum" sz="quarter" idx="12"/>
          </p:nvPr>
        </p:nvSpPr>
        <p:spPr/>
        <p:txBody>
          <a:bodyPr/>
          <a:lstStyle/>
          <a:p>
            <a:fld id="{CA8D9AD5-F248-4919-864A-CFD76CC027D6}" type="slidenum">
              <a:rPr lang="tr-TR" smtClean="0"/>
              <a:pPr/>
              <a:t>3</a:t>
            </a:fld>
            <a:endParaRPr lang="tr-TR" dirty="0"/>
          </a:p>
        </p:txBody>
      </p:sp>
    </p:spTree>
    <p:extLst>
      <p:ext uri="{BB962C8B-B14F-4D97-AF65-F5344CB8AC3E}">
        <p14:creationId xmlns:p14="http://schemas.microsoft.com/office/powerpoint/2010/main" xmlns="" val="1363191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0" indent="0" algn="l" defTabSz="914400">
              <a:lnSpc>
                <a:spcPct val="90000"/>
              </a:lnSpc>
              <a:spcBef>
                <a:spcPts val="0"/>
              </a:spcBef>
              <a:buNone/>
            </a:pPr>
            <a:endParaRPr lang="tr-TR" sz="3400" b="0" i="0" dirty="0">
              <a:solidFill>
                <a:srgbClr val="263050">
                  <a:lumMod val="75000"/>
                </a:srgbClr>
              </a:solidFill>
              <a:latin typeface="Corbel"/>
              <a:ea typeface="+mj-ea"/>
              <a:cs typeface="+mj-cs"/>
            </a:endParaRPr>
          </a:p>
        </p:txBody>
      </p:sp>
      <p:sp>
        <p:nvSpPr>
          <p:cNvPr id="3" name="İçerik Yer Tutucusu 2"/>
          <p:cNvSpPr>
            <a:spLocks noGrp="1"/>
          </p:cNvSpPr>
          <p:nvPr>
            <p:ph idx="1"/>
          </p:nvPr>
        </p:nvSpPr>
        <p:spPr/>
        <p:txBody>
          <a:bodyPr/>
          <a:lstStyle/>
          <a:p>
            <a:pPr marL="274320" indent="-228600" algn="l" defTabSz="914400">
              <a:lnSpc>
                <a:spcPct val="90000"/>
              </a:lnSpc>
              <a:spcBef>
                <a:spcPts val="1800"/>
              </a:spcBef>
              <a:buClr>
                <a:srgbClr val="263050"/>
              </a:buClr>
              <a:buSzPct val="80000"/>
              <a:buFont typeface="Wingdings"/>
              <a:buChar char="§"/>
            </a:pPr>
            <a:endParaRPr lang="tr-TR" sz="2000" b="0" i="0" dirty="0" smtClean="0">
              <a:solidFill>
                <a:srgbClr val="263050"/>
              </a:solidFill>
              <a:latin typeface="Corbel"/>
              <a:ea typeface="+mn-ea"/>
              <a:cs typeface="+mn-cs"/>
            </a:endParaRPr>
          </a:p>
          <a:p>
            <a:pPr marL="274320" indent="-228600" algn="l" defTabSz="914400">
              <a:lnSpc>
                <a:spcPct val="90000"/>
              </a:lnSpc>
              <a:spcBef>
                <a:spcPts val="1800"/>
              </a:spcBef>
              <a:buClr>
                <a:srgbClr val="263050"/>
              </a:buClr>
              <a:buSzPct val="80000"/>
              <a:buFont typeface="Wingdings"/>
              <a:buChar char="§"/>
            </a:pPr>
            <a:endParaRPr lang="tr-TR" dirty="0">
              <a:solidFill>
                <a:srgbClr val="263050"/>
              </a:solidFill>
              <a:latin typeface="Corbel"/>
            </a:endParaRPr>
          </a:p>
          <a:p>
            <a:pPr marL="274320" indent="-228600" algn="l" defTabSz="914400">
              <a:lnSpc>
                <a:spcPct val="90000"/>
              </a:lnSpc>
              <a:spcBef>
                <a:spcPts val="1800"/>
              </a:spcBef>
              <a:buClr>
                <a:srgbClr val="263050"/>
              </a:buClr>
              <a:buSzPct val="80000"/>
              <a:buFont typeface="Wingdings"/>
              <a:buChar char="§"/>
            </a:pPr>
            <a:endParaRPr lang="tr-TR" sz="2000" b="0" i="0" dirty="0" smtClean="0">
              <a:solidFill>
                <a:srgbClr val="263050"/>
              </a:solidFill>
              <a:latin typeface="Corbel"/>
              <a:ea typeface="+mn-ea"/>
              <a:cs typeface="+mn-cs"/>
            </a:endParaRPr>
          </a:p>
          <a:p>
            <a:pPr marL="45720" indent="0" algn="ctr" defTabSz="914400">
              <a:lnSpc>
                <a:spcPct val="90000"/>
              </a:lnSpc>
              <a:spcBef>
                <a:spcPts val="1800"/>
              </a:spcBef>
              <a:buClr>
                <a:srgbClr val="263050"/>
              </a:buClr>
              <a:buSzPct val="80000"/>
              <a:buNone/>
            </a:pPr>
            <a:r>
              <a:rPr lang="tr-TR" sz="4000" b="1" i="0" dirty="0" smtClean="0">
                <a:solidFill>
                  <a:srgbClr val="263050"/>
                </a:solidFill>
                <a:latin typeface="Corbel"/>
                <a:ea typeface="+mn-ea"/>
                <a:cs typeface="+mn-cs"/>
              </a:rPr>
              <a:t>Teşekkürler…</a:t>
            </a:r>
            <a:endParaRPr lang="tr-TR" sz="4000" b="1" i="0" dirty="0">
              <a:solidFill>
                <a:srgbClr val="263050"/>
              </a:solidFill>
              <a:latin typeface="Corbel"/>
              <a:ea typeface="+mn-ea"/>
              <a:cs typeface="+mn-cs"/>
            </a:endParaRPr>
          </a:p>
        </p:txBody>
      </p:sp>
      <p:sp>
        <p:nvSpPr>
          <p:cNvPr id="4" name="Slayt Numarası Yer Tutucusu 3"/>
          <p:cNvSpPr>
            <a:spLocks noGrp="1"/>
          </p:cNvSpPr>
          <p:nvPr>
            <p:ph type="sldNum" sz="quarter" idx="12"/>
          </p:nvPr>
        </p:nvSpPr>
        <p:spPr/>
        <p:txBody>
          <a:bodyPr/>
          <a:lstStyle/>
          <a:p>
            <a:fld id="{CA8D9AD5-F248-4919-864A-CFD76CC027D6}" type="slidenum">
              <a:rPr lang="tr-TR" smtClean="0"/>
              <a:pPr/>
              <a:t>30</a:t>
            </a:fld>
            <a:endParaRPr lang="tr-TR" dirty="0"/>
          </a:p>
        </p:txBody>
      </p:sp>
    </p:spTree>
    <p:extLst>
      <p:ext uri="{BB962C8B-B14F-4D97-AF65-F5344CB8AC3E}">
        <p14:creationId xmlns:p14="http://schemas.microsoft.com/office/powerpoint/2010/main" xmlns="" val="4420034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C82BC245-AE3B-4E72-94EC-706466790AFD}" type="slidenum">
              <a:rPr lang="tr-TR" smtClean="0"/>
              <a:pPr/>
              <a:t>4</a:t>
            </a:fld>
            <a:endParaRPr lang="tr-TR"/>
          </a:p>
        </p:txBody>
      </p:sp>
      <p:graphicFrame>
        <p:nvGraphicFramePr>
          <p:cNvPr id="6" name="Diyagram 5"/>
          <p:cNvGraphicFramePr/>
          <p:nvPr>
            <p:extLst>
              <p:ext uri="{D42A27DB-BD31-4B8C-83A1-F6EECF244321}">
                <p14:modId xmlns:p14="http://schemas.microsoft.com/office/powerpoint/2010/main" xmlns="" val="891069680"/>
              </p:ext>
            </p:extLst>
          </p:nvPr>
        </p:nvGraphicFramePr>
        <p:xfrm>
          <a:off x="719403" y="548680"/>
          <a:ext cx="10753195"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4751851" y="2780928"/>
            <a:ext cx="2400267" cy="646331"/>
          </a:xfrm>
          <a:prstGeom prst="rect">
            <a:avLst/>
          </a:prstGeom>
          <a:noFill/>
        </p:spPr>
        <p:txBody>
          <a:bodyPr wrap="square" rtlCol="0">
            <a:spAutoFit/>
          </a:bodyPr>
          <a:lstStyle/>
          <a:p>
            <a:pPr algn="ctr"/>
            <a:r>
              <a:rPr lang="tr-TR" b="1" dirty="0" smtClean="0"/>
              <a:t>Kurumsal Düzeyde Mali Yönetim Modeli</a:t>
            </a:r>
            <a:endParaRPr lang="tr-TR" b="1" dirty="0"/>
          </a:p>
        </p:txBody>
      </p:sp>
    </p:spTree>
    <p:extLst>
      <p:ext uri="{BB962C8B-B14F-4D97-AF65-F5344CB8AC3E}">
        <p14:creationId xmlns:p14="http://schemas.microsoft.com/office/powerpoint/2010/main" xmlns="" val="365955628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3392" y="620688"/>
            <a:ext cx="10972800" cy="648072"/>
          </a:xfrm>
        </p:spPr>
        <p:txBody>
          <a:bodyPr/>
          <a:lstStyle/>
          <a:p>
            <a:pPr algn="ctr"/>
            <a:r>
              <a:rPr lang="tr-TR" sz="3400" b="1" dirty="0" smtClean="0"/>
              <a:t>DEĞİŞEN Genel Kurgu</a:t>
            </a:r>
            <a:endParaRPr lang="tr-TR" sz="3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91477" y="1454916"/>
            <a:ext cx="9761581" cy="5178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079293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10972800" cy="1570856"/>
          </a:xfrm>
        </p:spPr>
        <p:txBody>
          <a:bodyPr/>
          <a:lstStyle/>
          <a:p>
            <a:r>
              <a:rPr lang="tr-TR" sz="3000" b="1" dirty="0"/>
              <a:t>Kurumsal Düzeyde Stratejik Plan, Performans </a:t>
            </a:r>
            <a:r>
              <a:rPr lang="tr-TR" sz="3000" b="1" dirty="0" err="1" smtClean="0"/>
              <a:t>ProgramIarı</a:t>
            </a:r>
            <a:r>
              <a:rPr lang="tr-TR" sz="3000" b="1" dirty="0" smtClean="0"/>
              <a:t>, Bütçe İlişkisi</a:t>
            </a:r>
            <a:endParaRPr lang="tr-TR" sz="3000" dirty="0"/>
          </a:p>
        </p:txBody>
      </p:sp>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1424" y="1912938"/>
            <a:ext cx="10369152" cy="4468391"/>
          </a:xfrm>
          <a:prstGeom prst="rect">
            <a:avLst/>
          </a:prstGeom>
          <a:noFill/>
          <a:ln>
            <a:noFill/>
          </a:ln>
        </p:spPr>
      </p:pic>
    </p:spTree>
    <p:extLst>
      <p:ext uri="{BB962C8B-B14F-4D97-AF65-F5344CB8AC3E}">
        <p14:creationId xmlns:p14="http://schemas.microsoft.com/office/powerpoint/2010/main" xmlns="" val="269125642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04664"/>
            <a:ext cx="10972800" cy="1066800"/>
          </a:xfrm>
        </p:spPr>
        <p:txBody>
          <a:bodyPr/>
          <a:lstStyle/>
          <a:p>
            <a:r>
              <a:rPr lang="tr-TR" dirty="0" smtClean="0"/>
              <a:t>Faaliyet Raporu</a:t>
            </a:r>
            <a:endParaRPr lang="tr-TR" dirty="0"/>
          </a:p>
        </p:txBody>
      </p:sp>
      <p:sp>
        <p:nvSpPr>
          <p:cNvPr id="3" name="İçerik Yer Tutucusu 2"/>
          <p:cNvSpPr>
            <a:spLocks noGrp="1"/>
          </p:cNvSpPr>
          <p:nvPr>
            <p:ph idx="1"/>
          </p:nvPr>
        </p:nvSpPr>
        <p:spPr>
          <a:xfrm>
            <a:off x="1219200" y="1700808"/>
            <a:ext cx="10972800" cy="4873030"/>
          </a:xfrm>
        </p:spPr>
        <p:txBody>
          <a:bodyPr/>
          <a:lstStyle/>
          <a:p>
            <a:r>
              <a:rPr lang="tr-TR" sz="2400" dirty="0"/>
              <a:t>5018 sayılı Kanunun 41. maddesinde idare faaliyet </a:t>
            </a:r>
            <a:r>
              <a:rPr lang="tr-TR" sz="2400" dirty="0" smtClean="0"/>
              <a:t>raporu; </a:t>
            </a:r>
          </a:p>
          <a:p>
            <a:pPr lvl="1">
              <a:spcAft>
                <a:spcPts val="1200"/>
              </a:spcAft>
            </a:pPr>
            <a:r>
              <a:rPr lang="tr-TR" sz="2400" dirty="0" smtClean="0">
                <a:solidFill>
                  <a:schemeClr val="tx1"/>
                </a:solidFill>
              </a:rPr>
              <a:t>ilgili </a:t>
            </a:r>
            <a:r>
              <a:rPr lang="tr-TR" sz="2400" dirty="0">
                <a:solidFill>
                  <a:schemeClr val="tx1"/>
                </a:solidFill>
              </a:rPr>
              <a:t>idare hakkındaki genel </a:t>
            </a:r>
            <a:r>
              <a:rPr lang="tr-TR" sz="2400" dirty="0" smtClean="0">
                <a:solidFill>
                  <a:schemeClr val="tx1"/>
                </a:solidFill>
              </a:rPr>
              <a:t>bilgiler</a:t>
            </a:r>
          </a:p>
          <a:p>
            <a:pPr lvl="1">
              <a:spcAft>
                <a:spcPts val="1200"/>
              </a:spcAft>
            </a:pPr>
            <a:r>
              <a:rPr lang="tr-TR" sz="2400" dirty="0" smtClean="0">
                <a:solidFill>
                  <a:schemeClr val="tx1"/>
                </a:solidFill>
              </a:rPr>
              <a:t>kullanılan kaynaklar</a:t>
            </a:r>
          </a:p>
          <a:p>
            <a:pPr lvl="1">
              <a:spcAft>
                <a:spcPts val="1200"/>
              </a:spcAft>
            </a:pPr>
            <a:r>
              <a:rPr lang="tr-TR" sz="2400" dirty="0" smtClean="0">
                <a:solidFill>
                  <a:schemeClr val="tx1"/>
                </a:solidFill>
              </a:rPr>
              <a:t>bütçe </a:t>
            </a:r>
            <a:r>
              <a:rPr lang="tr-TR" sz="2400" dirty="0">
                <a:solidFill>
                  <a:schemeClr val="tx1"/>
                </a:solidFill>
              </a:rPr>
              <a:t>hedef ve gerçekleşmeleri ile meydana gelen sapmaların nedenlerini, </a:t>
            </a:r>
            <a:endParaRPr lang="tr-TR" sz="2400" dirty="0" smtClean="0">
              <a:solidFill>
                <a:schemeClr val="tx1"/>
              </a:solidFill>
            </a:endParaRPr>
          </a:p>
          <a:p>
            <a:pPr lvl="1">
              <a:spcAft>
                <a:spcPts val="1200"/>
              </a:spcAft>
            </a:pPr>
            <a:r>
              <a:rPr lang="tr-TR" sz="2400" dirty="0" smtClean="0">
                <a:solidFill>
                  <a:schemeClr val="tx1"/>
                </a:solidFill>
              </a:rPr>
              <a:t>varlık </a:t>
            </a:r>
            <a:r>
              <a:rPr lang="tr-TR" sz="2400" dirty="0">
                <a:solidFill>
                  <a:schemeClr val="tx1"/>
                </a:solidFill>
              </a:rPr>
              <a:t>ve yükümlülükleri ile </a:t>
            </a:r>
            <a:endParaRPr lang="tr-TR" sz="2400" dirty="0" smtClean="0">
              <a:solidFill>
                <a:schemeClr val="tx1"/>
              </a:solidFill>
            </a:endParaRPr>
          </a:p>
          <a:p>
            <a:pPr lvl="1">
              <a:spcAft>
                <a:spcPts val="1200"/>
              </a:spcAft>
            </a:pPr>
            <a:r>
              <a:rPr lang="tr-TR" sz="2400" dirty="0" smtClean="0">
                <a:solidFill>
                  <a:schemeClr val="tx1"/>
                </a:solidFill>
              </a:rPr>
              <a:t>yardım </a:t>
            </a:r>
            <a:r>
              <a:rPr lang="tr-TR" sz="2400" dirty="0">
                <a:solidFill>
                  <a:schemeClr val="tx1"/>
                </a:solidFill>
              </a:rPr>
              <a:t>yapılan birlik, kurum ve kuruluşların faaliyetlerine ilişkin bilgileri de kapsayan malî </a:t>
            </a:r>
            <a:r>
              <a:rPr lang="tr-TR" sz="2400" dirty="0" smtClean="0">
                <a:solidFill>
                  <a:schemeClr val="tx1"/>
                </a:solidFill>
              </a:rPr>
              <a:t>bilgilerini içerecek </a:t>
            </a:r>
            <a:r>
              <a:rPr lang="tr-TR" sz="2400" dirty="0">
                <a:solidFill>
                  <a:schemeClr val="tx1"/>
                </a:solidFill>
              </a:rPr>
              <a:t>şekilde </a:t>
            </a:r>
            <a:r>
              <a:rPr lang="tr-TR" sz="2400" dirty="0" smtClean="0">
                <a:solidFill>
                  <a:schemeClr val="tx1"/>
                </a:solidFill>
              </a:rPr>
              <a:t>düzenlenen bir rapordur. </a:t>
            </a:r>
            <a:endParaRPr lang="tr-TR" sz="2400" dirty="0">
              <a:solidFill>
                <a:schemeClr val="tx1"/>
              </a:solidFill>
            </a:endParaRPr>
          </a:p>
        </p:txBody>
      </p:sp>
      <p:sp>
        <p:nvSpPr>
          <p:cNvPr id="4" name="Slayt Numarası Yer Tutucusu 3"/>
          <p:cNvSpPr>
            <a:spLocks noGrp="1"/>
          </p:cNvSpPr>
          <p:nvPr>
            <p:ph type="sldNum" sz="quarter" idx="12"/>
          </p:nvPr>
        </p:nvSpPr>
        <p:spPr/>
        <p:txBody>
          <a:bodyPr/>
          <a:lstStyle/>
          <a:p>
            <a:fld id="{C82BC245-AE3B-4E72-94EC-706466790AFD}" type="slidenum">
              <a:rPr lang="tr-TR" smtClean="0"/>
              <a:pPr/>
              <a:t>7</a:t>
            </a:fld>
            <a:endParaRPr lang="tr-TR" dirty="0"/>
          </a:p>
        </p:txBody>
      </p:sp>
    </p:spTree>
    <p:extLst>
      <p:ext uri="{BB962C8B-B14F-4D97-AF65-F5344CB8AC3E}">
        <p14:creationId xmlns:p14="http://schemas.microsoft.com/office/powerpoint/2010/main" xmlns="" val="116612728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476672"/>
            <a:ext cx="9509760" cy="961376"/>
          </a:xfrm>
        </p:spPr>
        <p:txBody>
          <a:bodyPr/>
          <a:lstStyle/>
          <a:p>
            <a:r>
              <a:rPr lang="tr-TR" dirty="0" smtClean="0"/>
              <a:t>Faaliyet Raporu</a:t>
            </a:r>
            <a:endParaRPr lang="tr-TR" dirty="0"/>
          </a:p>
        </p:txBody>
      </p:sp>
      <p:sp>
        <p:nvSpPr>
          <p:cNvPr id="3" name="İçerik Yer Tutucusu 2"/>
          <p:cNvSpPr>
            <a:spLocks noGrp="1"/>
          </p:cNvSpPr>
          <p:nvPr>
            <p:ph idx="1"/>
          </p:nvPr>
        </p:nvSpPr>
        <p:spPr>
          <a:xfrm>
            <a:off x="1127448" y="1556792"/>
            <a:ext cx="9509760" cy="4127627"/>
          </a:xfrm>
        </p:spPr>
        <p:txBody>
          <a:bodyPr>
            <a:normAutofit/>
          </a:bodyPr>
          <a:lstStyle/>
          <a:p>
            <a:pPr>
              <a:lnSpc>
                <a:spcPct val="150000"/>
              </a:lnSpc>
            </a:pPr>
            <a:r>
              <a:rPr lang="tr-TR" sz="2400" dirty="0" smtClean="0"/>
              <a:t>Üst </a:t>
            </a:r>
            <a:r>
              <a:rPr lang="tr-TR" sz="2400" dirty="0"/>
              <a:t>yöneticiler ve bütçeyle ödenek tahsis edilen harcama yetkililerince, hesap verme sorumluluğu çerçevesinde, her yıl faaliyet raporu hazırlanacağı hükme bağlanmıştır. Buna göre, üst yönetici, harcama yetkilileri tarafından hazırlanan birim faaliyet raporlarını esas alarak, idaresinin faaliyet sonuçlarını gösteren idare faaliyet raporunu düzenleyerek kamuoyuna açıklar.</a:t>
            </a:r>
          </a:p>
        </p:txBody>
      </p:sp>
      <p:sp>
        <p:nvSpPr>
          <p:cNvPr id="4" name="Slayt Numarası Yer Tutucusu 3"/>
          <p:cNvSpPr>
            <a:spLocks noGrp="1"/>
          </p:cNvSpPr>
          <p:nvPr>
            <p:ph type="sldNum" sz="quarter" idx="12"/>
          </p:nvPr>
        </p:nvSpPr>
        <p:spPr/>
        <p:txBody>
          <a:bodyPr/>
          <a:lstStyle/>
          <a:p>
            <a:fld id="{C82BC245-AE3B-4E72-94EC-706466790AFD}" type="slidenum">
              <a:rPr lang="tr-TR" smtClean="0"/>
              <a:pPr/>
              <a:t>8</a:t>
            </a:fld>
            <a:endParaRPr lang="tr-TR" dirty="0"/>
          </a:p>
        </p:txBody>
      </p:sp>
    </p:spTree>
    <p:extLst>
      <p:ext uri="{BB962C8B-B14F-4D97-AF65-F5344CB8AC3E}">
        <p14:creationId xmlns:p14="http://schemas.microsoft.com/office/powerpoint/2010/main" xmlns="" val="124004393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27448" y="332656"/>
            <a:ext cx="10972800" cy="1066800"/>
          </a:xfrm>
        </p:spPr>
        <p:txBody>
          <a:bodyPr/>
          <a:lstStyle/>
          <a:p>
            <a:r>
              <a:rPr lang="tr-TR" dirty="0" smtClean="0"/>
              <a:t>Faaliyet Raporu</a:t>
            </a:r>
            <a:endParaRPr lang="tr-TR" dirty="0"/>
          </a:p>
        </p:txBody>
      </p:sp>
      <p:sp>
        <p:nvSpPr>
          <p:cNvPr id="3" name="İçerik Yer Tutucusu 2"/>
          <p:cNvSpPr>
            <a:spLocks noGrp="1"/>
          </p:cNvSpPr>
          <p:nvPr>
            <p:ph idx="1"/>
          </p:nvPr>
        </p:nvSpPr>
        <p:spPr>
          <a:xfrm>
            <a:off x="1055440" y="1700808"/>
            <a:ext cx="10972800" cy="4324350"/>
          </a:xfrm>
        </p:spPr>
        <p:txBody>
          <a:bodyPr/>
          <a:lstStyle/>
          <a:p>
            <a:pPr marL="109537" indent="0">
              <a:buNone/>
            </a:pPr>
            <a:r>
              <a:rPr lang="tr-TR" sz="2400" dirty="0"/>
              <a:t>Faaliyet raporlarında yer alan bilgiler kurumsal </a:t>
            </a:r>
            <a:r>
              <a:rPr lang="tr-TR" sz="2400" dirty="0" smtClean="0"/>
              <a:t>performansın hesap verebilirlik temelinde ölçülmesi ve denetlenmesi için </a:t>
            </a:r>
            <a:r>
              <a:rPr lang="tr-TR" sz="2400" dirty="0"/>
              <a:t>esas teşkil etmektedir. İlgili yönetmelikte idare faaliyet raporlarının kapsamı şu şekilde belirlenmiştir:</a:t>
            </a:r>
          </a:p>
          <a:p>
            <a:pPr lvl="1"/>
            <a:r>
              <a:rPr lang="tr-TR" sz="2400" dirty="0">
                <a:solidFill>
                  <a:schemeClr val="tx1"/>
                </a:solidFill>
              </a:rPr>
              <a:t>Genel bilgiler (idarenin misyon ve vizyonu, teşkilat yapısı, sunduğu hizmetler, insan kaynakları ve fiziki kaynakları)</a:t>
            </a:r>
          </a:p>
          <a:p>
            <a:pPr lvl="1"/>
            <a:r>
              <a:rPr lang="tr-TR" sz="2400" dirty="0">
                <a:solidFill>
                  <a:schemeClr val="tx1"/>
                </a:solidFill>
              </a:rPr>
              <a:t>Amaç ve hedefler</a:t>
            </a:r>
          </a:p>
          <a:p>
            <a:pPr lvl="1"/>
            <a:r>
              <a:rPr lang="tr-TR" sz="2400" dirty="0">
                <a:solidFill>
                  <a:schemeClr val="tx1"/>
                </a:solidFill>
              </a:rPr>
              <a:t>Faaliyetlere ilişkin bilgi ve değerlendirmeler (mali bilgiler ve performans bilgileri)</a:t>
            </a:r>
          </a:p>
          <a:p>
            <a:pPr lvl="1"/>
            <a:r>
              <a:rPr lang="tr-TR" sz="2400" dirty="0">
                <a:solidFill>
                  <a:schemeClr val="tx1"/>
                </a:solidFill>
              </a:rPr>
              <a:t>Kurumsal kabiliyet ve kapasitenin değerlendirilmesi</a:t>
            </a:r>
          </a:p>
          <a:p>
            <a:pPr lvl="1"/>
            <a:r>
              <a:rPr lang="tr-TR" sz="2400" dirty="0">
                <a:solidFill>
                  <a:schemeClr val="tx1"/>
                </a:solidFill>
              </a:rPr>
              <a:t>Öneri ve tedbirler</a:t>
            </a:r>
          </a:p>
          <a:p>
            <a:endParaRPr lang="tr-TR" dirty="0"/>
          </a:p>
        </p:txBody>
      </p:sp>
      <p:sp>
        <p:nvSpPr>
          <p:cNvPr id="4" name="Slayt Numarası Yer Tutucusu 3"/>
          <p:cNvSpPr>
            <a:spLocks noGrp="1"/>
          </p:cNvSpPr>
          <p:nvPr>
            <p:ph type="sldNum" sz="quarter" idx="12"/>
          </p:nvPr>
        </p:nvSpPr>
        <p:spPr/>
        <p:txBody>
          <a:bodyPr/>
          <a:lstStyle/>
          <a:p>
            <a:fld id="{C82BC245-AE3B-4E72-94EC-706466790AFD}" type="slidenum">
              <a:rPr lang="tr-TR" smtClean="0"/>
              <a:pPr/>
              <a:t>9</a:t>
            </a:fld>
            <a:endParaRPr lang="tr-TR" dirty="0"/>
          </a:p>
        </p:txBody>
      </p:sp>
    </p:spTree>
    <p:extLst>
      <p:ext uri="{BB962C8B-B14F-4D97-AF65-F5344CB8AC3E}">
        <p14:creationId xmlns:p14="http://schemas.microsoft.com/office/powerpoint/2010/main" xmlns="" val="310202752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012_FR_Sunum_12.04.2013">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2012_FR_Sunum_12.04.2013</Template>
  <TotalTime>0</TotalTime>
  <Words>1546</Words>
  <Application>Microsoft Office PowerPoint</Application>
  <PresentationFormat>Özel</PresentationFormat>
  <Paragraphs>192</Paragraphs>
  <Slides>30</Slides>
  <Notes>14</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2012_FR_Sunum_12.04.2013</vt:lpstr>
      <vt:lpstr>Ankara Üniversitesi 2012 Yılı Birim Faaliyet Raporu Hazırlama Eğitimi</vt:lpstr>
      <vt:lpstr>Sunum Programı</vt:lpstr>
      <vt:lpstr>Toplantının Amacı: İdare Faaliyet Raporu</vt:lpstr>
      <vt:lpstr>Slayt 4</vt:lpstr>
      <vt:lpstr>DEĞİŞEN Genel Kurgu</vt:lpstr>
      <vt:lpstr>Kurumsal Düzeyde Stratejik Plan, Performans ProgramIarı, Bütçe İlişkisi</vt:lpstr>
      <vt:lpstr>Faaliyet Raporu</vt:lpstr>
      <vt:lpstr>Faaliyet Raporu</vt:lpstr>
      <vt:lpstr>Faaliyet Raporu</vt:lpstr>
      <vt:lpstr>Yayınlanan Ankara Üniversitesi İdare Faaliyet Raporları</vt:lpstr>
      <vt:lpstr>Raporlama İlkeleri</vt:lpstr>
      <vt:lpstr>Uygulamaya İlişkin Açıklamalar</vt:lpstr>
      <vt:lpstr>Birim Faaliyet Raporu Hazırlama Aşamaları</vt:lpstr>
      <vt:lpstr>1. Aşama 1.1. Birim Faaliyet Raporu Kılavuzuna Web Sayfasından Ulaşımı</vt:lpstr>
      <vt:lpstr>1. Aşama 1.1. Birim Faaliyet Raporu Kılavuzuna Web Sayfasından Ulaşımı</vt:lpstr>
      <vt:lpstr>1. Aşama 1.1. Birim Faaliyet Raporu Kılavuzuna Web Sayfasından Ulaşımı</vt:lpstr>
      <vt:lpstr>1. Aşama 1.2. Birim Faaliyet Raporunu Oluşturan Dosyaların İndirilmesi ve Kaydedilmesi</vt:lpstr>
      <vt:lpstr>2. Aşama 2.1. İstatistiki Tabloların Düzenlenmesi</vt:lpstr>
      <vt:lpstr>2. Aşama 2.1. İstatistiki Tabloların Düzenlenmesi</vt:lpstr>
      <vt:lpstr>2. Aşama 2.2. Performans Tabloların Düzenlenmesi</vt:lpstr>
      <vt:lpstr>2. Aşama 2.2. Performans Tabloların Düzenlenmesi</vt:lpstr>
      <vt:lpstr>2. Aşama 2.2. Performans Tabloların Düzenlenmesi</vt:lpstr>
      <vt:lpstr>2. Aşama 2.3. 2012 Yılı Birim Faaliyet Raporu Hazırlama Kılavuzunun Düzenlenmesi</vt:lpstr>
      <vt:lpstr>2. Aşama 2.3. 2012 Yılı Birim Faaliyet Raporu Hazırlama Kılavuzunun Düzenlenmesi</vt:lpstr>
      <vt:lpstr>3. Aşama Veri Girişleri Tamamlanan Tablolar İle Kılavuzun Web Sayfasından Girilerek Sisteme Geri  Yüklenmesi</vt:lpstr>
      <vt:lpstr>3. Aşama Veri Girişleri Tamamlanan Tablolar İle Kılavuzun Web Sayfasından Girilerek Sisteme Geri  Yüklenmesi</vt:lpstr>
      <vt:lpstr>3. Aşama Veri Girişleri Tamamlanan Tablolar İle Kılavuzun Web Sayfasından Girilerek Sisteme Geri  Yüklenmesi</vt:lpstr>
      <vt:lpstr>Geçmiş Yıllarda Birim Faaliyet Raporlarında Karşılaşılan Eksiklikler</vt:lpstr>
      <vt:lpstr>Soru, Cevap ve Öneriler</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2013-04-11T14:53:50Z</dcterms:created>
  <dcterms:modified xsi:type="dcterms:W3CDTF">2013-04-15T12:51:39Z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