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9" r:id="rId1"/>
  </p:sldMasterIdLst>
  <p:sldIdLst>
    <p:sldId id="256" r:id="rId2"/>
    <p:sldId id="257" r:id="rId3"/>
    <p:sldId id="258" r:id="rId4"/>
    <p:sldId id="260" r:id="rId5"/>
    <p:sldId id="261" r:id="rId6"/>
    <p:sldId id="262" r:id="rId7"/>
    <p:sldId id="263" r:id="rId8"/>
    <p:sldId id="259" r:id="rId9"/>
    <p:sldId id="264" r:id="rId10"/>
    <p:sldId id="266" r:id="rId11"/>
    <p:sldId id="265"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4" d="100"/>
          <a:sy n="114" d="100"/>
        </p:scale>
        <p:origin x="-1470"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Başlık 13"/>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Alt Başlık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Veri Yer Tutucusu 6"/>
          <p:cNvSpPr>
            <a:spLocks noGrp="1"/>
          </p:cNvSpPr>
          <p:nvPr>
            <p:ph type="dt" sz="half" idx="10"/>
          </p:nvPr>
        </p:nvSpPr>
        <p:spPr/>
        <p:txBody>
          <a:bodyPr/>
          <a:lstStyle>
            <a:extLst/>
          </a:lstStyle>
          <a:p>
            <a:fld id="{2345C12F-0985-4494-A58E-FC3B68109E75}" type="datetimeFigureOut">
              <a:rPr lang="tr-TR" smtClean="0"/>
              <a:t>08.03.2013</a:t>
            </a:fld>
            <a:endParaRPr lang="tr-TR"/>
          </a:p>
        </p:txBody>
      </p:sp>
      <p:sp>
        <p:nvSpPr>
          <p:cNvPr id="20" name="Altbilgi Yer Tutucusu 19"/>
          <p:cNvSpPr>
            <a:spLocks noGrp="1"/>
          </p:cNvSpPr>
          <p:nvPr>
            <p:ph type="ftr" sz="quarter" idx="11"/>
          </p:nvPr>
        </p:nvSpPr>
        <p:spPr/>
        <p:txBody>
          <a:bodyPr/>
          <a:lstStyle>
            <a:extLst/>
          </a:lstStyle>
          <a:p>
            <a:endParaRPr lang="tr-TR"/>
          </a:p>
        </p:txBody>
      </p:sp>
      <p:sp>
        <p:nvSpPr>
          <p:cNvPr id="10" name="Slayt Numarası Yer Tutucusu 9"/>
          <p:cNvSpPr>
            <a:spLocks noGrp="1"/>
          </p:cNvSpPr>
          <p:nvPr>
            <p:ph type="sldNum" sz="quarter" idx="12"/>
          </p:nvPr>
        </p:nvSpPr>
        <p:spPr/>
        <p:txBody>
          <a:bodyPr/>
          <a:lstStyle>
            <a:extLst/>
          </a:lstStyle>
          <a:p>
            <a:fld id="{3A3CFF58-C4A6-4883-91B1-23CE39710315}" type="slidenum">
              <a:rPr lang="tr-TR" smtClean="0"/>
              <a:t>‹#›</a:t>
            </a:fld>
            <a:endParaRPr lang="tr-TR"/>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2345C12F-0985-4494-A58E-FC3B68109E75}" type="datetimeFigureOut">
              <a:rPr lang="tr-TR" smtClean="0"/>
              <a:t>08.03.2013</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3A3CFF58-C4A6-4883-91B1-23CE39710315}"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58000" y="274639"/>
            <a:ext cx="1828800" cy="5851525"/>
          </a:xfrm>
        </p:spPr>
        <p:txBody>
          <a:bodyPr vert="eaVert"/>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2345C12F-0985-4494-A58E-FC3B68109E75}" type="datetimeFigureOut">
              <a:rPr lang="tr-TR" smtClean="0"/>
              <a:t>08.03.2013</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3A3CFF58-C4A6-4883-91B1-23CE39710315}"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İçerik Yer Tutucusu 2"/>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2345C12F-0985-4494-A58E-FC3B68109E75}" type="datetimeFigureOut">
              <a:rPr lang="tr-TR" smtClean="0"/>
              <a:t>08.03.2013</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3A3CFF58-C4A6-4883-91B1-23CE39710315}"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Dikdörtgen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Başlık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extLst/>
          </a:lstStyle>
          <a:p>
            <a:fld id="{2345C12F-0985-4494-A58E-FC3B68109E75}" type="datetimeFigureOut">
              <a:rPr lang="tr-TR" smtClean="0"/>
              <a:t>08.03.2013</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3A3CFF58-C4A6-4883-91B1-23CE39710315}" type="slidenum">
              <a:rPr lang="tr-TR" smtClean="0"/>
              <a:t>‹#›</a:t>
            </a:fld>
            <a:endParaRPr lang="tr-TR"/>
          </a:p>
        </p:txBody>
      </p:sp>
      <p:sp>
        <p:nvSpPr>
          <p:cNvPr id="10" name="Dikdörtgen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74320"/>
            <a:ext cx="7498080" cy="1143000"/>
          </a:xfrm>
        </p:spPr>
        <p:txBody>
          <a:bodyPr/>
          <a:lstStyle>
            <a:extLst/>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2345C12F-0985-4494-A58E-FC3B68109E75}" type="datetimeFigureOut">
              <a:rPr lang="tr-TR" smtClean="0"/>
              <a:t>08.03.2013</a:t>
            </a:fld>
            <a:endParaRPr lang="tr-TR"/>
          </a:p>
        </p:txBody>
      </p:sp>
      <p:sp>
        <p:nvSpPr>
          <p:cNvPr id="6" name="Altbilgi Yer Tutucusu 5"/>
          <p:cNvSpPr>
            <a:spLocks noGrp="1"/>
          </p:cNvSpPr>
          <p:nvPr>
            <p:ph type="ftr" sz="quarter" idx="11"/>
          </p:nvPr>
        </p:nvSpPr>
        <p:spPr/>
        <p:txBody>
          <a:bodyPr/>
          <a:lstStyle>
            <a:extLst/>
          </a:lstStyle>
          <a:p>
            <a:endParaRPr lang="tr-TR"/>
          </a:p>
        </p:txBody>
      </p:sp>
      <p:sp>
        <p:nvSpPr>
          <p:cNvPr id="7" name="Slayt Numarası Yer Tutucusu 6"/>
          <p:cNvSpPr>
            <a:spLocks noGrp="1"/>
          </p:cNvSpPr>
          <p:nvPr>
            <p:ph type="sldNum" sz="quarter" idx="12"/>
          </p:nvPr>
        </p:nvSpPr>
        <p:spPr/>
        <p:txBody>
          <a:bodyPr/>
          <a:lstStyle>
            <a:extLst/>
          </a:lstStyle>
          <a:p>
            <a:fld id="{3A3CFF58-C4A6-4883-91B1-23CE39710315}"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extLst/>
          </a:lstStyle>
          <a:p>
            <a:fld id="{2345C12F-0985-4494-A58E-FC3B68109E75}" type="datetimeFigureOut">
              <a:rPr lang="tr-TR" smtClean="0"/>
              <a:t>08.03.2013</a:t>
            </a:fld>
            <a:endParaRPr lang="tr-TR"/>
          </a:p>
        </p:txBody>
      </p:sp>
      <p:sp>
        <p:nvSpPr>
          <p:cNvPr id="8" name="Altbilgi Yer Tutucusu 7"/>
          <p:cNvSpPr>
            <a:spLocks noGrp="1"/>
          </p:cNvSpPr>
          <p:nvPr>
            <p:ph type="ftr" sz="quarter" idx="11"/>
          </p:nvPr>
        </p:nvSpPr>
        <p:spPr/>
        <p:txBody>
          <a:bodyPr/>
          <a:lstStyle>
            <a:extLst/>
          </a:lstStyle>
          <a:p>
            <a:endParaRPr lang="tr-TR"/>
          </a:p>
        </p:txBody>
      </p:sp>
      <p:sp>
        <p:nvSpPr>
          <p:cNvPr id="9" name="Slayt Numarası Yer Tutucusu 8"/>
          <p:cNvSpPr>
            <a:spLocks noGrp="1"/>
          </p:cNvSpPr>
          <p:nvPr>
            <p:ph type="sldNum" sz="quarter" idx="12"/>
          </p:nvPr>
        </p:nvSpPr>
        <p:spPr/>
        <p:txBody>
          <a:bodyPr/>
          <a:lstStyle>
            <a:extLst/>
          </a:lstStyle>
          <a:p>
            <a:fld id="{3A3CFF58-C4A6-4883-91B1-23CE39710315}"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74320"/>
            <a:ext cx="7498080" cy="1143000"/>
          </a:xfrm>
        </p:spPr>
        <p:txBody>
          <a:bodyPr anchor="ctr"/>
          <a:lstStyle>
            <a:extLst/>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extLst/>
          </a:lstStyle>
          <a:p>
            <a:fld id="{2345C12F-0985-4494-A58E-FC3B68109E75}" type="datetimeFigureOut">
              <a:rPr lang="tr-TR" smtClean="0"/>
              <a:t>08.03.2013</a:t>
            </a:fld>
            <a:endParaRPr lang="tr-TR"/>
          </a:p>
        </p:txBody>
      </p:sp>
      <p:sp>
        <p:nvSpPr>
          <p:cNvPr id="4" name="Altbilgi Yer Tutucusu 3"/>
          <p:cNvSpPr>
            <a:spLocks noGrp="1"/>
          </p:cNvSpPr>
          <p:nvPr>
            <p:ph type="ftr" sz="quarter" idx="11"/>
          </p:nvPr>
        </p:nvSpPr>
        <p:spPr/>
        <p:txBody>
          <a:bodyPr/>
          <a:lstStyle>
            <a:extLst/>
          </a:lstStyle>
          <a:p>
            <a:endParaRPr lang="tr-TR"/>
          </a:p>
        </p:txBody>
      </p:sp>
      <p:sp>
        <p:nvSpPr>
          <p:cNvPr id="5" name="Slayt Numarası Yer Tutucusu 4"/>
          <p:cNvSpPr>
            <a:spLocks noGrp="1"/>
          </p:cNvSpPr>
          <p:nvPr>
            <p:ph type="sldNum" sz="quarter" idx="12"/>
          </p:nvPr>
        </p:nvSpPr>
        <p:spPr/>
        <p:txBody>
          <a:bodyPr/>
          <a:lstStyle>
            <a:extLst/>
          </a:lstStyle>
          <a:p>
            <a:fld id="{3A3CFF58-C4A6-4883-91B1-23CE39710315}"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Dikdörtgen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Veri Yer Tutucusu 1"/>
          <p:cNvSpPr>
            <a:spLocks noGrp="1"/>
          </p:cNvSpPr>
          <p:nvPr>
            <p:ph type="dt" sz="half" idx="10"/>
          </p:nvPr>
        </p:nvSpPr>
        <p:spPr/>
        <p:txBody>
          <a:bodyPr/>
          <a:lstStyle>
            <a:extLst/>
          </a:lstStyle>
          <a:p>
            <a:fld id="{2345C12F-0985-4494-A58E-FC3B68109E75}" type="datetimeFigureOut">
              <a:rPr lang="tr-TR" smtClean="0"/>
              <a:t>08.03.2013</a:t>
            </a:fld>
            <a:endParaRPr lang="tr-TR"/>
          </a:p>
        </p:txBody>
      </p:sp>
      <p:sp>
        <p:nvSpPr>
          <p:cNvPr id="3" name="Altbilgi Yer Tutucusu 2"/>
          <p:cNvSpPr>
            <a:spLocks noGrp="1"/>
          </p:cNvSpPr>
          <p:nvPr>
            <p:ph type="ftr" sz="quarter" idx="11"/>
          </p:nvPr>
        </p:nvSpPr>
        <p:spPr/>
        <p:txBody>
          <a:bodyPr/>
          <a:lstStyle>
            <a:extLst/>
          </a:lstStyle>
          <a:p>
            <a:endParaRPr lang="tr-TR"/>
          </a:p>
        </p:txBody>
      </p:sp>
      <p:sp>
        <p:nvSpPr>
          <p:cNvPr id="4" name="Slayt Numarası Yer Tutucusu 3"/>
          <p:cNvSpPr>
            <a:spLocks noGrp="1"/>
          </p:cNvSpPr>
          <p:nvPr>
            <p:ph type="sldNum" sz="quarter" idx="12"/>
          </p:nvPr>
        </p:nvSpPr>
        <p:spPr/>
        <p:txBody>
          <a:bodyPr/>
          <a:lstStyle>
            <a:extLst/>
          </a:lstStyle>
          <a:p>
            <a:fld id="{3A3CFF58-C4A6-4883-91B1-23CE39710315}" type="slidenum">
              <a:rPr lang="tr-TR" smtClean="0"/>
              <a:t>‹#›</a:t>
            </a:fld>
            <a:endParaRPr lang="tr-TR"/>
          </a:p>
        </p:txBody>
      </p:sp>
      <p:sp>
        <p:nvSpPr>
          <p:cNvPr id="6" name="Dikdörtgen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2345C12F-0985-4494-A58E-FC3B68109E75}" type="datetimeFigureOut">
              <a:rPr lang="tr-TR" smtClean="0"/>
              <a:t>08.03.2013</a:t>
            </a:fld>
            <a:endParaRPr lang="tr-TR"/>
          </a:p>
        </p:txBody>
      </p:sp>
      <p:sp>
        <p:nvSpPr>
          <p:cNvPr id="6" name="Altbilgi Yer Tutucusu 5"/>
          <p:cNvSpPr>
            <a:spLocks noGrp="1"/>
          </p:cNvSpPr>
          <p:nvPr>
            <p:ph type="ftr" sz="quarter" idx="11"/>
          </p:nvPr>
        </p:nvSpPr>
        <p:spPr/>
        <p:txBody>
          <a:bodyPr/>
          <a:lstStyle>
            <a:extLst/>
          </a:lstStyle>
          <a:p>
            <a:endParaRPr lang="tr-TR"/>
          </a:p>
        </p:txBody>
      </p:sp>
      <p:sp>
        <p:nvSpPr>
          <p:cNvPr id="7" name="Slayt Numarası Yer Tutucusu 6"/>
          <p:cNvSpPr>
            <a:spLocks noGrp="1"/>
          </p:cNvSpPr>
          <p:nvPr>
            <p:ph type="sldNum" sz="quarter" idx="12"/>
          </p:nvPr>
        </p:nvSpPr>
        <p:spPr/>
        <p:txBody>
          <a:bodyPr/>
          <a:lstStyle>
            <a:extLst/>
          </a:lstStyle>
          <a:p>
            <a:fld id="{3A3CFF58-C4A6-4883-91B1-23CE39710315}"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extLst/>
          </a:lstStyle>
          <a:p>
            <a:fld id="{2345C12F-0985-4494-A58E-FC3B68109E75}" type="datetimeFigureOut">
              <a:rPr lang="tr-TR" smtClean="0"/>
              <a:t>08.03.2013</a:t>
            </a:fld>
            <a:endParaRPr lang="tr-TR"/>
          </a:p>
        </p:txBody>
      </p:sp>
      <p:sp>
        <p:nvSpPr>
          <p:cNvPr id="6" name="Altbilgi Yer Tutucusu 5"/>
          <p:cNvSpPr>
            <a:spLocks noGrp="1"/>
          </p:cNvSpPr>
          <p:nvPr>
            <p:ph type="ftr" sz="quarter" idx="11"/>
          </p:nvPr>
        </p:nvSpPr>
        <p:spPr/>
        <p:txBody>
          <a:bodyPr/>
          <a:lstStyle>
            <a:extLst/>
          </a:lstStyle>
          <a:p>
            <a:endParaRPr lang="tr-TR"/>
          </a:p>
        </p:txBody>
      </p:sp>
      <p:sp>
        <p:nvSpPr>
          <p:cNvPr id="7" name="Slayt Numarası Yer Tutucusu 6"/>
          <p:cNvSpPr>
            <a:spLocks noGrp="1"/>
          </p:cNvSpPr>
          <p:nvPr>
            <p:ph type="sldNum" sz="quarter" idx="12"/>
          </p:nvPr>
        </p:nvSpPr>
        <p:spPr/>
        <p:txBody>
          <a:bodyPr/>
          <a:lstStyle>
            <a:extLst/>
          </a:lstStyle>
          <a:p>
            <a:fld id="{3A3CFF58-C4A6-4883-91B1-23CE39710315}" type="slidenum">
              <a:rPr lang="tr-TR" smtClean="0"/>
              <a:t>‹#›</a:t>
            </a:fld>
            <a:endParaRPr lang="tr-TR"/>
          </a:p>
        </p:txBody>
      </p:sp>
      <p:sp>
        <p:nvSpPr>
          <p:cNvPr id="8" name="Dikdörtgen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Resim Yer Tutucusu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Akış Çizelgesi: İşlem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Akış Çizelgesi: İşlem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Metin Yer Tutucusu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asta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Halka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Dikdörtgen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Başlık Yer Tutucusu 4"/>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Metin Yer Tutucusu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Veri Yer Tutucusu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345C12F-0985-4494-A58E-FC3B68109E75}" type="datetimeFigureOut">
              <a:rPr lang="tr-TR" smtClean="0"/>
              <a:t>08.03.2013</a:t>
            </a:fld>
            <a:endParaRPr lang="tr-TR"/>
          </a:p>
        </p:txBody>
      </p:sp>
      <p:sp>
        <p:nvSpPr>
          <p:cNvPr id="10" name="Altbilgi Yer Tutucusu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Slayt Numarası Yer Tutucusu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3A3CFF58-C4A6-4883-91B1-23CE39710315}" type="slidenum">
              <a:rPr lang="tr-TR" smtClean="0"/>
              <a:t>‹#›</a:t>
            </a:fld>
            <a:endParaRPr lang="tr-TR"/>
          </a:p>
        </p:txBody>
      </p:sp>
      <p:sp>
        <p:nvSpPr>
          <p:cNvPr id="15" name="Dikdörtgen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50" r:id="rId1"/>
    <p:sldLayoutId id="2147483951" r:id="rId2"/>
    <p:sldLayoutId id="2147483952" r:id="rId3"/>
    <p:sldLayoutId id="2147483953" r:id="rId4"/>
    <p:sldLayoutId id="2147483954" r:id="rId5"/>
    <p:sldLayoutId id="2147483955" r:id="rId6"/>
    <p:sldLayoutId id="2147483956" r:id="rId7"/>
    <p:sldLayoutId id="2147483957" r:id="rId8"/>
    <p:sldLayoutId id="2147483958" r:id="rId9"/>
    <p:sldLayoutId id="2147483959" r:id="rId10"/>
    <p:sldLayoutId id="2147483960"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331640" y="2276872"/>
            <a:ext cx="7406640" cy="1472184"/>
          </a:xfrm>
        </p:spPr>
        <p:txBody>
          <a:bodyPr>
            <a:normAutofit fontScale="90000"/>
          </a:bodyPr>
          <a:lstStyle/>
          <a:p>
            <a:pPr algn="ctr"/>
            <a:r>
              <a:rPr lang="tr-TR" b="1" dirty="0" smtClean="0">
                <a:latin typeface="Calibri" pitchFamily="34" charset="0"/>
                <a:cs typeface="Calibri" pitchFamily="34" charset="0"/>
              </a:rPr>
              <a:t>EK DERS TAHAKKUK VE ÖDEMELERİNE İLİŞKİN BİLGİLENDİRME SUNUMU</a:t>
            </a:r>
            <a:endParaRPr lang="tr-TR" b="1" dirty="0">
              <a:latin typeface="Calibri" pitchFamily="34" charset="0"/>
              <a:cs typeface="Calibri" pitchFamily="34" charset="0"/>
            </a:endParaRPr>
          </a:p>
        </p:txBody>
      </p:sp>
      <p:sp>
        <p:nvSpPr>
          <p:cNvPr id="3" name="2 Alt Başlık"/>
          <p:cNvSpPr>
            <a:spLocks noGrp="1"/>
          </p:cNvSpPr>
          <p:nvPr>
            <p:ph type="subTitle" idx="1"/>
          </p:nvPr>
        </p:nvSpPr>
        <p:spPr>
          <a:xfrm>
            <a:off x="1763688" y="4437112"/>
            <a:ext cx="6400800" cy="1857388"/>
          </a:xfrm>
        </p:spPr>
        <p:txBody>
          <a:bodyPr>
            <a:normAutofit fontScale="92500" lnSpcReduction="20000"/>
          </a:bodyPr>
          <a:lstStyle/>
          <a:p>
            <a:pPr algn="ctr"/>
            <a:r>
              <a:rPr lang="tr-TR" sz="2400" dirty="0" smtClean="0">
                <a:solidFill>
                  <a:schemeClr val="tx1"/>
                </a:solidFill>
                <a:latin typeface="Calibri" pitchFamily="34" charset="0"/>
                <a:cs typeface="Calibri" pitchFamily="34" charset="0"/>
              </a:rPr>
              <a:t>6 Mart 2013</a:t>
            </a:r>
          </a:p>
          <a:p>
            <a:pPr algn="ctr"/>
            <a:endParaRPr lang="tr-TR" sz="2400" dirty="0" smtClean="0">
              <a:solidFill>
                <a:schemeClr val="tx1"/>
              </a:solidFill>
              <a:latin typeface="Calibri" pitchFamily="34" charset="0"/>
              <a:cs typeface="Calibri" pitchFamily="34" charset="0"/>
            </a:endParaRPr>
          </a:p>
          <a:p>
            <a:pPr algn="ctr"/>
            <a:r>
              <a:rPr lang="tr-TR" sz="2400" dirty="0" smtClean="0">
                <a:solidFill>
                  <a:schemeClr val="tx1"/>
                </a:solidFill>
                <a:latin typeface="Calibri" pitchFamily="34" charset="0"/>
                <a:cs typeface="Calibri" pitchFamily="34" charset="0"/>
              </a:rPr>
              <a:t>Doç. Dr. H. Hakan YILMAZ</a:t>
            </a:r>
          </a:p>
          <a:p>
            <a:pPr algn="ctr"/>
            <a:r>
              <a:rPr lang="tr-TR" sz="2400" dirty="0" smtClean="0">
                <a:solidFill>
                  <a:schemeClr val="tx1"/>
                </a:solidFill>
                <a:latin typeface="Calibri" pitchFamily="34" charset="0"/>
                <a:cs typeface="Calibri" pitchFamily="34" charset="0"/>
              </a:rPr>
              <a:t>Ali Kemal YASAN</a:t>
            </a:r>
          </a:p>
          <a:p>
            <a:pPr algn="ctr"/>
            <a:r>
              <a:rPr lang="tr-TR" sz="2400" dirty="0" smtClean="0">
                <a:solidFill>
                  <a:schemeClr val="tx1"/>
                </a:solidFill>
                <a:latin typeface="Calibri" pitchFamily="34" charset="0"/>
                <a:cs typeface="Calibri" pitchFamily="34" charset="0"/>
              </a:rPr>
              <a:t>Erol FIRAT</a:t>
            </a:r>
            <a:endParaRPr lang="tr-TR" sz="2400" dirty="0">
              <a:solidFill>
                <a:schemeClr val="tx1"/>
              </a:solidFill>
              <a:latin typeface="Calibri" pitchFamily="34" charset="0"/>
              <a:cs typeface="Calibr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kutusu"/>
          <p:cNvSpPr txBox="1"/>
          <p:nvPr/>
        </p:nvSpPr>
        <p:spPr>
          <a:xfrm>
            <a:off x="1187624" y="571480"/>
            <a:ext cx="7670656" cy="954107"/>
          </a:xfrm>
          <a:prstGeom prst="rect">
            <a:avLst/>
          </a:prstGeom>
          <a:noFill/>
        </p:spPr>
        <p:txBody>
          <a:bodyPr wrap="square" rtlCol="0">
            <a:spAutoFit/>
          </a:bodyPr>
          <a:lstStyle/>
          <a:p>
            <a:pPr algn="ctr"/>
            <a:r>
              <a:rPr lang="tr-TR" sz="2800" b="1" dirty="0" smtClean="0">
                <a:latin typeface="Calibri" pitchFamily="34" charset="0"/>
                <a:cs typeface="Calibri" pitchFamily="34" charset="0"/>
              </a:rPr>
              <a:t>EK DERS TAHAKKUK VE ÖDEME SÜRECİNİN İZLENMESİ</a:t>
            </a:r>
            <a:endParaRPr lang="tr-TR" sz="2800" b="1" dirty="0">
              <a:latin typeface="Calibri" pitchFamily="34" charset="0"/>
              <a:cs typeface="Calibri"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4844" y="1795363"/>
            <a:ext cx="7795402" cy="4351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3608" y="274638"/>
            <a:ext cx="7643192" cy="868346"/>
          </a:xfrm>
        </p:spPr>
        <p:txBody>
          <a:bodyPr/>
          <a:lstStyle/>
          <a:p>
            <a:pPr algn="ctr"/>
            <a:r>
              <a:rPr lang="tr-TR" dirty="0" smtClean="0">
                <a:latin typeface="Calibri" pitchFamily="34" charset="0"/>
                <a:cs typeface="Calibri" pitchFamily="34" charset="0"/>
              </a:rPr>
              <a:t>Tartışma ve Öneriler</a:t>
            </a:r>
            <a:endParaRPr lang="tr-TR" dirty="0">
              <a:latin typeface="Calibri" pitchFamily="34" charset="0"/>
              <a:cs typeface="Calibri" pitchFamily="34" charset="0"/>
            </a:endParaRPr>
          </a:p>
        </p:txBody>
      </p:sp>
      <p:sp>
        <p:nvSpPr>
          <p:cNvPr id="3" name="2 İçerik Yer Tutucusu"/>
          <p:cNvSpPr>
            <a:spLocks noGrp="1"/>
          </p:cNvSpPr>
          <p:nvPr>
            <p:ph idx="1"/>
          </p:nvPr>
        </p:nvSpPr>
        <p:spPr>
          <a:xfrm>
            <a:off x="1043608" y="1357298"/>
            <a:ext cx="7886110" cy="4768865"/>
          </a:xfrm>
        </p:spPr>
        <p:txBody>
          <a:bodyPr>
            <a:normAutofit/>
          </a:bodyPr>
          <a:lstStyle/>
          <a:p>
            <a:endParaRPr lang="tr-TR" sz="2800" dirty="0">
              <a:latin typeface="Calibri" pitchFamily="34" charset="0"/>
              <a:cs typeface="Calibr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3608" y="274638"/>
            <a:ext cx="7890080" cy="1143000"/>
          </a:xfrm>
        </p:spPr>
        <p:txBody>
          <a:bodyPr>
            <a:normAutofit/>
          </a:bodyPr>
          <a:lstStyle/>
          <a:p>
            <a:pPr algn="ctr"/>
            <a:r>
              <a:rPr lang="tr-TR" sz="3200" b="1" dirty="0" smtClean="0">
                <a:latin typeface="Calibri" pitchFamily="34" charset="0"/>
                <a:cs typeface="Calibri" pitchFamily="34" charset="0"/>
              </a:rPr>
              <a:t>EK DERS ÖDEMELERİNDE KARŞILAŞILAN TEMEL KURUMSAL PROBLEMLER</a:t>
            </a:r>
            <a:endParaRPr lang="tr-TR" sz="3200" b="1" dirty="0">
              <a:latin typeface="Calibri" pitchFamily="34" charset="0"/>
              <a:cs typeface="Calibri" pitchFamily="34" charset="0"/>
            </a:endParaRPr>
          </a:p>
        </p:txBody>
      </p:sp>
      <p:sp>
        <p:nvSpPr>
          <p:cNvPr id="3" name="2 İçerik Yer Tutucusu"/>
          <p:cNvSpPr>
            <a:spLocks noGrp="1"/>
          </p:cNvSpPr>
          <p:nvPr>
            <p:ph idx="1"/>
          </p:nvPr>
        </p:nvSpPr>
        <p:spPr>
          <a:xfrm>
            <a:off x="971600" y="1600200"/>
            <a:ext cx="7992888" cy="4686320"/>
          </a:xfrm>
        </p:spPr>
        <p:txBody>
          <a:bodyPr>
            <a:normAutofit fontScale="85000" lnSpcReduction="10000"/>
          </a:bodyPr>
          <a:lstStyle/>
          <a:p>
            <a:pPr algn="just"/>
            <a:r>
              <a:rPr lang="tr-TR" dirty="0">
                <a:latin typeface="Calibri" pitchFamily="34" charset="0"/>
                <a:cs typeface="Calibri" pitchFamily="34" charset="0"/>
              </a:rPr>
              <a:t>Üniversitemiz akademik birimleri tarafından </a:t>
            </a:r>
            <a:r>
              <a:rPr lang="tr-TR" dirty="0" smtClean="0">
                <a:latin typeface="Calibri" pitchFamily="34" charset="0"/>
                <a:cs typeface="Calibri" pitchFamily="34" charset="0"/>
              </a:rPr>
              <a:t>ek ders </a:t>
            </a:r>
            <a:r>
              <a:rPr lang="tr-TR" dirty="0">
                <a:latin typeface="Calibri" pitchFamily="34" charset="0"/>
                <a:cs typeface="Calibri" pitchFamily="34" charset="0"/>
              </a:rPr>
              <a:t>ödemelerine ilişkin olarak öğrenci işleri programının bütün birimleri kapsayacak şekilde hayata geçmemesi, </a:t>
            </a:r>
            <a:endParaRPr lang="tr-TR" dirty="0" smtClean="0">
              <a:latin typeface="Calibri" pitchFamily="34" charset="0"/>
              <a:cs typeface="Calibri" pitchFamily="34" charset="0"/>
            </a:endParaRPr>
          </a:p>
          <a:p>
            <a:pPr algn="just"/>
            <a:r>
              <a:rPr lang="tr-TR" dirty="0">
                <a:latin typeface="Calibri" pitchFamily="34" charset="0"/>
                <a:cs typeface="Calibri" pitchFamily="34" charset="0"/>
              </a:rPr>
              <a:t>A</a:t>
            </a:r>
            <a:r>
              <a:rPr lang="tr-TR" dirty="0" smtClean="0">
                <a:latin typeface="Calibri" pitchFamily="34" charset="0"/>
                <a:cs typeface="Calibri" pitchFamily="34" charset="0"/>
              </a:rPr>
              <a:t>kademik </a:t>
            </a:r>
            <a:r>
              <a:rPr lang="tr-TR" dirty="0">
                <a:latin typeface="Calibri" pitchFamily="34" charset="0"/>
                <a:cs typeface="Calibri" pitchFamily="34" charset="0"/>
              </a:rPr>
              <a:t>personele yönelik işlemlerin öğrenci işleri programı kapsamında ders programı ile entegre </a:t>
            </a:r>
            <a:r>
              <a:rPr lang="tr-TR" dirty="0" smtClean="0">
                <a:latin typeface="Calibri" pitchFamily="34" charset="0"/>
                <a:cs typeface="Calibri" pitchFamily="34" charset="0"/>
              </a:rPr>
              <a:t>olamaması,</a:t>
            </a:r>
          </a:p>
          <a:p>
            <a:pPr algn="just">
              <a:spcAft>
                <a:spcPts val="1800"/>
              </a:spcAft>
            </a:pPr>
            <a:r>
              <a:rPr lang="tr-TR" dirty="0">
                <a:latin typeface="Calibri" pitchFamily="34" charset="0"/>
                <a:cs typeface="Calibri" pitchFamily="34" charset="0"/>
              </a:rPr>
              <a:t>B</a:t>
            </a:r>
            <a:r>
              <a:rPr lang="tr-TR" dirty="0" smtClean="0">
                <a:latin typeface="Calibri" pitchFamily="34" charset="0"/>
                <a:cs typeface="Calibri" pitchFamily="34" charset="0"/>
              </a:rPr>
              <a:t>irimlerin </a:t>
            </a:r>
            <a:r>
              <a:rPr lang="tr-TR" dirty="0">
                <a:latin typeface="Calibri" pitchFamily="34" charset="0"/>
                <a:cs typeface="Calibri" pitchFamily="34" charset="0"/>
              </a:rPr>
              <a:t>geçmişten gelen </a:t>
            </a:r>
            <a:r>
              <a:rPr lang="tr-TR" dirty="0" smtClean="0">
                <a:latin typeface="Calibri" pitchFamily="34" charset="0"/>
                <a:cs typeface="Calibri" pitchFamily="34" charset="0"/>
              </a:rPr>
              <a:t>ek ders </a:t>
            </a:r>
            <a:r>
              <a:rPr lang="tr-TR" dirty="0">
                <a:latin typeface="Calibri" pitchFamily="34" charset="0"/>
                <a:cs typeface="Calibri" pitchFamily="34" charset="0"/>
              </a:rPr>
              <a:t>tahakkuk süreçleri konusundaki farklı uygulamaları nedeniyle </a:t>
            </a:r>
            <a:endParaRPr lang="tr-TR" dirty="0" smtClean="0">
              <a:latin typeface="Calibri" pitchFamily="34" charset="0"/>
              <a:cs typeface="Calibri" pitchFamily="34" charset="0"/>
            </a:endParaRPr>
          </a:p>
          <a:p>
            <a:pPr indent="17463" algn="just">
              <a:buNone/>
            </a:pPr>
            <a:r>
              <a:rPr lang="tr-TR" dirty="0" smtClean="0">
                <a:latin typeface="Calibri" pitchFamily="34" charset="0"/>
                <a:cs typeface="Calibri" pitchFamily="34" charset="0"/>
              </a:rPr>
              <a:t>Üniversitemizde </a:t>
            </a:r>
            <a:r>
              <a:rPr lang="tr-TR" dirty="0">
                <a:latin typeface="Calibri" pitchFamily="34" charset="0"/>
                <a:cs typeface="Calibri" pitchFamily="34" charset="0"/>
              </a:rPr>
              <a:t>ekders ödemelerinde </a:t>
            </a:r>
            <a:r>
              <a:rPr lang="tr-TR" b="1" u="sng" dirty="0">
                <a:latin typeface="Calibri" pitchFamily="34" charset="0"/>
                <a:cs typeface="Calibri" pitchFamily="34" charset="0"/>
              </a:rPr>
              <a:t>standart bir sürecin hayata geçirilemediği</a:t>
            </a:r>
            <a:r>
              <a:rPr lang="tr-TR" b="1" dirty="0">
                <a:latin typeface="Calibri" pitchFamily="34" charset="0"/>
                <a:cs typeface="Calibri" pitchFamily="34" charset="0"/>
              </a:rPr>
              <a:t> </a:t>
            </a:r>
            <a:r>
              <a:rPr lang="tr-TR" dirty="0">
                <a:latin typeface="Calibri" pitchFamily="34" charset="0"/>
                <a:cs typeface="Calibri" pitchFamily="34" charset="0"/>
              </a:rPr>
              <a:t>görülmektedir.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3200" b="1" dirty="0" smtClean="0">
                <a:latin typeface="Calibri" pitchFamily="34" charset="0"/>
                <a:cs typeface="Calibri" pitchFamily="34" charset="0"/>
              </a:rPr>
              <a:t>EK DERS ÖDEMELERİNDE KARŞILAŞILAN TEMEL KURUMSAL PROBLEMLER</a:t>
            </a:r>
            <a:endParaRPr lang="tr-TR" sz="3200" b="1" dirty="0">
              <a:latin typeface="Calibri" pitchFamily="34" charset="0"/>
              <a:cs typeface="Calibri" pitchFamily="34" charset="0"/>
            </a:endParaRPr>
          </a:p>
        </p:txBody>
      </p:sp>
      <p:sp>
        <p:nvSpPr>
          <p:cNvPr id="3" name="2 İçerik Yer Tutucusu"/>
          <p:cNvSpPr>
            <a:spLocks noGrp="1"/>
          </p:cNvSpPr>
          <p:nvPr>
            <p:ph idx="1"/>
          </p:nvPr>
        </p:nvSpPr>
        <p:spPr>
          <a:xfrm>
            <a:off x="1043608" y="1628800"/>
            <a:ext cx="7825586" cy="4900634"/>
          </a:xfrm>
        </p:spPr>
        <p:txBody>
          <a:bodyPr>
            <a:normAutofit/>
          </a:bodyPr>
          <a:lstStyle/>
          <a:p>
            <a:pPr algn="just">
              <a:spcBef>
                <a:spcPts val="0"/>
              </a:spcBef>
              <a:spcAft>
                <a:spcPts val="1200"/>
              </a:spcAft>
            </a:pPr>
            <a:r>
              <a:rPr lang="tr-TR" sz="2800" dirty="0">
                <a:latin typeface="Calibri" pitchFamily="34" charset="0"/>
                <a:cs typeface="Calibri" pitchFamily="34" charset="0"/>
              </a:rPr>
              <a:t>Gelecek dönemde </a:t>
            </a:r>
            <a:r>
              <a:rPr lang="tr-TR" sz="2800" b="1" i="1" dirty="0">
                <a:latin typeface="Calibri" pitchFamily="34" charset="0"/>
                <a:cs typeface="Calibri" pitchFamily="34" charset="0"/>
              </a:rPr>
              <a:t>gerek öğrenci işleri programının</a:t>
            </a:r>
            <a:r>
              <a:rPr lang="tr-TR" sz="2800" dirty="0">
                <a:latin typeface="Calibri" pitchFamily="34" charset="0"/>
                <a:cs typeface="Calibri" pitchFamily="34" charset="0"/>
              </a:rPr>
              <a:t> bütün birimleri kapsayacak şekilde </a:t>
            </a:r>
            <a:r>
              <a:rPr lang="tr-TR" sz="2800" b="1" i="1" dirty="0">
                <a:latin typeface="Calibri" pitchFamily="34" charset="0"/>
                <a:cs typeface="Calibri" pitchFamily="34" charset="0"/>
              </a:rPr>
              <a:t>geliştirilmesi</a:t>
            </a:r>
            <a:r>
              <a:rPr lang="tr-TR" sz="2800" dirty="0">
                <a:latin typeface="Calibri" pitchFamily="34" charset="0"/>
                <a:cs typeface="Calibri" pitchFamily="34" charset="0"/>
              </a:rPr>
              <a:t>, </a:t>
            </a:r>
            <a:endParaRPr lang="tr-TR" sz="2800" dirty="0" smtClean="0">
              <a:latin typeface="Calibri" pitchFamily="34" charset="0"/>
              <a:cs typeface="Calibri" pitchFamily="34" charset="0"/>
            </a:endParaRPr>
          </a:p>
          <a:p>
            <a:pPr algn="just">
              <a:spcBef>
                <a:spcPts val="0"/>
              </a:spcBef>
              <a:spcAft>
                <a:spcPts val="1800"/>
              </a:spcAft>
            </a:pPr>
            <a:r>
              <a:rPr lang="tr-TR" sz="2800" dirty="0">
                <a:latin typeface="Calibri" pitchFamily="34" charset="0"/>
                <a:cs typeface="Calibri" pitchFamily="34" charset="0"/>
              </a:rPr>
              <a:t>G</a:t>
            </a:r>
            <a:r>
              <a:rPr lang="tr-TR" sz="2800" dirty="0" smtClean="0">
                <a:latin typeface="Calibri" pitchFamily="34" charset="0"/>
                <a:cs typeface="Calibri" pitchFamily="34" charset="0"/>
              </a:rPr>
              <a:t>erekse </a:t>
            </a:r>
            <a:r>
              <a:rPr lang="tr-TR" sz="2800" b="1" i="1" dirty="0">
                <a:latin typeface="Calibri" pitchFamily="34" charset="0"/>
                <a:cs typeface="Calibri" pitchFamily="34" charset="0"/>
              </a:rPr>
              <a:t>Maliye Bakanlığı Harcama Yönetim Sistemi (HYS) ekders modülünün pilot uygulamalar </a:t>
            </a:r>
            <a:r>
              <a:rPr lang="tr-TR" sz="2800" dirty="0">
                <a:latin typeface="Calibri" pitchFamily="34" charset="0"/>
                <a:cs typeface="Calibri" pitchFamily="34" charset="0"/>
              </a:rPr>
              <a:t>sonrasında tahakkuk aşamasında kullanılmaya başlanacak olması ile </a:t>
            </a:r>
            <a:endParaRPr lang="tr-TR" sz="2800" dirty="0" smtClean="0">
              <a:latin typeface="Calibri" pitchFamily="34" charset="0"/>
              <a:cs typeface="Calibri" pitchFamily="34" charset="0"/>
            </a:endParaRPr>
          </a:p>
          <a:p>
            <a:pPr indent="17463" algn="just">
              <a:buNone/>
            </a:pPr>
            <a:r>
              <a:rPr lang="tr-TR" sz="2800" dirty="0">
                <a:latin typeface="Calibri" pitchFamily="34" charset="0"/>
                <a:cs typeface="Calibri" pitchFamily="34" charset="0"/>
              </a:rPr>
              <a:t>e</a:t>
            </a:r>
            <a:r>
              <a:rPr lang="tr-TR" sz="2800" dirty="0" smtClean="0">
                <a:latin typeface="Calibri" pitchFamily="34" charset="0"/>
                <a:cs typeface="Calibri" pitchFamily="34" charset="0"/>
              </a:rPr>
              <a:t>k ders </a:t>
            </a:r>
            <a:r>
              <a:rPr lang="tr-TR" sz="2800" dirty="0">
                <a:latin typeface="Calibri" pitchFamily="34" charset="0"/>
                <a:cs typeface="Calibri" pitchFamily="34" charset="0"/>
              </a:rPr>
              <a:t>tahakkuklarındaki problemler önemli ölçüde aşılmış </a:t>
            </a:r>
            <a:r>
              <a:rPr lang="tr-TR" sz="2800" dirty="0" smtClean="0">
                <a:latin typeface="Calibri" pitchFamily="34" charset="0"/>
                <a:cs typeface="Calibri" pitchFamily="34" charset="0"/>
              </a:rPr>
              <a:t>olacaktır. </a:t>
            </a:r>
            <a:endParaRPr lang="tr-TR" sz="2800" dirty="0">
              <a:latin typeface="Calibri" pitchFamily="34" charset="0"/>
              <a:cs typeface="Calibri"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smtClean="0">
                <a:latin typeface="Calibri" pitchFamily="34" charset="0"/>
                <a:cs typeface="Calibri" pitchFamily="34" charset="0"/>
              </a:rPr>
              <a:t>GEÇİŞ AŞAMASINDA ÖNGÖRÜLEN SÜREÇ</a:t>
            </a:r>
            <a:endParaRPr lang="tr-TR" sz="3200" b="1" dirty="0">
              <a:latin typeface="Calibri" pitchFamily="34" charset="0"/>
              <a:cs typeface="Calibri" pitchFamily="34" charset="0"/>
            </a:endParaRPr>
          </a:p>
        </p:txBody>
      </p:sp>
      <p:sp>
        <p:nvSpPr>
          <p:cNvPr id="3" name="2 İçerik Yer Tutucusu"/>
          <p:cNvSpPr>
            <a:spLocks noGrp="1"/>
          </p:cNvSpPr>
          <p:nvPr>
            <p:ph idx="1"/>
          </p:nvPr>
        </p:nvSpPr>
        <p:spPr>
          <a:xfrm>
            <a:off x="971600" y="1428736"/>
            <a:ext cx="7815242" cy="5072098"/>
          </a:xfrm>
        </p:spPr>
        <p:txBody>
          <a:bodyPr>
            <a:normAutofit/>
          </a:bodyPr>
          <a:lstStyle/>
          <a:p>
            <a:pPr algn="just">
              <a:spcBef>
                <a:spcPts val="0"/>
              </a:spcBef>
              <a:spcAft>
                <a:spcPts val="2400"/>
              </a:spcAft>
            </a:pPr>
            <a:r>
              <a:rPr lang="tr-TR" sz="3000" b="1" i="1" dirty="0">
                <a:latin typeface="Calibri" pitchFamily="34" charset="0"/>
                <a:cs typeface="Calibri" pitchFamily="34" charset="0"/>
              </a:rPr>
              <a:t>Birinci Aşama;</a:t>
            </a:r>
            <a:r>
              <a:rPr lang="tr-TR" sz="3000" dirty="0">
                <a:latin typeface="Calibri" pitchFamily="34" charset="0"/>
                <a:cs typeface="Calibri" pitchFamily="34" charset="0"/>
              </a:rPr>
              <a:t> öğretim üyelerinin 2012-2013 </a:t>
            </a:r>
            <a:r>
              <a:rPr lang="tr-TR" sz="3000" dirty="0" smtClean="0">
                <a:latin typeface="Calibri" pitchFamily="34" charset="0"/>
                <a:cs typeface="Calibri" pitchFamily="34" charset="0"/>
              </a:rPr>
              <a:t>eğitim-öğretim </a:t>
            </a:r>
            <a:r>
              <a:rPr lang="tr-TR" sz="3000" dirty="0">
                <a:latin typeface="Calibri" pitchFamily="34" charset="0"/>
                <a:cs typeface="Calibri" pitchFamily="34" charset="0"/>
              </a:rPr>
              <a:t>yılı bahar dönemi için akademik takvime uygun bir şekilde </a:t>
            </a:r>
            <a:r>
              <a:rPr lang="tr-TR" sz="3000" b="1" i="1" spc="-100" dirty="0">
                <a:latin typeface="Calibri" pitchFamily="34" charset="0"/>
                <a:cs typeface="Calibri" pitchFamily="34" charset="0"/>
              </a:rPr>
              <a:t>Şubat-Mayıs dönemi için 4 aylık </a:t>
            </a:r>
            <a:r>
              <a:rPr lang="tr-TR" sz="3000" b="1" i="1" spc="-100" dirty="0" smtClean="0">
                <a:latin typeface="Calibri" pitchFamily="34" charset="0"/>
                <a:cs typeface="Calibri" pitchFamily="34" charset="0"/>
              </a:rPr>
              <a:t>ek ders </a:t>
            </a:r>
            <a:r>
              <a:rPr lang="tr-TR" sz="3000" b="1" i="1" spc="-100" dirty="0">
                <a:latin typeface="Calibri" pitchFamily="34" charset="0"/>
                <a:cs typeface="Calibri" pitchFamily="34" charset="0"/>
              </a:rPr>
              <a:t>puantajlarını hazırlaması </a:t>
            </a:r>
            <a:r>
              <a:rPr lang="tr-TR" sz="3000" dirty="0">
                <a:latin typeface="Calibri" pitchFamily="34" charset="0"/>
                <a:cs typeface="Calibri" pitchFamily="34" charset="0"/>
              </a:rPr>
              <a:t>ve </a:t>
            </a:r>
            <a:r>
              <a:rPr lang="tr-TR" sz="3000" dirty="0" smtClean="0">
                <a:latin typeface="Calibri" pitchFamily="34" charset="0"/>
                <a:cs typeface="Calibri" pitchFamily="34" charset="0"/>
              </a:rPr>
              <a:t>bölüm </a:t>
            </a:r>
            <a:r>
              <a:rPr lang="tr-TR" sz="3000" dirty="0">
                <a:latin typeface="Calibri" pitchFamily="34" charset="0"/>
                <a:cs typeface="Calibri" pitchFamily="34" charset="0"/>
              </a:rPr>
              <a:t>başkanlıklarına (bazı durumlarda anabilim dalı başkanlıklarına</a:t>
            </a:r>
            <a:r>
              <a:rPr lang="tr-TR" sz="3000" dirty="0" smtClean="0">
                <a:latin typeface="Calibri" pitchFamily="34" charset="0"/>
                <a:cs typeface="Calibri" pitchFamily="34" charset="0"/>
              </a:rPr>
              <a:t>) Mart ayının ilk haftasında iletmesi.</a:t>
            </a:r>
          </a:p>
          <a:p>
            <a:pPr algn="just">
              <a:spcBef>
                <a:spcPts val="0"/>
              </a:spcBef>
              <a:spcAft>
                <a:spcPts val="1200"/>
              </a:spcAft>
            </a:pPr>
            <a:r>
              <a:rPr lang="tr-TR" sz="3000" dirty="0" smtClean="0">
                <a:latin typeface="Calibri" pitchFamily="34" charset="0"/>
                <a:cs typeface="Calibri" pitchFamily="34" charset="0"/>
              </a:rPr>
              <a:t>Şubat </a:t>
            </a:r>
            <a:r>
              <a:rPr lang="tr-TR" sz="3000" dirty="0">
                <a:latin typeface="Calibri" pitchFamily="34" charset="0"/>
                <a:cs typeface="Calibri" pitchFamily="34" charset="0"/>
              </a:rPr>
              <a:t>ayının </a:t>
            </a:r>
            <a:r>
              <a:rPr lang="tr-TR" sz="3000" dirty="0" smtClean="0">
                <a:latin typeface="Calibri" pitchFamily="34" charset="0"/>
                <a:cs typeface="Calibri" pitchFamily="34" charset="0"/>
              </a:rPr>
              <a:t>puantajı imzalanacak diğer aylar ise ilgili döneminde imzalanacak.</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smtClean="0">
                <a:latin typeface="Calibri" pitchFamily="34" charset="0"/>
                <a:cs typeface="Calibri" pitchFamily="34" charset="0"/>
              </a:rPr>
              <a:t>GEÇİŞ AŞAMASINDA ÖNGÖRÜLEN SÜREÇ</a:t>
            </a:r>
            <a:endParaRPr lang="tr-TR" sz="3200" b="1" dirty="0">
              <a:latin typeface="Calibri" pitchFamily="34" charset="0"/>
              <a:cs typeface="Calibri" pitchFamily="34" charset="0"/>
            </a:endParaRPr>
          </a:p>
        </p:txBody>
      </p:sp>
      <p:sp>
        <p:nvSpPr>
          <p:cNvPr id="3" name="2 İçerik Yer Tutucusu"/>
          <p:cNvSpPr>
            <a:spLocks noGrp="1"/>
          </p:cNvSpPr>
          <p:nvPr>
            <p:ph idx="1"/>
          </p:nvPr>
        </p:nvSpPr>
        <p:spPr>
          <a:xfrm>
            <a:off x="971600" y="1428736"/>
            <a:ext cx="7815242" cy="5286412"/>
          </a:xfrm>
        </p:spPr>
        <p:txBody>
          <a:bodyPr>
            <a:noAutofit/>
          </a:bodyPr>
          <a:lstStyle/>
          <a:p>
            <a:pPr algn="just"/>
            <a:r>
              <a:rPr lang="tr-TR" sz="2400" b="1" i="1" dirty="0">
                <a:latin typeface="Calibri" pitchFamily="34" charset="0"/>
                <a:cs typeface="Calibri" pitchFamily="34" charset="0"/>
              </a:rPr>
              <a:t>İkinci Aşama;</a:t>
            </a:r>
            <a:r>
              <a:rPr lang="tr-TR" sz="2400" dirty="0">
                <a:latin typeface="Calibri" pitchFamily="34" charset="0"/>
                <a:cs typeface="Calibri" pitchFamily="34" charset="0"/>
              </a:rPr>
              <a:t> izleyen aylarda (Nisan-Haziran) ayın 1’inden 8’ine kadar olan dönemde öğretim üyelerinin bölümlerde, sekreterliklerde bulunan ilgili aya ait puantajı eğer bir değişiklik yoksa imzalamaları, eğer varsa değişiklikleri yapıp yeni puantaj formunu </a:t>
            </a:r>
            <a:r>
              <a:rPr lang="tr-TR" sz="2400" dirty="0" smtClean="0">
                <a:latin typeface="Calibri" pitchFamily="34" charset="0"/>
                <a:cs typeface="Calibri" pitchFamily="34" charset="0"/>
              </a:rPr>
              <a:t>hazırlayarak </a:t>
            </a:r>
            <a:r>
              <a:rPr lang="tr-TR" sz="2400" dirty="0">
                <a:latin typeface="Calibri" pitchFamily="34" charset="0"/>
                <a:cs typeface="Calibri" pitchFamily="34" charset="0"/>
              </a:rPr>
              <a:t>imzalamaları ve puantajların eğer varsa eki belgelerle birlikte bölüm sekreterliklerince mutemetliklere gönderilmesi. </a:t>
            </a:r>
            <a:endParaRPr lang="tr-TR" sz="2400" dirty="0" smtClean="0">
              <a:latin typeface="Calibri" pitchFamily="34" charset="0"/>
              <a:cs typeface="Calibri" pitchFamily="34" charset="0"/>
            </a:endParaRPr>
          </a:p>
          <a:p>
            <a:pPr algn="just">
              <a:buNone/>
            </a:pPr>
            <a:endParaRPr lang="tr-TR" sz="1200" dirty="0" smtClean="0">
              <a:latin typeface="Calibri" pitchFamily="34" charset="0"/>
              <a:cs typeface="Calibri" pitchFamily="34" charset="0"/>
            </a:endParaRPr>
          </a:p>
          <a:p>
            <a:pPr algn="just"/>
            <a:r>
              <a:rPr lang="tr-TR" sz="2400" spc="-50" dirty="0">
                <a:latin typeface="Calibri" pitchFamily="34" charset="0"/>
                <a:cs typeface="Calibri" pitchFamily="34" charset="0"/>
              </a:rPr>
              <a:t>Öğretim üyeleri tarafından öngörülen zaman aralığında imzalanmayan </a:t>
            </a:r>
            <a:r>
              <a:rPr lang="tr-TR" sz="2400" spc="-50" dirty="0" err="1">
                <a:latin typeface="Calibri" pitchFamily="34" charset="0"/>
                <a:cs typeface="Calibri" pitchFamily="34" charset="0"/>
              </a:rPr>
              <a:t>puantajlar</a:t>
            </a:r>
            <a:r>
              <a:rPr lang="tr-TR" sz="2400" spc="-50" dirty="0">
                <a:latin typeface="Calibri" pitchFamily="34" charset="0"/>
                <a:cs typeface="Calibri" pitchFamily="34" charset="0"/>
              </a:rPr>
              <a:t>, sonradan imzalanması durumunda takip eden ayın tahakkukları içinde yer alacaktır. Bu konuda gecikmeden dolayı zamanında verilen puantajların bekletilmesi kesinlikle </a:t>
            </a:r>
            <a:r>
              <a:rPr lang="tr-TR" sz="2400" spc="-50" dirty="0" smtClean="0">
                <a:latin typeface="Calibri" pitchFamily="34" charset="0"/>
                <a:cs typeface="Calibri" pitchFamily="34" charset="0"/>
              </a:rPr>
              <a:t>söz konusu </a:t>
            </a:r>
            <a:r>
              <a:rPr lang="tr-TR" sz="2400" spc="-50" dirty="0">
                <a:latin typeface="Calibri" pitchFamily="34" charset="0"/>
                <a:cs typeface="Calibri" pitchFamily="34" charset="0"/>
              </a:rPr>
              <a:t>olmayacaktır</a:t>
            </a:r>
            <a:r>
              <a:rPr lang="tr-TR" sz="2400" dirty="0" smtClean="0">
                <a:latin typeface="Calibri" pitchFamily="34" charset="0"/>
                <a:cs typeface="Calibri" pitchFamily="34" charset="0"/>
              </a:rPr>
              <a:t>.</a:t>
            </a:r>
            <a:endParaRPr lang="tr-TR" sz="2400" dirty="0">
              <a:latin typeface="Calibri" pitchFamily="34" charset="0"/>
              <a:cs typeface="Calibri"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smtClean="0">
                <a:latin typeface="Calibri" pitchFamily="34" charset="0"/>
                <a:cs typeface="Calibri" pitchFamily="34" charset="0"/>
              </a:rPr>
              <a:t>GEÇİŞ AŞAMASINDA ÖNGÖRÜLEN SÜREÇ</a:t>
            </a:r>
            <a:endParaRPr lang="tr-TR" sz="3200" b="1" dirty="0">
              <a:latin typeface="Calibri" pitchFamily="34" charset="0"/>
              <a:cs typeface="Calibri" pitchFamily="34" charset="0"/>
            </a:endParaRPr>
          </a:p>
        </p:txBody>
      </p:sp>
      <p:sp>
        <p:nvSpPr>
          <p:cNvPr id="3" name="2 İçerik Yer Tutucusu"/>
          <p:cNvSpPr>
            <a:spLocks noGrp="1"/>
          </p:cNvSpPr>
          <p:nvPr>
            <p:ph idx="1"/>
          </p:nvPr>
        </p:nvSpPr>
        <p:spPr>
          <a:xfrm>
            <a:off x="971600" y="1428736"/>
            <a:ext cx="7815242" cy="5072098"/>
          </a:xfrm>
        </p:spPr>
        <p:txBody>
          <a:bodyPr>
            <a:noAutofit/>
          </a:bodyPr>
          <a:lstStyle/>
          <a:p>
            <a:pPr algn="just"/>
            <a:r>
              <a:rPr lang="tr-TR" sz="2700" b="1" i="1" dirty="0">
                <a:latin typeface="Calibri" pitchFamily="34" charset="0"/>
                <a:cs typeface="Calibri" pitchFamily="34" charset="0"/>
              </a:rPr>
              <a:t>Üçüncü Aşama;</a:t>
            </a:r>
            <a:r>
              <a:rPr lang="tr-TR" sz="2700" dirty="0">
                <a:latin typeface="Calibri" pitchFamily="34" charset="0"/>
                <a:cs typeface="Calibri" pitchFamily="34" charset="0"/>
              </a:rPr>
              <a:t> sorumlu mutemetlikler tarafından </a:t>
            </a:r>
            <a:r>
              <a:rPr lang="tr-TR" sz="2700" b="1" i="1" dirty="0">
                <a:latin typeface="Calibri" pitchFamily="34" charset="0"/>
                <a:cs typeface="Calibri" pitchFamily="34" charset="0"/>
              </a:rPr>
              <a:t>ayın 9’u ile 17’ si arası ilgili aya ait </a:t>
            </a:r>
            <a:r>
              <a:rPr lang="tr-TR" sz="2700" b="1" i="1" dirty="0" err="1">
                <a:latin typeface="Calibri" pitchFamily="34" charset="0"/>
                <a:cs typeface="Calibri" pitchFamily="34" charset="0"/>
              </a:rPr>
              <a:t>puantajlar</a:t>
            </a:r>
            <a:r>
              <a:rPr lang="tr-TR" sz="2700" b="1" i="1" dirty="0">
                <a:latin typeface="Calibri" pitchFamily="34" charset="0"/>
                <a:cs typeface="Calibri" pitchFamily="34" charset="0"/>
              </a:rPr>
              <a:t> ve ekli belgeler üzerinden ekders tahakkuklarının (enstitüler ile koordinasyon içinde) yapılması </a:t>
            </a:r>
            <a:r>
              <a:rPr lang="tr-TR" sz="2700" dirty="0">
                <a:latin typeface="Calibri" pitchFamily="34" charset="0"/>
                <a:cs typeface="Calibri" pitchFamily="34" charset="0"/>
              </a:rPr>
              <a:t>ve tahakkuk evraklarının Strateji Geliştirme Daire Başkanlığına gönderilmesi. </a:t>
            </a:r>
            <a:endParaRPr lang="tr-TR" sz="2700" dirty="0" smtClean="0">
              <a:latin typeface="Calibri" pitchFamily="34" charset="0"/>
              <a:cs typeface="Calibri" pitchFamily="34" charset="0"/>
            </a:endParaRPr>
          </a:p>
          <a:p>
            <a:pPr algn="just">
              <a:buNone/>
            </a:pPr>
            <a:endParaRPr lang="tr-TR" sz="2700" dirty="0">
              <a:latin typeface="Calibri" pitchFamily="34" charset="0"/>
              <a:cs typeface="Calibri" pitchFamily="34" charset="0"/>
            </a:endParaRPr>
          </a:p>
          <a:p>
            <a:pPr algn="just"/>
            <a:r>
              <a:rPr lang="tr-TR" sz="2700" dirty="0">
                <a:latin typeface="Calibri" pitchFamily="34" charset="0"/>
                <a:cs typeface="Calibri" pitchFamily="34" charset="0"/>
              </a:rPr>
              <a:t>Bu aşamada akademik birimler arasındaki </a:t>
            </a:r>
            <a:r>
              <a:rPr lang="tr-TR" sz="2700" dirty="0" smtClean="0">
                <a:latin typeface="Calibri" pitchFamily="34" charset="0"/>
                <a:cs typeface="Calibri" pitchFamily="34" charset="0"/>
              </a:rPr>
              <a:t>ek ders </a:t>
            </a:r>
            <a:r>
              <a:rPr lang="tr-TR" sz="2700" dirty="0">
                <a:latin typeface="Calibri" pitchFamily="34" charset="0"/>
                <a:cs typeface="Calibri" pitchFamily="34" charset="0"/>
              </a:rPr>
              <a:t>tahakkuklarının yapılmasında koordinasyonun sağlanması ve HYS sisteminden gerekli vergi matrahlarının temin edilmesi önem taşımaktadır.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smtClean="0">
                <a:latin typeface="Calibri" pitchFamily="34" charset="0"/>
                <a:cs typeface="Calibri" pitchFamily="34" charset="0"/>
              </a:rPr>
              <a:t>GEÇİŞ AŞAMASINDA ÖNGÖRÜLEN SÜREÇ</a:t>
            </a:r>
            <a:endParaRPr lang="tr-TR" sz="3200" b="1" dirty="0">
              <a:latin typeface="Calibri" pitchFamily="34" charset="0"/>
              <a:cs typeface="Calibri" pitchFamily="34" charset="0"/>
            </a:endParaRPr>
          </a:p>
        </p:txBody>
      </p:sp>
      <p:sp>
        <p:nvSpPr>
          <p:cNvPr id="3" name="2 İçerik Yer Tutucusu"/>
          <p:cNvSpPr>
            <a:spLocks noGrp="1"/>
          </p:cNvSpPr>
          <p:nvPr>
            <p:ph idx="1"/>
          </p:nvPr>
        </p:nvSpPr>
        <p:spPr>
          <a:xfrm>
            <a:off x="1043608" y="1428736"/>
            <a:ext cx="7814672" cy="5072098"/>
          </a:xfrm>
        </p:spPr>
        <p:txBody>
          <a:bodyPr>
            <a:normAutofit/>
          </a:bodyPr>
          <a:lstStyle/>
          <a:p>
            <a:pPr algn="just"/>
            <a:r>
              <a:rPr lang="tr-TR" sz="3000" b="1" i="1" dirty="0">
                <a:latin typeface="Calibri" pitchFamily="34" charset="0"/>
                <a:cs typeface="Calibri" pitchFamily="34" charset="0"/>
              </a:rPr>
              <a:t>Dördüncü Aşama;</a:t>
            </a:r>
            <a:r>
              <a:rPr lang="tr-TR" sz="3000" dirty="0">
                <a:latin typeface="Calibri" pitchFamily="34" charset="0"/>
                <a:cs typeface="Calibri" pitchFamily="34" charset="0"/>
              </a:rPr>
              <a:t> </a:t>
            </a:r>
            <a:r>
              <a:rPr lang="tr-TR" sz="3000" b="1" i="1" dirty="0" smtClean="0">
                <a:latin typeface="Calibri" pitchFamily="34" charset="0"/>
                <a:cs typeface="Calibri" pitchFamily="34" charset="0"/>
              </a:rPr>
              <a:t>SGDB tarafından </a:t>
            </a:r>
            <a:r>
              <a:rPr lang="tr-TR" sz="3000" dirty="0">
                <a:latin typeface="Calibri" pitchFamily="34" charset="0"/>
                <a:cs typeface="Calibri" pitchFamily="34" charset="0"/>
              </a:rPr>
              <a:t>teslim alınan tahakkuk evraklarının </a:t>
            </a:r>
            <a:r>
              <a:rPr lang="tr-TR" sz="3000" b="1" i="1" dirty="0">
                <a:latin typeface="Calibri" pitchFamily="34" charset="0"/>
                <a:cs typeface="Calibri" pitchFamily="34" charset="0"/>
              </a:rPr>
              <a:t>ayın 18’i ile </a:t>
            </a:r>
            <a:r>
              <a:rPr lang="tr-TR" sz="3000" b="1" i="1" dirty="0" smtClean="0">
                <a:latin typeface="Calibri" pitchFamily="34" charset="0"/>
                <a:cs typeface="Calibri" pitchFamily="34" charset="0"/>
              </a:rPr>
              <a:t>23’ü </a:t>
            </a:r>
            <a:r>
              <a:rPr lang="tr-TR" sz="3000" b="1" i="1" dirty="0">
                <a:latin typeface="Calibri" pitchFamily="34" charset="0"/>
                <a:cs typeface="Calibri" pitchFamily="34" charset="0"/>
              </a:rPr>
              <a:t>arasında tetkik işleminin yapılması</a:t>
            </a:r>
            <a:r>
              <a:rPr lang="tr-TR" sz="3000" dirty="0">
                <a:latin typeface="Calibri" pitchFamily="34" charset="0"/>
                <a:cs typeface="Calibri" pitchFamily="34" charset="0"/>
              </a:rPr>
              <a:t> ve varsa düzeltme işlemlerinden sonra tahakkuk sürecinin tamamlanması</a:t>
            </a:r>
            <a:r>
              <a:rPr lang="tr-TR" sz="3000" dirty="0" smtClean="0">
                <a:latin typeface="Calibri" pitchFamily="34" charset="0"/>
                <a:cs typeface="Calibri" pitchFamily="34" charset="0"/>
              </a:rPr>
              <a:t>.</a:t>
            </a:r>
          </a:p>
          <a:p>
            <a:pPr algn="just">
              <a:spcBef>
                <a:spcPts val="0"/>
              </a:spcBef>
              <a:buNone/>
            </a:pPr>
            <a:endParaRPr lang="tr-TR" sz="3000" dirty="0">
              <a:latin typeface="Calibri" pitchFamily="34" charset="0"/>
              <a:cs typeface="Calibri" pitchFamily="34" charset="0"/>
            </a:endParaRPr>
          </a:p>
          <a:p>
            <a:pPr algn="just"/>
            <a:r>
              <a:rPr lang="tr-TR" sz="3000" b="1" i="1" spc="-100" dirty="0">
                <a:latin typeface="Calibri" pitchFamily="34" charset="0"/>
                <a:cs typeface="Calibri" pitchFamily="34" charset="0"/>
              </a:rPr>
              <a:t>Beşinci Aşama;</a:t>
            </a:r>
            <a:r>
              <a:rPr lang="tr-TR" sz="3000" spc="-100" dirty="0">
                <a:latin typeface="Calibri" pitchFamily="34" charset="0"/>
                <a:cs typeface="Calibri" pitchFamily="34" charset="0"/>
              </a:rPr>
              <a:t> müteakip ödeme işleminin akademik birimler tarafından ilgili bankalara liste olarak aktarılması suretiyle gerçekleştirilmesi</a:t>
            </a:r>
            <a:r>
              <a:rPr lang="tr-TR" sz="3000" spc="-100" dirty="0" smtClean="0">
                <a:latin typeface="Calibri" pitchFamily="34" charset="0"/>
                <a:cs typeface="Calibri" pitchFamily="34" charset="0"/>
              </a:rPr>
              <a:t>.</a:t>
            </a:r>
            <a:endParaRPr lang="tr-TR" sz="3000" spc="-100" dirty="0">
              <a:latin typeface="Calibri" pitchFamily="34" charset="0"/>
              <a:cs typeface="Calibri"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3608" y="274638"/>
            <a:ext cx="7643192" cy="868346"/>
          </a:xfrm>
        </p:spPr>
        <p:txBody>
          <a:bodyPr/>
          <a:lstStyle/>
          <a:p>
            <a:pPr algn="ctr"/>
            <a:r>
              <a:rPr lang="tr-TR" dirty="0" smtClean="0">
                <a:latin typeface="Calibri" pitchFamily="34" charset="0"/>
                <a:cs typeface="Calibri" pitchFamily="34" charset="0"/>
              </a:rPr>
              <a:t>Bazı Hususlar</a:t>
            </a:r>
            <a:endParaRPr lang="tr-TR" dirty="0">
              <a:latin typeface="Calibri" pitchFamily="34" charset="0"/>
              <a:cs typeface="Calibri" pitchFamily="34" charset="0"/>
            </a:endParaRPr>
          </a:p>
        </p:txBody>
      </p:sp>
      <p:sp>
        <p:nvSpPr>
          <p:cNvPr id="3" name="2 İçerik Yer Tutucusu"/>
          <p:cNvSpPr>
            <a:spLocks noGrp="1"/>
          </p:cNvSpPr>
          <p:nvPr>
            <p:ph idx="1"/>
          </p:nvPr>
        </p:nvSpPr>
        <p:spPr>
          <a:xfrm>
            <a:off x="971600" y="1268760"/>
            <a:ext cx="7958118" cy="5143536"/>
          </a:xfrm>
        </p:spPr>
        <p:txBody>
          <a:bodyPr>
            <a:noAutofit/>
          </a:bodyPr>
          <a:lstStyle/>
          <a:p>
            <a:pPr algn="just">
              <a:spcBef>
                <a:spcPts val="0"/>
              </a:spcBef>
              <a:spcAft>
                <a:spcPts val="2400"/>
              </a:spcAft>
            </a:pPr>
            <a:r>
              <a:rPr lang="tr-TR" sz="2400" dirty="0" smtClean="0">
                <a:latin typeface="Calibri" pitchFamily="34" charset="0"/>
                <a:cs typeface="Calibri" pitchFamily="34" charset="0"/>
              </a:rPr>
              <a:t>Akademik </a:t>
            </a:r>
            <a:r>
              <a:rPr lang="tr-TR" sz="2400" dirty="0">
                <a:latin typeface="Calibri" pitchFamily="34" charset="0"/>
                <a:cs typeface="Calibri" pitchFamily="34" charset="0"/>
              </a:rPr>
              <a:t>birimler gerek eğitim ve öğretimin niteliği gerekse geçmişten gelen uygulamaların belirleyiciliğinde idari açıdan </a:t>
            </a:r>
            <a:r>
              <a:rPr lang="tr-TR" sz="2400" b="1" i="1" dirty="0">
                <a:latin typeface="Calibri" pitchFamily="34" charset="0"/>
                <a:cs typeface="Calibri" pitchFamily="34" charset="0"/>
              </a:rPr>
              <a:t>farklı yönetim tercihlerinde </a:t>
            </a:r>
            <a:r>
              <a:rPr lang="tr-TR" sz="2400" dirty="0">
                <a:latin typeface="Calibri" pitchFamily="34" charset="0"/>
                <a:cs typeface="Calibri" pitchFamily="34" charset="0"/>
              </a:rPr>
              <a:t>bulunabilir.  </a:t>
            </a:r>
            <a:r>
              <a:rPr lang="tr-TR" sz="2400" dirty="0" smtClean="0">
                <a:latin typeface="Calibri" pitchFamily="34" charset="0"/>
                <a:cs typeface="Calibri" pitchFamily="34" charset="0"/>
              </a:rPr>
              <a:t>Önemli </a:t>
            </a:r>
            <a:r>
              <a:rPr lang="tr-TR" sz="2400" dirty="0">
                <a:latin typeface="Calibri" pitchFamily="34" charset="0"/>
                <a:cs typeface="Calibri" pitchFamily="34" charset="0"/>
              </a:rPr>
              <a:t>olan </a:t>
            </a:r>
            <a:r>
              <a:rPr lang="tr-TR" sz="2400" b="1" i="1" dirty="0">
                <a:latin typeface="Calibri" pitchFamily="34" charset="0"/>
                <a:cs typeface="Calibri" pitchFamily="34" charset="0"/>
              </a:rPr>
              <a:t>öngörülen zaman aralıklarında sürece konu olan işlemlerin tamamlanması</a:t>
            </a:r>
            <a:r>
              <a:rPr lang="tr-TR" sz="2400" dirty="0">
                <a:latin typeface="Calibri" pitchFamily="34" charset="0"/>
                <a:cs typeface="Calibri" pitchFamily="34" charset="0"/>
              </a:rPr>
              <a:t> ve bir sonraki aşamaya iletilmesidir. </a:t>
            </a:r>
            <a:endParaRPr lang="tr-TR" sz="2400" dirty="0" smtClean="0">
              <a:latin typeface="Calibri" pitchFamily="34" charset="0"/>
              <a:cs typeface="Calibri" pitchFamily="34" charset="0"/>
            </a:endParaRPr>
          </a:p>
          <a:p>
            <a:pPr algn="just">
              <a:spcBef>
                <a:spcPts val="0"/>
              </a:spcBef>
              <a:spcAft>
                <a:spcPts val="1200"/>
              </a:spcAft>
            </a:pPr>
            <a:r>
              <a:rPr lang="tr-TR" sz="2400" dirty="0" smtClean="0">
                <a:latin typeface="Calibri" pitchFamily="34" charset="0"/>
                <a:cs typeface="Calibri" pitchFamily="34" charset="0"/>
              </a:rPr>
              <a:t>Öğretim </a:t>
            </a:r>
            <a:r>
              <a:rPr lang="tr-TR" sz="2400" dirty="0">
                <a:latin typeface="Calibri" pitchFamily="34" charset="0"/>
                <a:cs typeface="Calibri" pitchFamily="34" charset="0"/>
              </a:rPr>
              <a:t>üyesinin dersinin olduğu tarihte görevli veya izinli olması nedeniyle yapmış olduğu </a:t>
            </a:r>
            <a:r>
              <a:rPr lang="tr-TR" sz="2400" b="1" i="1" dirty="0">
                <a:latin typeface="Calibri" pitchFamily="34" charset="0"/>
                <a:cs typeface="Calibri" pitchFamily="34" charset="0"/>
              </a:rPr>
              <a:t>telafi dersine </a:t>
            </a:r>
            <a:r>
              <a:rPr lang="tr-TR" sz="2400" dirty="0">
                <a:latin typeface="Calibri" pitchFamily="34" charset="0"/>
                <a:cs typeface="Calibri" pitchFamily="34" charset="0"/>
              </a:rPr>
              <a:t>ilişkin belgelerin </a:t>
            </a:r>
            <a:r>
              <a:rPr lang="tr-TR" sz="2400" b="1" i="1" dirty="0">
                <a:latin typeface="Calibri" pitchFamily="34" charset="0"/>
                <a:cs typeface="Calibri" pitchFamily="34" charset="0"/>
              </a:rPr>
              <a:t>bölüm başkanı </a:t>
            </a:r>
            <a:r>
              <a:rPr lang="tr-TR" sz="2400" b="1" i="1" dirty="0" smtClean="0">
                <a:latin typeface="Calibri" pitchFamily="34" charset="0"/>
                <a:cs typeface="Calibri" pitchFamily="34" charset="0"/>
              </a:rPr>
              <a:t>ve/veya </a:t>
            </a:r>
            <a:r>
              <a:rPr lang="tr-TR" sz="2400" b="1" i="1" dirty="0">
                <a:latin typeface="Calibri" pitchFamily="34" charset="0"/>
                <a:cs typeface="Calibri" pitchFamily="34" charset="0"/>
              </a:rPr>
              <a:t>anabilim dalı başkanı tarafından imzalanması </a:t>
            </a:r>
            <a:r>
              <a:rPr lang="tr-TR" sz="2400" dirty="0">
                <a:latin typeface="Calibri" pitchFamily="34" charset="0"/>
                <a:cs typeface="Calibri" pitchFamily="34" charset="0"/>
              </a:rPr>
              <a:t>ve bilgi için ilgili dekanlık ve enstitü </a:t>
            </a:r>
            <a:r>
              <a:rPr lang="tr-TR" sz="2400" dirty="0" smtClean="0">
                <a:latin typeface="Calibri" pitchFamily="34" charset="0"/>
                <a:cs typeface="Calibri" pitchFamily="34" charset="0"/>
              </a:rPr>
              <a:t>müdürlüklerine, </a:t>
            </a:r>
            <a:r>
              <a:rPr lang="tr-TR" sz="2400" dirty="0">
                <a:latin typeface="Calibri" pitchFamily="34" charset="0"/>
                <a:cs typeface="Calibri" pitchFamily="34" charset="0"/>
              </a:rPr>
              <a:t>bölüm veya ilgisine göre anabilim dalı başkanı tarafından gönderilmesi yeterli olacaktır.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15616" y="274638"/>
            <a:ext cx="7571184" cy="868346"/>
          </a:xfrm>
        </p:spPr>
        <p:txBody>
          <a:bodyPr>
            <a:normAutofit/>
          </a:bodyPr>
          <a:lstStyle/>
          <a:p>
            <a:pPr algn="ctr"/>
            <a:r>
              <a:rPr lang="tr-TR" dirty="0" smtClean="0">
                <a:latin typeface="Calibri" pitchFamily="34" charset="0"/>
                <a:cs typeface="Calibri" pitchFamily="34" charset="0"/>
              </a:rPr>
              <a:t>Bazı Hususlar</a:t>
            </a:r>
            <a:endParaRPr lang="tr-TR" dirty="0">
              <a:latin typeface="Calibri" pitchFamily="34" charset="0"/>
              <a:cs typeface="Calibri" pitchFamily="34" charset="0"/>
            </a:endParaRPr>
          </a:p>
        </p:txBody>
      </p:sp>
      <p:sp>
        <p:nvSpPr>
          <p:cNvPr id="3" name="2 İçerik Yer Tutucusu"/>
          <p:cNvSpPr>
            <a:spLocks noGrp="1"/>
          </p:cNvSpPr>
          <p:nvPr>
            <p:ph idx="1"/>
          </p:nvPr>
        </p:nvSpPr>
        <p:spPr>
          <a:xfrm>
            <a:off x="1043608" y="1214422"/>
            <a:ext cx="7886110" cy="5072098"/>
          </a:xfrm>
        </p:spPr>
        <p:txBody>
          <a:bodyPr>
            <a:normAutofit/>
          </a:bodyPr>
          <a:lstStyle/>
          <a:p>
            <a:pPr algn="just">
              <a:spcBef>
                <a:spcPts val="0"/>
              </a:spcBef>
              <a:spcAft>
                <a:spcPts val="3000"/>
              </a:spcAft>
            </a:pPr>
            <a:r>
              <a:rPr lang="tr-TR" sz="2600" dirty="0">
                <a:latin typeface="Calibri" pitchFamily="34" charset="0"/>
                <a:cs typeface="Calibri" pitchFamily="34" charset="0"/>
              </a:rPr>
              <a:t>U</a:t>
            </a:r>
            <a:r>
              <a:rPr lang="tr-TR" sz="2600" dirty="0" smtClean="0">
                <a:latin typeface="Calibri" pitchFamily="34" charset="0"/>
                <a:cs typeface="Calibri" pitchFamily="34" charset="0"/>
              </a:rPr>
              <a:t>zaktan </a:t>
            </a:r>
            <a:r>
              <a:rPr lang="tr-TR" sz="2600" dirty="0">
                <a:latin typeface="Calibri" pitchFamily="34" charset="0"/>
                <a:cs typeface="Calibri" pitchFamily="34" charset="0"/>
              </a:rPr>
              <a:t>eğitim ve ikinci öğretim harçlarının tahsilatına ilişkin banka bilgilerine erişim ilgili bölümlere </a:t>
            </a:r>
            <a:r>
              <a:rPr lang="tr-TR" sz="2600" dirty="0" smtClean="0">
                <a:latin typeface="Calibri" pitchFamily="34" charset="0"/>
                <a:cs typeface="Calibri" pitchFamily="34" charset="0"/>
              </a:rPr>
              <a:t>SGDB aracılığı </a:t>
            </a:r>
            <a:r>
              <a:rPr lang="tr-TR" sz="2600" dirty="0">
                <a:latin typeface="Calibri" pitchFamily="34" charset="0"/>
                <a:cs typeface="Calibri" pitchFamily="34" charset="0"/>
              </a:rPr>
              <a:t>ile </a:t>
            </a:r>
            <a:r>
              <a:rPr lang="tr-TR" sz="2600" b="1" i="1" dirty="0">
                <a:latin typeface="Calibri" pitchFamily="34" charset="0"/>
                <a:cs typeface="Calibri" pitchFamily="34" charset="0"/>
              </a:rPr>
              <a:t>şifre verilmek </a:t>
            </a:r>
            <a:r>
              <a:rPr lang="tr-TR" sz="2600" dirty="0">
                <a:latin typeface="Calibri" pitchFamily="34" charset="0"/>
                <a:cs typeface="Calibri" pitchFamily="34" charset="0"/>
              </a:rPr>
              <a:t>suretiyle sağlanacak ve bu şekilde birimlerin ilgili mevzuata uygun bir şekilde tahakkukları doğrudan yapması ve bunu takiben ilgili hesaplamaları yapıp gecikmeden ödenek taleplerinde bulunması da yine bu dönem içinde sağlanmış olacaktır. </a:t>
            </a:r>
            <a:endParaRPr lang="tr-TR" sz="2600" dirty="0" smtClean="0">
              <a:latin typeface="Calibri" pitchFamily="34" charset="0"/>
              <a:cs typeface="Calibri" pitchFamily="34" charset="0"/>
            </a:endParaRPr>
          </a:p>
          <a:p>
            <a:pPr algn="just">
              <a:spcBef>
                <a:spcPts val="0"/>
              </a:spcBef>
              <a:spcAft>
                <a:spcPts val="1200"/>
              </a:spcAft>
            </a:pPr>
            <a:r>
              <a:rPr lang="tr-TR" sz="2600" dirty="0" smtClean="0">
                <a:latin typeface="Calibri" pitchFamily="34" charset="0"/>
                <a:cs typeface="Calibri" pitchFamily="34" charset="0"/>
              </a:rPr>
              <a:t>2012-2013 </a:t>
            </a:r>
            <a:r>
              <a:rPr lang="tr-TR" sz="2600" dirty="0">
                <a:latin typeface="Calibri" pitchFamily="34" charset="0"/>
                <a:cs typeface="Calibri" pitchFamily="34" charset="0"/>
              </a:rPr>
              <a:t>eğitim öğretim döneminde </a:t>
            </a:r>
            <a:r>
              <a:rPr lang="tr-TR" sz="2600" b="1" i="1" dirty="0">
                <a:latin typeface="Calibri" pitchFamily="34" charset="0"/>
                <a:cs typeface="Calibri" pitchFamily="34" charset="0"/>
              </a:rPr>
              <a:t>Haziran-Ağustos ayları</a:t>
            </a:r>
            <a:r>
              <a:rPr lang="tr-TR" sz="2600" dirty="0">
                <a:latin typeface="Calibri" pitchFamily="34" charset="0"/>
                <a:cs typeface="Calibri" pitchFamily="34" charset="0"/>
              </a:rPr>
              <a:t> arasında </a:t>
            </a:r>
            <a:r>
              <a:rPr lang="tr-TR" sz="2600" dirty="0" smtClean="0">
                <a:latin typeface="Calibri" pitchFamily="34" charset="0"/>
                <a:cs typeface="Calibri" pitchFamily="34" charset="0"/>
              </a:rPr>
              <a:t>ek derslerin </a:t>
            </a:r>
            <a:r>
              <a:rPr lang="tr-TR" sz="2600" dirty="0">
                <a:latin typeface="Calibri" pitchFamily="34" charset="0"/>
                <a:cs typeface="Calibri" pitchFamily="34" charset="0"/>
              </a:rPr>
              <a:t>ödenmesi içinde aynı şekilde tahakkuk süreci işleyecektir</a:t>
            </a:r>
            <a:r>
              <a:rPr lang="tr-TR" sz="2600" dirty="0" smtClean="0">
                <a:latin typeface="Calibri" pitchFamily="34" charset="0"/>
                <a:cs typeface="Calibri" pitchFamily="34" charset="0"/>
              </a:rPr>
              <a:t>.</a:t>
            </a:r>
            <a:endParaRPr lang="tr-TR" sz="2600" dirty="0">
              <a:latin typeface="Calibri" pitchFamily="34" charset="0"/>
              <a:cs typeface="Calibri"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122</TotalTime>
  <Words>550</Words>
  <Application>Microsoft Office PowerPoint</Application>
  <PresentationFormat>Ekran Gösterisi (4:3)</PresentationFormat>
  <Paragraphs>38</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Gündönümü</vt:lpstr>
      <vt:lpstr>EK DERS TAHAKKUK VE ÖDEMELERİNE İLİŞKİN BİLGİLENDİRME SUNUMU</vt:lpstr>
      <vt:lpstr>EK DERS ÖDEMELERİNDE KARŞILAŞILAN TEMEL KURUMSAL PROBLEMLER</vt:lpstr>
      <vt:lpstr>EK DERS ÖDEMELERİNDE KARŞILAŞILAN TEMEL KURUMSAL PROBLEMLER</vt:lpstr>
      <vt:lpstr>GEÇİŞ AŞAMASINDA ÖNGÖRÜLEN SÜREÇ</vt:lpstr>
      <vt:lpstr>GEÇİŞ AŞAMASINDA ÖNGÖRÜLEN SÜREÇ</vt:lpstr>
      <vt:lpstr>GEÇİŞ AŞAMASINDA ÖNGÖRÜLEN SÜREÇ</vt:lpstr>
      <vt:lpstr>GEÇİŞ AŞAMASINDA ÖNGÖRÜLEN SÜREÇ</vt:lpstr>
      <vt:lpstr>Bazı Hususlar</vt:lpstr>
      <vt:lpstr>Bazı Hususlar</vt:lpstr>
      <vt:lpstr>PowerPoint Sunusu</vt:lpstr>
      <vt:lpstr>Tartışma ve Öneriler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hakanyilmaz</dc:creator>
  <cp:lastModifiedBy>ANK</cp:lastModifiedBy>
  <cp:revision>15</cp:revision>
  <dcterms:created xsi:type="dcterms:W3CDTF">2013-03-06T06:08:18Z</dcterms:created>
  <dcterms:modified xsi:type="dcterms:W3CDTF">2013-03-08T08:25:20Z</dcterms:modified>
</cp:coreProperties>
</file>