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46"/>
  </p:notesMasterIdLst>
  <p:handoutMasterIdLst>
    <p:handoutMasterId r:id="rId47"/>
  </p:handoutMasterIdLst>
  <p:sldIdLst>
    <p:sldId id="256" r:id="rId2"/>
    <p:sldId id="407" r:id="rId3"/>
    <p:sldId id="323" r:id="rId4"/>
    <p:sldId id="307" r:id="rId5"/>
    <p:sldId id="408" r:id="rId6"/>
    <p:sldId id="364" r:id="rId7"/>
    <p:sldId id="280" r:id="rId8"/>
    <p:sldId id="409" r:id="rId9"/>
    <p:sldId id="371" r:id="rId10"/>
    <p:sldId id="422" r:id="rId11"/>
    <p:sldId id="423" r:id="rId12"/>
    <p:sldId id="425" r:id="rId13"/>
    <p:sldId id="275" r:id="rId14"/>
    <p:sldId id="367" r:id="rId15"/>
    <p:sldId id="368" r:id="rId16"/>
    <p:sldId id="369" r:id="rId17"/>
    <p:sldId id="370" r:id="rId18"/>
    <p:sldId id="432" r:id="rId19"/>
    <p:sldId id="426" r:id="rId20"/>
    <p:sldId id="428" r:id="rId21"/>
    <p:sldId id="391" r:id="rId22"/>
    <p:sldId id="392" r:id="rId23"/>
    <p:sldId id="393" r:id="rId24"/>
    <p:sldId id="394" r:id="rId25"/>
    <p:sldId id="430" r:id="rId26"/>
    <p:sldId id="431" r:id="rId27"/>
    <p:sldId id="396" r:id="rId28"/>
    <p:sldId id="429" r:id="rId29"/>
    <p:sldId id="402" r:id="rId30"/>
    <p:sldId id="404" r:id="rId31"/>
    <p:sldId id="403" r:id="rId32"/>
    <p:sldId id="405" r:id="rId33"/>
    <p:sldId id="410" r:id="rId34"/>
    <p:sldId id="433" r:id="rId35"/>
    <p:sldId id="411" r:id="rId36"/>
    <p:sldId id="434" r:id="rId37"/>
    <p:sldId id="412" r:id="rId38"/>
    <p:sldId id="413" r:id="rId39"/>
    <p:sldId id="435" r:id="rId40"/>
    <p:sldId id="417" r:id="rId41"/>
    <p:sldId id="421" r:id="rId42"/>
    <p:sldId id="414" r:id="rId43"/>
    <p:sldId id="415" r:id="rId44"/>
    <p:sldId id="281" r:id="rId45"/>
  </p:sldIdLst>
  <p:sldSz cx="9144000" cy="6858000" type="screen4x3"/>
  <p:notesSz cx="6797675" cy="992822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65128-BBE8-4B72-A1F9-5DA065F6434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EC90F6AF-2965-4387-961F-A082078EE6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STRATEJİK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PLANLAMA</a:t>
          </a:r>
        </a:p>
      </dgm:t>
    </dgm:pt>
    <dgm:pt modelId="{DCFCCB11-83EC-48C3-A2B7-328C536A72FB}" type="parTrans" cxnId="{3C3C2764-F261-4488-AD72-F187182E2D28}">
      <dgm:prSet/>
      <dgm:spPr/>
      <dgm:t>
        <a:bodyPr/>
        <a:lstStyle/>
        <a:p>
          <a:endParaRPr lang="en-US"/>
        </a:p>
      </dgm:t>
    </dgm:pt>
    <dgm:pt modelId="{D76BBC16-3F9F-4886-A65C-C85CACA9B8CB}" type="sibTrans" cxnId="{3C3C2764-F261-4488-AD72-F187182E2D28}">
      <dgm:prSet/>
      <dgm:spPr/>
      <dgm:t>
        <a:bodyPr/>
        <a:lstStyle/>
        <a:p>
          <a:endParaRPr lang="en-US"/>
        </a:p>
      </dgm:t>
    </dgm:pt>
    <dgm:pt modelId="{BC059945-A60A-4685-821B-11A52FF0ED9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UYGULAMA</a:t>
          </a:r>
        </a:p>
      </dgm:t>
    </dgm:pt>
    <dgm:pt modelId="{1BC2F16C-7C42-4CF9-8A8B-D13EBA7ADAA1}" type="parTrans" cxnId="{93702A5C-F16C-4845-838E-4BAB40FA1A66}">
      <dgm:prSet/>
      <dgm:spPr/>
      <dgm:t>
        <a:bodyPr/>
        <a:lstStyle/>
        <a:p>
          <a:endParaRPr lang="en-US"/>
        </a:p>
      </dgm:t>
    </dgm:pt>
    <dgm:pt modelId="{9D90D864-9B5C-461D-85A9-652912C294EE}" type="sibTrans" cxnId="{93702A5C-F16C-4845-838E-4BAB40FA1A66}">
      <dgm:prSet/>
      <dgm:spPr/>
      <dgm:t>
        <a:bodyPr/>
        <a:lstStyle/>
        <a:p>
          <a:endParaRPr lang="en-US"/>
        </a:p>
      </dgm:t>
    </dgm:pt>
    <dgm:pt modelId="{EF404108-5C27-452E-B293-37A25CE1FC4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İZLEME VE DEĞERLENDİRME</a:t>
          </a:r>
        </a:p>
      </dgm:t>
    </dgm:pt>
    <dgm:pt modelId="{E887C386-4BF4-48D8-B07F-1EB83F5F6206}" type="parTrans" cxnId="{91B0E08B-DFB6-4E75-BA94-3D1F4C94636E}">
      <dgm:prSet/>
      <dgm:spPr/>
      <dgm:t>
        <a:bodyPr/>
        <a:lstStyle/>
        <a:p>
          <a:endParaRPr lang="en-US"/>
        </a:p>
      </dgm:t>
    </dgm:pt>
    <dgm:pt modelId="{02306200-A83C-4247-9B09-305502B6D16A}" type="sibTrans" cxnId="{91B0E08B-DFB6-4E75-BA94-3D1F4C94636E}">
      <dgm:prSet/>
      <dgm:spPr/>
      <dgm:t>
        <a:bodyPr/>
        <a:lstStyle/>
        <a:p>
          <a:endParaRPr lang="en-US"/>
        </a:p>
      </dgm:t>
    </dgm:pt>
    <dgm:pt modelId="{0BB4E431-F541-4BF1-B7B4-38BF44CA2282}" type="pres">
      <dgm:prSet presAssocID="{54265128-BBE8-4B72-A1F9-5DA065F6434D}" presName="cycle" presStyleCnt="0">
        <dgm:presLayoutVars>
          <dgm:dir/>
          <dgm:resizeHandles val="exact"/>
        </dgm:presLayoutVars>
      </dgm:prSet>
      <dgm:spPr/>
    </dgm:pt>
    <dgm:pt modelId="{F5BCF45B-EF98-4B05-BF15-3F272D02EDEC}" type="pres">
      <dgm:prSet presAssocID="{EC90F6AF-2965-4387-961F-A082078EE6E8}" presName="dummy" presStyleCnt="0"/>
      <dgm:spPr/>
    </dgm:pt>
    <dgm:pt modelId="{DF9A0D9E-AF50-4353-ADB5-789AEAA70A94}" type="pres">
      <dgm:prSet presAssocID="{EC90F6AF-2965-4387-961F-A082078EE6E8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D9CD0-2399-4E03-8413-48E542D6B7CC}" type="pres">
      <dgm:prSet presAssocID="{D76BBC16-3F9F-4886-A65C-C85CACA9B8CB}" presName="sibTrans" presStyleLbl="node1" presStyleIdx="0" presStyleCnt="3"/>
      <dgm:spPr/>
      <dgm:t>
        <a:bodyPr/>
        <a:lstStyle/>
        <a:p>
          <a:endParaRPr lang="en-US"/>
        </a:p>
      </dgm:t>
    </dgm:pt>
    <dgm:pt modelId="{E69F1D37-8872-42DA-A4EC-028FB72EF59E}" type="pres">
      <dgm:prSet presAssocID="{BC059945-A60A-4685-821B-11A52FF0ED95}" presName="dummy" presStyleCnt="0"/>
      <dgm:spPr/>
    </dgm:pt>
    <dgm:pt modelId="{856D76CD-4500-4009-AF6A-E4BE7858C9CE}" type="pres">
      <dgm:prSet presAssocID="{BC059945-A60A-4685-821B-11A52FF0ED95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7C4EA-FE0D-4FFC-8665-ABFA3BB06A04}" type="pres">
      <dgm:prSet presAssocID="{9D90D864-9B5C-461D-85A9-652912C294EE}" presName="sibTrans" presStyleLbl="node1" presStyleIdx="1" presStyleCnt="3"/>
      <dgm:spPr/>
      <dgm:t>
        <a:bodyPr/>
        <a:lstStyle/>
        <a:p>
          <a:endParaRPr lang="en-US"/>
        </a:p>
      </dgm:t>
    </dgm:pt>
    <dgm:pt modelId="{803EABBF-159C-4E35-B764-3C23222E3C71}" type="pres">
      <dgm:prSet presAssocID="{EF404108-5C27-452E-B293-37A25CE1FC44}" presName="dummy" presStyleCnt="0"/>
      <dgm:spPr/>
    </dgm:pt>
    <dgm:pt modelId="{85219218-CC45-4A12-9FB7-640214EC4690}" type="pres">
      <dgm:prSet presAssocID="{EF404108-5C27-452E-B293-37A25CE1FC44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7C2DB-C782-49E4-A651-00CB24DA12BB}" type="pres">
      <dgm:prSet presAssocID="{02306200-A83C-4247-9B09-305502B6D16A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1919194A-F396-4B0C-AE4A-1FDFE581D65D}" type="presOf" srcId="{02306200-A83C-4247-9B09-305502B6D16A}" destId="{6E07C2DB-C782-49E4-A651-00CB24DA12BB}" srcOrd="0" destOrd="0" presId="urn:microsoft.com/office/officeart/2005/8/layout/cycle1"/>
    <dgm:cxn modelId="{373BD4B1-C110-433F-9FB2-E3134885AA2F}" type="presOf" srcId="{54265128-BBE8-4B72-A1F9-5DA065F6434D}" destId="{0BB4E431-F541-4BF1-B7B4-38BF44CA2282}" srcOrd="0" destOrd="0" presId="urn:microsoft.com/office/officeart/2005/8/layout/cycle1"/>
    <dgm:cxn modelId="{E68B6154-5771-4DB0-869B-22B9D2742E87}" type="presOf" srcId="{EC90F6AF-2965-4387-961F-A082078EE6E8}" destId="{DF9A0D9E-AF50-4353-ADB5-789AEAA70A94}" srcOrd="0" destOrd="0" presId="urn:microsoft.com/office/officeart/2005/8/layout/cycle1"/>
    <dgm:cxn modelId="{5FF886F6-9937-4A2E-946B-C5BD4A59976C}" type="presOf" srcId="{BC059945-A60A-4685-821B-11A52FF0ED95}" destId="{856D76CD-4500-4009-AF6A-E4BE7858C9CE}" srcOrd="0" destOrd="0" presId="urn:microsoft.com/office/officeart/2005/8/layout/cycle1"/>
    <dgm:cxn modelId="{CF274A40-EAC4-4EAC-BA68-AE739BB973CC}" type="presOf" srcId="{D76BBC16-3F9F-4886-A65C-C85CACA9B8CB}" destId="{245D9CD0-2399-4E03-8413-48E542D6B7CC}" srcOrd="0" destOrd="0" presId="urn:microsoft.com/office/officeart/2005/8/layout/cycle1"/>
    <dgm:cxn modelId="{5EB86B18-C1A4-4DDD-A488-9968AE27BCFE}" type="presOf" srcId="{9D90D864-9B5C-461D-85A9-652912C294EE}" destId="{1607C4EA-FE0D-4FFC-8665-ABFA3BB06A04}" srcOrd="0" destOrd="0" presId="urn:microsoft.com/office/officeart/2005/8/layout/cycle1"/>
    <dgm:cxn modelId="{3C3C2764-F261-4488-AD72-F187182E2D28}" srcId="{54265128-BBE8-4B72-A1F9-5DA065F6434D}" destId="{EC90F6AF-2965-4387-961F-A082078EE6E8}" srcOrd="0" destOrd="0" parTransId="{DCFCCB11-83EC-48C3-A2B7-328C536A72FB}" sibTransId="{D76BBC16-3F9F-4886-A65C-C85CACA9B8CB}"/>
    <dgm:cxn modelId="{7FD0DEB4-D392-46EE-B860-A5A3714F9D41}" type="presOf" srcId="{EF404108-5C27-452E-B293-37A25CE1FC44}" destId="{85219218-CC45-4A12-9FB7-640214EC4690}" srcOrd="0" destOrd="0" presId="urn:microsoft.com/office/officeart/2005/8/layout/cycle1"/>
    <dgm:cxn modelId="{93702A5C-F16C-4845-838E-4BAB40FA1A66}" srcId="{54265128-BBE8-4B72-A1F9-5DA065F6434D}" destId="{BC059945-A60A-4685-821B-11A52FF0ED95}" srcOrd="1" destOrd="0" parTransId="{1BC2F16C-7C42-4CF9-8A8B-D13EBA7ADAA1}" sibTransId="{9D90D864-9B5C-461D-85A9-652912C294EE}"/>
    <dgm:cxn modelId="{91B0E08B-DFB6-4E75-BA94-3D1F4C94636E}" srcId="{54265128-BBE8-4B72-A1F9-5DA065F6434D}" destId="{EF404108-5C27-452E-B293-37A25CE1FC44}" srcOrd="2" destOrd="0" parTransId="{E887C386-4BF4-48D8-B07F-1EB83F5F6206}" sibTransId="{02306200-A83C-4247-9B09-305502B6D16A}"/>
    <dgm:cxn modelId="{69E19FB3-0AF8-4779-9934-E054C0FA9526}" type="presParOf" srcId="{0BB4E431-F541-4BF1-B7B4-38BF44CA2282}" destId="{F5BCF45B-EF98-4B05-BF15-3F272D02EDEC}" srcOrd="0" destOrd="0" presId="urn:microsoft.com/office/officeart/2005/8/layout/cycle1"/>
    <dgm:cxn modelId="{4A3B520D-8486-41AA-BACD-D6646A152B97}" type="presParOf" srcId="{0BB4E431-F541-4BF1-B7B4-38BF44CA2282}" destId="{DF9A0D9E-AF50-4353-ADB5-789AEAA70A94}" srcOrd="1" destOrd="0" presId="urn:microsoft.com/office/officeart/2005/8/layout/cycle1"/>
    <dgm:cxn modelId="{03136AAE-0DE0-4B84-B951-3B16D9293C6C}" type="presParOf" srcId="{0BB4E431-F541-4BF1-B7B4-38BF44CA2282}" destId="{245D9CD0-2399-4E03-8413-48E542D6B7CC}" srcOrd="2" destOrd="0" presId="urn:microsoft.com/office/officeart/2005/8/layout/cycle1"/>
    <dgm:cxn modelId="{8EF8A7BC-EF66-4E33-8F13-C6C078D741F1}" type="presParOf" srcId="{0BB4E431-F541-4BF1-B7B4-38BF44CA2282}" destId="{E69F1D37-8872-42DA-A4EC-028FB72EF59E}" srcOrd="3" destOrd="0" presId="urn:microsoft.com/office/officeart/2005/8/layout/cycle1"/>
    <dgm:cxn modelId="{5E5757CC-9425-431B-A5EF-959CED75D7D8}" type="presParOf" srcId="{0BB4E431-F541-4BF1-B7B4-38BF44CA2282}" destId="{856D76CD-4500-4009-AF6A-E4BE7858C9CE}" srcOrd="4" destOrd="0" presId="urn:microsoft.com/office/officeart/2005/8/layout/cycle1"/>
    <dgm:cxn modelId="{AC205DE1-C1BF-45DB-9A81-0D9186CA37A1}" type="presParOf" srcId="{0BB4E431-F541-4BF1-B7B4-38BF44CA2282}" destId="{1607C4EA-FE0D-4FFC-8665-ABFA3BB06A04}" srcOrd="5" destOrd="0" presId="urn:microsoft.com/office/officeart/2005/8/layout/cycle1"/>
    <dgm:cxn modelId="{72412DE2-2A50-41EF-AF5A-27093CEB86B4}" type="presParOf" srcId="{0BB4E431-F541-4BF1-B7B4-38BF44CA2282}" destId="{803EABBF-159C-4E35-B764-3C23222E3C71}" srcOrd="6" destOrd="0" presId="urn:microsoft.com/office/officeart/2005/8/layout/cycle1"/>
    <dgm:cxn modelId="{FF5933B3-1316-4543-BC3D-8E2653A3E3AA}" type="presParOf" srcId="{0BB4E431-F541-4BF1-B7B4-38BF44CA2282}" destId="{85219218-CC45-4A12-9FB7-640214EC4690}" srcOrd="7" destOrd="0" presId="urn:microsoft.com/office/officeart/2005/8/layout/cycle1"/>
    <dgm:cxn modelId="{DF223D7C-1156-46D7-82B1-E081C9D33D71}" type="presParOf" srcId="{0BB4E431-F541-4BF1-B7B4-38BF44CA2282}" destId="{6E07C2DB-C782-49E4-A651-00CB24DA12BB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E2AECF-3E32-494A-A13B-4309E99D583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3ABA7C1-D73D-4C5F-8AB2-40575A7DD066}">
      <dgm:prSet phldrT="[Text]" custT="1"/>
      <dgm:spPr>
        <a:solidFill>
          <a:schemeClr val="accent1"/>
        </a:solidFill>
      </dgm:spPr>
      <dgm:t>
        <a:bodyPr/>
        <a:lstStyle/>
        <a:p>
          <a:r>
            <a:rPr lang="tr-TR" sz="2000" dirty="0" smtClean="0"/>
            <a:t>Durum Analizi (GZFT, Paydaş, Mevzuat vb. Analizler)</a:t>
          </a:r>
        </a:p>
      </dgm:t>
    </dgm:pt>
    <dgm:pt modelId="{C6585921-8921-4718-B6EB-4AB292DACA5B}" type="parTrans" cxnId="{B16C2AB1-9719-4C55-BA90-2526BFBCA040}">
      <dgm:prSet/>
      <dgm:spPr/>
      <dgm:t>
        <a:bodyPr/>
        <a:lstStyle/>
        <a:p>
          <a:endParaRPr lang="tr-TR"/>
        </a:p>
      </dgm:t>
    </dgm:pt>
    <dgm:pt modelId="{28649798-5D49-4371-B281-6127DD08942A}" type="sibTrans" cxnId="{B16C2AB1-9719-4C55-BA90-2526BFBCA040}">
      <dgm:prSet/>
      <dgm:spPr/>
      <dgm:t>
        <a:bodyPr/>
        <a:lstStyle/>
        <a:p>
          <a:endParaRPr lang="tr-TR"/>
        </a:p>
      </dgm:t>
    </dgm:pt>
    <dgm:pt modelId="{616A1598-07EC-486D-8581-2C2877DBAF34}">
      <dgm:prSet phldrT="[Text]" custT="1"/>
      <dgm:spPr/>
      <dgm:t>
        <a:bodyPr/>
        <a:lstStyle/>
        <a:p>
          <a:r>
            <a:rPr lang="tr-TR" sz="2000" dirty="0" smtClean="0"/>
            <a:t>Misyon, Vizyon, İlkeler</a:t>
          </a:r>
          <a:endParaRPr lang="tr-TR" sz="2000" dirty="0"/>
        </a:p>
      </dgm:t>
    </dgm:pt>
    <dgm:pt modelId="{6C20518A-10AC-4E8B-BEAF-70A450B4F727}" type="parTrans" cxnId="{1487534D-846C-412D-B67A-8D54E8861272}">
      <dgm:prSet/>
      <dgm:spPr/>
      <dgm:t>
        <a:bodyPr/>
        <a:lstStyle/>
        <a:p>
          <a:endParaRPr lang="tr-TR"/>
        </a:p>
      </dgm:t>
    </dgm:pt>
    <dgm:pt modelId="{0DAE4C44-F946-43AE-BD5B-8A4B2EBD8664}" type="sibTrans" cxnId="{1487534D-846C-412D-B67A-8D54E8861272}">
      <dgm:prSet/>
      <dgm:spPr/>
      <dgm:t>
        <a:bodyPr/>
        <a:lstStyle/>
        <a:p>
          <a:endParaRPr lang="tr-TR"/>
        </a:p>
      </dgm:t>
    </dgm:pt>
    <dgm:pt modelId="{5D132CC5-1E7F-40EF-8891-6411385377C0}">
      <dgm:prSet phldrT="[Text]" custT="1"/>
      <dgm:spPr/>
      <dgm:t>
        <a:bodyPr/>
        <a:lstStyle/>
        <a:p>
          <a:r>
            <a:rPr lang="tr-TR" sz="2000" dirty="0" smtClean="0"/>
            <a:t>Amaçlar</a:t>
          </a:r>
        </a:p>
      </dgm:t>
    </dgm:pt>
    <dgm:pt modelId="{ACBA1ADF-BD5F-457B-99E4-DCDB09118DBB}" type="parTrans" cxnId="{36BCD939-B760-46CC-A713-3248647C238E}">
      <dgm:prSet/>
      <dgm:spPr/>
      <dgm:t>
        <a:bodyPr/>
        <a:lstStyle/>
        <a:p>
          <a:endParaRPr lang="tr-TR"/>
        </a:p>
      </dgm:t>
    </dgm:pt>
    <dgm:pt modelId="{B7478962-9834-4DF6-A23B-804999D757C2}" type="sibTrans" cxnId="{36BCD939-B760-46CC-A713-3248647C238E}">
      <dgm:prSet/>
      <dgm:spPr/>
      <dgm:t>
        <a:bodyPr/>
        <a:lstStyle/>
        <a:p>
          <a:endParaRPr lang="tr-TR"/>
        </a:p>
      </dgm:t>
    </dgm:pt>
    <dgm:pt modelId="{C5A8DCA9-7E0B-4D7B-A3B0-42BC973DC710}">
      <dgm:prSet custT="1"/>
      <dgm:spPr/>
      <dgm:t>
        <a:bodyPr/>
        <a:lstStyle/>
        <a:p>
          <a:r>
            <a:rPr lang="tr-TR" sz="2000" dirty="0" smtClean="0"/>
            <a:t>Hedefler ve Performans Göstergeleri</a:t>
          </a:r>
          <a:endParaRPr lang="tr-TR" sz="2000" dirty="0"/>
        </a:p>
      </dgm:t>
    </dgm:pt>
    <dgm:pt modelId="{05706149-7C2B-43C7-B9F3-9E9665010A56}" type="parTrans" cxnId="{AB61D4F9-6E4E-4D1C-912A-029D9B52767E}">
      <dgm:prSet/>
      <dgm:spPr/>
      <dgm:t>
        <a:bodyPr/>
        <a:lstStyle/>
        <a:p>
          <a:endParaRPr lang="tr-TR"/>
        </a:p>
      </dgm:t>
    </dgm:pt>
    <dgm:pt modelId="{368C312F-DE60-44BE-8726-2C26FCD29ADB}" type="sibTrans" cxnId="{AB61D4F9-6E4E-4D1C-912A-029D9B52767E}">
      <dgm:prSet/>
      <dgm:spPr/>
      <dgm:t>
        <a:bodyPr/>
        <a:lstStyle/>
        <a:p>
          <a:endParaRPr lang="tr-TR"/>
        </a:p>
      </dgm:t>
    </dgm:pt>
    <dgm:pt modelId="{08E2EF0B-C4F4-4ACB-BD3B-49842808CDC5}">
      <dgm:prSet custT="1"/>
      <dgm:spPr/>
      <dgm:t>
        <a:bodyPr/>
        <a:lstStyle/>
        <a:p>
          <a:r>
            <a:rPr lang="tr-TR" sz="2000" dirty="0" smtClean="0"/>
            <a:t>Stratejiler</a:t>
          </a:r>
          <a:endParaRPr lang="tr-TR" sz="2000" dirty="0"/>
        </a:p>
      </dgm:t>
    </dgm:pt>
    <dgm:pt modelId="{EDC449C3-D33B-47A5-B048-DE4A3CC12195}" type="parTrans" cxnId="{9F75270C-EBAA-4395-9A5C-6399CD5686E8}">
      <dgm:prSet/>
      <dgm:spPr/>
      <dgm:t>
        <a:bodyPr/>
        <a:lstStyle/>
        <a:p>
          <a:endParaRPr lang="tr-TR"/>
        </a:p>
      </dgm:t>
    </dgm:pt>
    <dgm:pt modelId="{13542EC4-7D7C-4989-9CA4-2C67697F573A}" type="sibTrans" cxnId="{9F75270C-EBAA-4395-9A5C-6399CD5686E8}">
      <dgm:prSet/>
      <dgm:spPr/>
      <dgm:t>
        <a:bodyPr/>
        <a:lstStyle/>
        <a:p>
          <a:endParaRPr lang="tr-TR"/>
        </a:p>
      </dgm:t>
    </dgm:pt>
    <dgm:pt modelId="{61F7C8DF-7DB3-4953-BA5F-64D87660E6D3}">
      <dgm:prSet custT="1"/>
      <dgm:spPr>
        <a:solidFill>
          <a:schemeClr val="accent1"/>
        </a:solidFill>
      </dgm:spPr>
      <dgm:t>
        <a:bodyPr/>
        <a:lstStyle/>
        <a:p>
          <a:r>
            <a:rPr lang="tr-TR" sz="2000" dirty="0" smtClean="0"/>
            <a:t>Faaliyet ve Projeler</a:t>
          </a:r>
          <a:endParaRPr lang="tr-TR" sz="2000" dirty="0"/>
        </a:p>
      </dgm:t>
    </dgm:pt>
    <dgm:pt modelId="{FCBA8612-7A30-4211-A6F7-EBB950AFEA7B}" type="parTrans" cxnId="{52B7515D-5D2D-4926-9BA3-5BA939A3B832}">
      <dgm:prSet/>
      <dgm:spPr/>
      <dgm:t>
        <a:bodyPr/>
        <a:lstStyle/>
        <a:p>
          <a:endParaRPr lang="tr-TR"/>
        </a:p>
      </dgm:t>
    </dgm:pt>
    <dgm:pt modelId="{29781C61-085A-42ED-978A-1DA87D3DE66E}" type="sibTrans" cxnId="{52B7515D-5D2D-4926-9BA3-5BA939A3B832}">
      <dgm:prSet/>
      <dgm:spPr/>
      <dgm:t>
        <a:bodyPr/>
        <a:lstStyle/>
        <a:p>
          <a:endParaRPr lang="tr-TR"/>
        </a:p>
      </dgm:t>
    </dgm:pt>
    <dgm:pt modelId="{711E4059-B6C8-4F42-9F14-B264CC55EE30}" type="pres">
      <dgm:prSet presAssocID="{DFE2AECF-3E32-494A-A13B-4309E99D58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222A8A2-A3C7-478A-B529-CD103220D1BF}" type="pres">
      <dgm:prSet presAssocID="{61F7C8DF-7DB3-4953-BA5F-64D87660E6D3}" presName="boxAndChildren" presStyleCnt="0"/>
      <dgm:spPr/>
    </dgm:pt>
    <dgm:pt modelId="{63BFBC96-6DA3-4DE9-827B-03CD23AEC3B0}" type="pres">
      <dgm:prSet presAssocID="{61F7C8DF-7DB3-4953-BA5F-64D87660E6D3}" presName="parentTextBox" presStyleLbl="node1" presStyleIdx="0" presStyleCnt="6"/>
      <dgm:spPr/>
      <dgm:t>
        <a:bodyPr/>
        <a:lstStyle/>
        <a:p>
          <a:endParaRPr lang="tr-TR"/>
        </a:p>
      </dgm:t>
    </dgm:pt>
    <dgm:pt modelId="{C75307B7-1458-4E1F-9C76-686E2EDBD682}" type="pres">
      <dgm:prSet presAssocID="{13542EC4-7D7C-4989-9CA4-2C67697F573A}" presName="sp" presStyleCnt="0"/>
      <dgm:spPr/>
    </dgm:pt>
    <dgm:pt modelId="{2DF3D8A9-590F-4B77-B43E-32A4613A82AF}" type="pres">
      <dgm:prSet presAssocID="{08E2EF0B-C4F4-4ACB-BD3B-49842808CDC5}" presName="arrowAndChildren" presStyleCnt="0"/>
      <dgm:spPr/>
    </dgm:pt>
    <dgm:pt modelId="{1D489444-C73A-4C3D-A8D9-7E40DB37662F}" type="pres">
      <dgm:prSet presAssocID="{08E2EF0B-C4F4-4ACB-BD3B-49842808CDC5}" presName="parentTextArrow" presStyleLbl="node1" presStyleIdx="1" presStyleCnt="6"/>
      <dgm:spPr/>
      <dgm:t>
        <a:bodyPr/>
        <a:lstStyle/>
        <a:p>
          <a:endParaRPr lang="tr-TR"/>
        </a:p>
      </dgm:t>
    </dgm:pt>
    <dgm:pt modelId="{B5B29DF8-CC31-453C-A0D6-6DE26FF78867}" type="pres">
      <dgm:prSet presAssocID="{368C312F-DE60-44BE-8726-2C26FCD29ADB}" presName="sp" presStyleCnt="0"/>
      <dgm:spPr/>
    </dgm:pt>
    <dgm:pt modelId="{4D2D0740-BE11-4410-B905-05B89BF93730}" type="pres">
      <dgm:prSet presAssocID="{C5A8DCA9-7E0B-4D7B-A3B0-42BC973DC710}" presName="arrowAndChildren" presStyleCnt="0"/>
      <dgm:spPr/>
    </dgm:pt>
    <dgm:pt modelId="{BE883286-D295-4817-AB2D-4FA75563644B}" type="pres">
      <dgm:prSet presAssocID="{C5A8DCA9-7E0B-4D7B-A3B0-42BC973DC710}" presName="parentTextArrow" presStyleLbl="node1" presStyleIdx="2" presStyleCnt="6"/>
      <dgm:spPr/>
      <dgm:t>
        <a:bodyPr/>
        <a:lstStyle/>
        <a:p>
          <a:endParaRPr lang="tr-TR"/>
        </a:p>
      </dgm:t>
    </dgm:pt>
    <dgm:pt modelId="{7AD18681-C34D-4928-81F1-DEC766FACBB0}" type="pres">
      <dgm:prSet presAssocID="{B7478962-9834-4DF6-A23B-804999D757C2}" presName="sp" presStyleCnt="0"/>
      <dgm:spPr/>
    </dgm:pt>
    <dgm:pt modelId="{916303F2-0614-4EA3-946A-DAA55CD5DCD8}" type="pres">
      <dgm:prSet presAssocID="{5D132CC5-1E7F-40EF-8891-6411385377C0}" presName="arrowAndChildren" presStyleCnt="0"/>
      <dgm:spPr/>
    </dgm:pt>
    <dgm:pt modelId="{7876F86B-FC5C-4A0B-BF5F-9C1347A491F0}" type="pres">
      <dgm:prSet presAssocID="{5D132CC5-1E7F-40EF-8891-6411385377C0}" presName="parentTextArrow" presStyleLbl="node1" presStyleIdx="3" presStyleCnt="6"/>
      <dgm:spPr/>
      <dgm:t>
        <a:bodyPr/>
        <a:lstStyle/>
        <a:p>
          <a:endParaRPr lang="tr-TR"/>
        </a:p>
      </dgm:t>
    </dgm:pt>
    <dgm:pt modelId="{AA183F4C-6AC2-4439-9FC7-C618A1FBC92A}" type="pres">
      <dgm:prSet presAssocID="{0DAE4C44-F946-43AE-BD5B-8A4B2EBD8664}" presName="sp" presStyleCnt="0"/>
      <dgm:spPr/>
    </dgm:pt>
    <dgm:pt modelId="{8A09D3B4-115C-4E16-ACFD-C80232BEC1FE}" type="pres">
      <dgm:prSet presAssocID="{616A1598-07EC-486D-8581-2C2877DBAF34}" presName="arrowAndChildren" presStyleCnt="0"/>
      <dgm:spPr/>
    </dgm:pt>
    <dgm:pt modelId="{16D1368B-9B03-4B48-B24D-8B38A9B07506}" type="pres">
      <dgm:prSet presAssocID="{616A1598-07EC-486D-8581-2C2877DBAF34}" presName="parentTextArrow" presStyleLbl="node1" presStyleIdx="4" presStyleCnt="6"/>
      <dgm:spPr/>
      <dgm:t>
        <a:bodyPr/>
        <a:lstStyle/>
        <a:p>
          <a:endParaRPr lang="tr-TR"/>
        </a:p>
      </dgm:t>
    </dgm:pt>
    <dgm:pt modelId="{25EDAA55-5D47-4564-8FA5-FE2E4D53384C}" type="pres">
      <dgm:prSet presAssocID="{28649798-5D49-4371-B281-6127DD08942A}" presName="sp" presStyleCnt="0"/>
      <dgm:spPr/>
    </dgm:pt>
    <dgm:pt modelId="{0A85132C-3DE8-4B59-8C0A-30CB15723305}" type="pres">
      <dgm:prSet presAssocID="{C3ABA7C1-D73D-4C5F-8AB2-40575A7DD066}" presName="arrowAndChildren" presStyleCnt="0"/>
      <dgm:spPr/>
    </dgm:pt>
    <dgm:pt modelId="{C341B464-E8AA-4F10-B2CA-519C455B09F6}" type="pres">
      <dgm:prSet presAssocID="{C3ABA7C1-D73D-4C5F-8AB2-40575A7DD066}" presName="parentTextArrow" presStyleLbl="node1" presStyleIdx="5" presStyleCnt="6"/>
      <dgm:spPr/>
      <dgm:t>
        <a:bodyPr/>
        <a:lstStyle/>
        <a:p>
          <a:endParaRPr lang="tr-TR"/>
        </a:p>
      </dgm:t>
    </dgm:pt>
  </dgm:ptLst>
  <dgm:cxnLst>
    <dgm:cxn modelId="{AB61D4F9-6E4E-4D1C-912A-029D9B52767E}" srcId="{DFE2AECF-3E32-494A-A13B-4309E99D583F}" destId="{C5A8DCA9-7E0B-4D7B-A3B0-42BC973DC710}" srcOrd="3" destOrd="0" parTransId="{05706149-7C2B-43C7-B9F3-9E9665010A56}" sibTransId="{368C312F-DE60-44BE-8726-2C26FCD29ADB}"/>
    <dgm:cxn modelId="{64B79A7D-734F-476A-9DAC-78E92C279EA0}" type="presOf" srcId="{5D132CC5-1E7F-40EF-8891-6411385377C0}" destId="{7876F86B-FC5C-4A0B-BF5F-9C1347A491F0}" srcOrd="0" destOrd="0" presId="urn:microsoft.com/office/officeart/2005/8/layout/process4"/>
    <dgm:cxn modelId="{52B7515D-5D2D-4926-9BA3-5BA939A3B832}" srcId="{DFE2AECF-3E32-494A-A13B-4309E99D583F}" destId="{61F7C8DF-7DB3-4953-BA5F-64D87660E6D3}" srcOrd="5" destOrd="0" parTransId="{FCBA8612-7A30-4211-A6F7-EBB950AFEA7B}" sibTransId="{29781C61-085A-42ED-978A-1DA87D3DE66E}"/>
    <dgm:cxn modelId="{DE04DA39-499C-4487-BE27-9EB13698E378}" type="presOf" srcId="{C5A8DCA9-7E0B-4D7B-A3B0-42BC973DC710}" destId="{BE883286-D295-4817-AB2D-4FA75563644B}" srcOrd="0" destOrd="0" presId="urn:microsoft.com/office/officeart/2005/8/layout/process4"/>
    <dgm:cxn modelId="{B16C2AB1-9719-4C55-BA90-2526BFBCA040}" srcId="{DFE2AECF-3E32-494A-A13B-4309E99D583F}" destId="{C3ABA7C1-D73D-4C5F-8AB2-40575A7DD066}" srcOrd="0" destOrd="0" parTransId="{C6585921-8921-4718-B6EB-4AB292DACA5B}" sibTransId="{28649798-5D49-4371-B281-6127DD08942A}"/>
    <dgm:cxn modelId="{7512CAFC-B05C-49D2-8048-5C43AF947110}" type="presOf" srcId="{616A1598-07EC-486D-8581-2C2877DBAF34}" destId="{16D1368B-9B03-4B48-B24D-8B38A9B07506}" srcOrd="0" destOrd="0" presId="urn:microsoft.com/office/officeart/2005/8/layout/process4"/>
    <dgm:cxn modelId="{465645F9-D831-4BB4-9D4F-5812559B78AD}" type="presOf" srcId="{08E2EF0B-C4F4-4ACB-BD3B-49842808CDC5}" destId="{1D489444-C73A-4C3D-A8D9-7E40DB37662F}" srcOrd="0" destOrd="0" presId="urn:microsoft.com/office/officeart/2005/8/layout/process4"/>
    <dgm:cxn modelId="{35818219-3722-46BC-BF14-7F85681AF517}" type="presOf" srcId="{61F7C8DF-7DB3-4953-BA5F-64D87660E6D3}" destId="{63BFBC96-6DA3-4DE9-827B-03CD23AEC3B0}" srcOrd="0" destOrd="0" presId="urn:microsoft.com/office/officeart/2005/8/layout/process4"/>
    <dgm:cxn modelId="{36BCD939-B760-46CC-A713-3248647C238E}" srcId="{DFE2AECF-3E32-494A-A13B-4309E99D583F}" destId="{5D132CC5-1E7F-40EF-8891-6411385377C0}" srcOrd="2" destOrd="0" parTransId="{ACBA1ADF-BD5F-457B-99E4-DCDB09118DBB}" sibTransId="{B7478962-9834-4DF6-A23B-804999D757C2}"/>
    <dgm:cxn modelId="{F78CA4E4-C791-496F-91F5-68D0DE97EAE8}" type="presOf" srcId="{C3ABA7C1-D73D-4C5F-8AB2-40575A7DD066}" destId="{C341B464-E8AA-4F10-B2CA-519C455B09F6}" srcOrd="0" destOrd="0" presId="urn:microsoft.com/office/officeart/2005/8/layout/process4"/>
    <dgm:cxn modelId="{9F75270C-EBAA-4395-9A5C-6399CD5686E8}" srcId="{DFE2AECF-3E32-494A-A13B-4309E99D583F}" destId="{08E2EF0B-C4F4-4ACB-BD3B-49842808CDC5}" srcOrd="4" destOrd="0" parTransId="{EDC449C3-D33B-47A5-B048-DE4A3CC12195}" sibTransId="{13542EC4-7D7C-4989-9CA4-2C67697F573A}"/>
    <dgm:cxn modelId="{1487534D-846C-412D-B67A-8D54E8861272}" srcId="{DFE2AECF-3E32-494A-A13B-4309E99D583F}" destId="{616A1598-07EC-486D-8581-2C2877DBAF34}" srcOrd="1" destOrd="0" parTransId="{6C20518A-10AC-4E8B-BEAF-70A450B4F727}" sibTransId="{0DAE4C44-F946-43AE-BD5B-8A4B2EBD8664}"/>
    <dgm:cxn modelId="{4723EDA9-BA97-4AB8-BC18-26909CFB916C}" type="presOf" srcId="{DFE2AECF-3E32-494A-A13B-4309E99D583F}" destId="{711E4059-B6C8-4F42-9F14-B264CC55EE30}" srcOrd="0" destOrd="0" presId="urn:microsoft.com/office/officeart/2005/8/layout/process4"/>
    <dgm:cxn modelId="{765B3792-AA96-48BE-82E3-406E2571CDBD}" type="presParOf" srcId="{711E4059-B6C8-4F42-9F14-B264CC55EE30}" destId="{1222A8A2-A3C7-478A-B529-CD103220D1BF}" srcOrd="0" destOrd="0" presId="urn:microsoft.com/office/officeart/2005/8/layout/process4"/>
    <dgm:cxn modelId="{8446E369-657E-4EA3-B801-38F640E3C6AA}" type="presParOf" srcId="{1222A8A2-A3C7-478A-B529-CD103220D1BF}" destId="{63BFBC96-6DA3-4DE9-827B-03CD23AEC3B0}" srcOrd="0" destOrd="0" presId="urn:microsoft.com/office/officeart/2005/8/layout/process4"/>
    <dgm:cxn modelId="{DD704BA4-8D80-4367-9EF7-BAD526108EB7}" type="presParOf" srcId="{711E4059-B6C8-4F42-9F14-B264CC55EE30}" destId="{C75307B7-1458-4E1F-9C76-686E2EDBD682}" srcOrd="1" destOrd="0" presId="urn:microsoft.com/office/officeart/2005/8/layout/process4"/>
    <dgm:cxn modelId="{78B90B9D-67EB-49D9-9C9E-0464C78380E4}" type="presParOf" srcId="{711E4059-B6C8-4F42-9F14-B264CC55EE30}" destId="{2DF3D8A9-590F-4B77-B43E-32A4613A82AF}" srcOrd="2" destOrd="0" presId="urn:microsoft.com/office/officeart/2005/8/layout/process4"/>
    <dgm:cxn modelId="{A7838114-7A0A-4D7B-AAC4-3038643AFF98}" type="presParOf" srcId="{2DF3D8A9-590F-4B77-B43E-32A4613A82AF}" destId="{1D489444-C73A-4C3D-A8D9-7E40DB37662F}" srcOrd="0" destOrd="0" presId="urn:microsoft.com/office/officeart/2005/8/layout/process4"/>
    <dgm:cxn modelId="{329216AC-AF69-4EE3-A988-33835B9CC78C}" type="presParOf" srcId="{711E4059-B6C8-4F42-9F14-B264CC55EE30}" destId="{B5B29DF8-CC31-453C-A0D6-6DE26FF78867}" srcOrd="3" destOrd="0" presId="urn:microsoft.com/office/officeart/2005/8/layout/process4"/>
    <dgm:cxn modelId="{889B3569-E914-4493-9602-DA583B320567}" type="presParOf" srcId="{711E4059-B6C8-4F42-9F14-B264CC55EE30}" destId="{4D2D0740-BE11-4410-B905-05B89BF93730}" srcOrd="4" destOrd="0" presId="urn:microsoft.com/office/officeart/2005/8/layout/process4"/>
    <dgm:cxn modelId="{506F3B96-0609-49AC-A88D-2861CA929E6E}" type="presParOf" srcId="{4D2D0740-BE11-4410-B905-05B89BF93730}" destId="{BE883286-D295-4817-AB2D-4FA75563644B}" srcOrd="0" destOrd="0" presId="urn:microsoft.com/office/officeart/2005/8/layout/process4"/>
    <dgm:cxn modelId="{4DE37563-902E-4C4F-82EB-E4F7101E1694}" type="presParOf" srcId="{711E4059-B6C8-4F42-9F14-B264CC55EE30}" destId="{7AD18681-C34D-4928-81F1-DEC766FACBB0}" srcOrd="5" destOrd="0" presId="urn:microsoft.com/office/officeart/2005/8/layout/process4"/>
    <dgm:cxn modelId="{B6A3F899-F8C6-42AB-9D64-7207471B0F73}" type="presParOf" srcId="{711E4059-B6C8-4F42-9F14-B264CC55EE30}" destId="{916303F2-0614-4EA3-946A-DAA55CD5DCD8}" srcOrd="6" destOrd="0" presId="urn:microsoft.com/office/officeart/2005/8/layout/process4"/>
    <dgm:cxn modelId="{707B3861-8276-4FCF-A14B-F4C7FEF8CBC9}" type="presParOf" srcId="{916303F2-0614-4EA3-946A-DAA55CD5DCD8}" destId="{7876F86B-FC5C-4A0B-BF5F-9C1347A491F0}" srcOrd="0" destOrd="0" presId="urn:microsoft.com/office/officeart/2005/8/layout/process4"/>
    <dgm:cxn modelId="{656B5CA2-48CC-4B36-B29A-80B806088816}" type="presParOf" srcId="{711E4059-B6C8-4F42-9F14-B264CC55EE30}" destId="{AA183F4C-6AC2-4439-9FC7-C618A1FBC92A}" srcOrd="7" destOrd="0" presId="urn:microsoft.com/office/officeart/2005/8/layout/process4"/>
    <dgm:cxn modelId="{E52F7766-E6F3-428E-AA48-5BE4C82C8D80}" type="presParOf" srcId="{711E4059-B6C8-4F42-9F14-B264CC55EE30}" destId="{8A09D3B4-115C-4E16-ACFD-C80232BEC1FE}" srcOrd="8" destOrd="0" presId="urn:microsoft.com/office/officeart/2005/8/layout/process4"/>
    <dgm:cxn modelId="{C3E12538-A56A-48DD-ABBB-D16BB0291AF2}" type="presParOf" srcId="{8A09D3B4-115C-4E16-ACFD-C80232BEC1FE}" destId="{16D1368B-9B03-4B48-B24D-8B38A9B07506}" srcOrd="0" destOrd="0" presId="urn:microsoft.com/office/officeart/2005/8/layout/process4"/>
    <dgm:cxn modelId="{EA247EED-6019-48EA-ACBA-0353D43BFDB8}" type="presParOf" srcId="{711E4059-B6C8-4F42-9F14-B264CC55EE30}" destId="{25EDAA55-5D47-4564-8FA5-FE2E4D53384C}" srcOrd="9" destOrd="0" presId="urn:microsoft.com/office/officeart/2005/8/layout/process4"/>
    <dgm:cxn modelId="{92901DF0-A48E-4B66-870E-368C88367C7B}" type="presParOf" srcId="{711E4059-B6C8-4F42-9F14-B264CC55EE30}" destId="{0A85132C-3DE8-4B59-8C0A-30CB15723305}" srcOrd="10" destOrd="0" presId="urn:microsoft.com/office/officeart/2005/8/layout/process4"/>
    <dgm:cxn modelId="{663C1E54-9F51-47B6-8D68-F3A897125D34}" type="presParOf" srcId="{0A85132C-3DE8-4B59-8C0A-30CB15723305}" destId="{C341B464-E8AA-4F10-B2CA-519C455B09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26C1CE-C049-4D53-945B-DD074BEEA8C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9E22F11-70DF-4B2F-AC61-3018CF70DA84}">
      <dgm:prSet phldrT="[Metin]" custT="1"/>
      <dgm:spPr/>
      <dgm:t>
        <a:bodyPr/>
        <a:lstStyle/>
        <a:p>
          <a:r>
            <a:rPr lang="tr-TR" sz="1800" dirty="0" smtClean="0">
              <a:ea typeface="ＭＳ Ｐゴシック" pitchFamily="34" charset="-128"/>
            </a:rPr>
            <a:t>I. Hazırlık Süreci</a:t>
          </a:r>
          <a:endParaRPr lang="tr-TR" sz="1800" dirty="0"/>
        </a:p>
      </dgm:t>
    </dgm:pt>
    <dgm:pt modelId="{911F9E51-B53B-423B-A71A-449C213FF34E}" type="parTrans" cxnId="{D2185D9D-8F3D-40DA-8628-D7C74F26814F}">
      <dgm:prSet/>
      <dgm:spPr/>
      <dgm:t>
        <a:bodyPr/>
        <a:lstStyle/>
        <a:p>
          <a:endParaRPr lang="tr-TR"/>
        </a:p>
      </dgm:t>
    </dgm:pt>
    <dgm:pt modelId="{38B51133-8111-4E3A-8FF7-07608719943C}" type="sibTrans" cxnId="{D2185D9D-8F3D-40DA-8628-D7C74F26814F}">
      <dgm:prSet/>
      <dgm:spPr/>
      <dgm:t>
        <a:bodyPr/>
        <a:lstStyle/>
        <a:p>
          <a:endParaRPr lang="tr-TR"/>
        </a:p>
      </dgm:t>
    </dgm:pt>
    <dgm:pt modelId="{7EC5E137-95D3-4257-9779-7EE1695674FA}">
      <dgm:prSet phldrT="[Metin]" custT="1"/>
      <dgm:spPr/>
      <dgm:t>
        <a:bodyPr/>
        <a:lstStyle/>
        <a:p>
          <a:r>
            <a:rPr lang="tr-TR" sz="1800" dirty="0" smtClean="0">
              <a:ea typeface="ＭＳ Ｐゴシック" pitchFamily="34" charset="-128"/>
            </a:rPr>
            <a:t>II. Durum Analizi</a:t>
          </a:r>
          <a:endParaRPr lang="tr-TR" sz="1800" dirty="0"/>
        </a:p>
      </dgm:t>
    </dgm:pt>
    <dgm:pt modelId="{6B5C0C35-84D1-41C3-A71E-9E1F1E3F5D18}" type="parTrans" cxnId="{0E877468-BC2F-4D7D-8B26-C86ED41FEB98}">
      <dgm:prSet/>
      <dgm:spPr/>
      <dgm:t>
        <a:bodyPr/>
        <a:lstStyle/>
        <a:p>
          <a:endParaRPr lang="tr-TR"/>
        </a:p>
      </dgm:t>
    </dgm:pt>
    <dgm:pt modelId="{78F07EA8-010C-4442-9AA3-81E58939279D}" type="sibTrans" cxnId="{0E877468-BC2F-4D7D-8B26-C86ED41FEB98}">
      <dgm:prSet/>
      <dgm:spPr/>
      <dgm:t>
        <a:bodyPr/>
        <a:lstStyle/>
        <a:p>
          <a:endParaRPr lang="tr-TR"/>
        </a:p>
      </dgm:t>
    </dgm:pt>
    <dgm:pt modelId="{1E71B672-0AA9-49DF-AC76-9C19DE47F5D0}">
      <dgm:prSet phldrT="[Metin]" custT="1"/>
      <dgm:spPr/>
      <dgm:t>
        <a:bodyPr/>
        <a:lstStyle/>
        <a:p>
          <a:r>
            <a:rPr lang="tr-TR" sz="1800" dirty="0" smtClean="0">
              <a:ea typeface="ＭＳ Ｐゴシック" pitchFamily="34" charset="-128"/>
            </a:rPr>
            <a:t>III. Planın Oluşturulması</a:t>
          </a:r>
          <a:endParaRPr lang="tr-TR" sz="1800" dirty="0"/>
        </a:p>
      </dgm:t>
    </dgm:pt>
    <dgm:pt modelId="{1C3BD896-0D14-4B1B-A12B-E970ADF9C896}" type="parTrans" cxnId="{D15C7CB7-83ED-44E2-867B-F14CD8833B38}">
      <dgm:prSet/>
      <dgm:spPr/>
      <dgm:t>
        <a:bodyPr/>
        <a:lstStyle/>
        <a:p>
          <a:endParaRPr lang="tr-TR"/>
        </a:p>
      </dgm:t>
    </dgm:pt>
    <dgm:pt modelId="{5AD299CF-044D-4F92-8ACC-5FC86FD2C6DD}" type="sibTrans" cxnId="{D15C7CB7-83ED-44E2-867B-F14CD8833B38}">
      <dgm:prSet/>
      <dgm:spPr/>
      <dgm:t>
        <a:bodyPr/>
        <a:lstStyle/>
        <a:p>
          <a:endParaRPr lang="tr-TR"/>
        </a:p>
      </dgm:t>
    </dgm:pt>
    <dgm:pt modelId="{5373C9CB-3D67-4B78-8DCE-53E1CEE8F37B}">
      <dgm:prSet phldrT="[Metin]" custT="1"/>
      <dgm:spPr/>
      <dgm:t>
        <a:bodyPr/>
        <a:lstStyle/>
        <a:p>
          <a:r>
            <a:rPr lang="tr-TR" sz="1800" dirty="0" smtClean="0">
              <a:ea typeface="ＭＳ Ｐゴシック" pitchFamily="34" charset="-128"/>
            </a:rPr>
            <a:t>IV. İzleme ve Değerlendirme Sistemi; Performans Programının Oluşturulması</a:t>
          </a:r>
          <a:endParaRPr lang="tr-TR" sz="1800" dirty="0"/>
        </a:p>
      </dgm:t>
    </dgm:pt>
    <dgm:pt modelId="{447511E8-58FF-4C67-8006-D5EE79863129}" type="parTrans" cxnId="{73A4632F-CC9B-4F60-A5D7-09C2CAEB5E64}">
      <dgm:prSet/>
      <dgm:spPr/>
      <dgm:t>
        <a:bodyPr/>
        <a:lstStyle/>
        <a:p>
          <a:endParaRPr lang="tr-TR"/>
        </a:p>
      </dgm:t>
    </dgm:pt>
    <dgm:pt modelId="{DBCCA5E2-585A-43E9-8777-868A6DFA5886}" type="sibTrans" cxnId="{73A4632F-CC9B-4F60-A5D7-09C2CAEB5E64}">
      <dgm:prSet/>
      <dgm:spPr/>
      <dgm:t>
        <a:bodyPr/>
        <a:lstStyle/>
        <a:p>
          <a:endParaRPr lang="tr-TR"/>
        </a:p>
      </dgm:t>
    </dgm:pt>
    <dgm:pt modelId="{2B360124-81E8-47E5-9B2F-45B3E767B091}" type="pres">
      <dgm:prSet presAssocID="{0C26C1CE-C049-4D53-945B-DD074BEEA8C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252305-08A5-47D0-AD8F-586063D9A166}" type="pres">
      <dgm:prSet presAssocID="{0C26C1CE-C049-4D53-945B-DD074BEEA8C3}" presName="dummyMaxCanvas" presStyleCnt="0">
        <dgm:presLayoutVars/>
      </dgm:prSet>
      <dgm:spPr/>
    </dgm:pt>
    <dgm:pt modelId="{5BBCDE93-8019-430D-BA5F-33A835D1F961}" type="pres">
      <dgm:prSet presAssocID="{0C26C1CE-C049-4D53-945B-DD074BEEA8C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210AA1-FC4D-4D33-8A33-F26CEA7BE38D}" type="pres">
      <dgm:prSet presAssocID="{0C26C1CE-C049-4D53-945B-DD074BEEA8C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5AB2B9-A197-4282-A7DE-292252A508AB}" type="pres">
      <dgm:prSet presAssocID="{0C26C1CE-C049-4D53-945B-DD074BEEA8C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D073D1-68BF-48C2-A851-A1F6ECF0AB93}" type="pres">
      <dgm:prSet presAssocID="{0C26C1CE-C049-4D53-945B-DD074BEEA8C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6E1395-BBDB-4734-8385-5D8835853EC8}" type="pres">
      <dgm:prSet presAssocID="{0C26C1CE-C049-4D53-945B-DD074BEEA8C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FCDF36-BD98-4C19-86A2-C34643B870B3}" type="pres">
      <dgm:prSet presAssocID="{0C26C1CE-C049-4D53-945B-DD074BEEA8C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BA2FB4-E6C6-4440-9974-1240B5E2FA4B}" type="pres">
      <dgm:prSet presAssocID="{0C26C1CE-C049-4D53-945B-DD074BEEA8C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504C3F-78A3-453B-9928-D7EC7018B378}" type="pres">
      <dgm:prSet presAssocID="{0C26C1CE-C049-4D53-945B-DD074BEEA8C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5810A4-7ED0-4EFC-87DF-E4EAE4801709}" type="pres">
      <dgm:prSet presAssocID="{0C26C1CE-C049-4D53-945B-DD074BEEA8C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3AEC17-B0CB-431B-9B06-3C75164B8BA5}" type="pres">
      <dgm:prSet presAssocID="{0C26C1CE-C049-4D53-945B-DD074BEEA8C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1799D5-E80B-485C-92EB-2B1D78F44A46}" type="pres">
      <dgm:prSet presAssocID="{0C26C1CE-C049-4D53-945B-DD074BEEA8C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61E9863-026C-40A4-8486-0F5AF25D3FA9}" type="presOf" srcId="{5AD299CF-044D-4F92-8ACC-5FC86FD2C6DD}" destId="{F3BA2FB4-E6C6-4440-9974-1240B5E2FA4B}" srcOrd="0" destOrd="0" presId="urn:microsoft.com/office/officeart/2005/8/layout/vProcess5"/>
    <dgm:cxn modelId="{D15C7CB7-83ED-44E2-867B-F14CD8833B38}" srcId="{0C26C1CE-C049-4D53-945B-DD074BEEA8C3}" destId="{1E71B672-0AA9-49DF-AC76-9C19DE47F5D0}" srcOrd="2" destOrd="0" parTransId="{1C3BD896-0D14-4B1B-A12B-E970ADF9C896}" sibTransId="{5AD299CF-044D-4F92-8ACC-5FC86FD2C6DD}"/>
    <dgm:cxn modelId="{697C29DB-7068-4BC3-8230-132ABF8CCDBF}" type="presOf" srcId="{A9E22F11-70DF-4B2F-AC61-3018CF70DA84}" destId="{3F504C3F-78A3-453B-9928-D7EC7018B378}" srcOrd="1" destOrd="0" presId="urn:microsoft.com/office/officeart/2005/8/layout/vProcess5"/>
    <dgm:cxn modelId="{0939F7DB-624D-43A5-808C-5A93EA5C7BB2}" type="presOf" srcId="{38B51133-8111-4E3A-8FF7-07608719943C}" destId="{A56E1395-BBDB-4734-8385-5D8835853EC8}" srcOrd="0" destOrd="0" presId="urn:microsoft.com/office/officeart/2005/8/layout/vProcess5"/>
    <dgm:cxn modelId="{D1CDA34A-E325-412B-ADDA-563A98427EC1}" type="presOf" srcId="{0C26C1CE-C049-4D53-945B-DD074BEEA8C3}" destId="{2B360124-81E8-47E5-9B2F-45B3E767B091}" srcOrd="0" destOrd="0" presId="urn:microsoft.com/office/officeart/2005/8/layout/vProcess5"/>
    <dgm:cxn modelId="{73A4632F-CC9B-4F60-A5D7-09C2CAEB5E64}" srcId="{0C26C1CE-C049-4D53-945B-DD074BEEA8C3}" destId="{5373C9CB-3D67-4B78-8DCE-53E1CEE8F37B}" srcOrd="3" destOrd="0" parTransId="{447511E8-58FF-4C67-8006-D5EE79863129}" sibTransId="{DBCCA5E2-585A-43E9-8777-868A6DFA5886}"/>
    <dgm:cxn modelId="{7AB84AE7-04A3-48E8-AAF7-423F09AB2323}" type="presOf" srcId="{1E71B672-0AA9-49DF-AC76-9C19DE47F5D0}" destId="{613AEC17-B0CB-431B-9B06-3C75164B8BA5}" srcOrd="1" destOrd="0" presId="urn:microsoft.com/office/officeart/2005/8/layout/vProcess5"/>
    <dgm:cxn modelId="{8F930A23-BB21-4E51-8A03-17AD1E374BB6}" type="presOf" srcId="{78F07EA8-010C-4442-9AA3-81E58939279D}" destId="{B6FCDF36-BD98-4C19-86A2-C34643B870B3}" srcOrd="0" destOrd="0" presId="urn:microsoft.com/office/officeart/2005/8/layout/vProcess5"/>
    <dgm:cxn modelId="{E443F2FC-A486-4E26-AA0E-01E58AC67B83}" type="presOf" srcId="{5373C9CB-3D67-4B78-8DCE-53E1CEE8F37B}" destId="{A9D073D1-68BF-48C2-A851-A1F6ECF0AB93}" srcOrd="0" destOrd="0" presId="urn:microsoft.com/office/officeart/2005/8/layout/vProcess5"/>
    <dgm:cxn modelId="{D2185D9D-8F3D-40DA-8628-D7C74F26814F}" srcId="{0C26C1CE-C049-4D53-945B-DD074BEEA8C3}" destId="{A9E22F11-70DF-4B2F-AC61-3018CF70DA84}" srcOrd="0" destOrd="0" parTransId="{911F9E51-B53B-423B-A71A-449C213FF34E}" sibTransId="{38B51133-8111-4E3A-8FF7-07608719943C}"/>
    <dgm:cxn modelId="{89D46C3E-4B02-4E02-B845-CC641ABC3D38}" type="presOf" srcId="{7EC5E137-95D3-4257-9779-7EE1695674FA}" destId="{4B210AA1-FC4D-4D33-8A33-F26CEA7BE38D}" srcOrd="0" destOrd="0" presId="urn:microsoft.com/office/officeart/2005/8/layout/vProcess5"/>
    <dgm:cxn modelId="{ABDFA089-A84D-4E1D-BFC8-78C280762DE2}" type="presOf" srcId="{5373C9CB-3D67-4B78-8DCE-53E1CEE8F37B}" destId="{6F1799D5-E80B-485C-92EB-2B1D78F44A46}" srcOrd="1" destOrd="0" presId="urn:microsoft.com/office/officeart/2005/8/layout/vProcess5"/>
    <dgm:cxn modelId="{74E30DA3-877A-458A-9054-1499708FC179}" type="presOf" srcId="{7EC5E137-95D3-4257-9779-7EE1695674FA}" destId="{635810A4-7ED0-4EFC-87DF-E4EAE4801709}" srcOrd="1" destOrd="0" presId="urn:microsoft.com/office/officeart/2005/8/layout/vProcess5"/>
    <dgm:cxn modelId="{C7D71CAF-C213-4E6A-BFFB-41B7E16081CC}" type="presOf" srcId="{1E71B672-0AA9-49DF-AC76-9C19DE47F5D0}" destId="{DB5AB2B9-A197-4282-A7DE-292252A508AB}" srcOrd="0" destOrd="0" presId="urn:microsoft.com/office/officeart/2005/8/layout/vProcess5"/>
    <dgm:cxn modelId="{4B46CBC7-883D-461D-BFB7-611082509E65}" type="presOf" srcId="{A9E22F11-70DF-4B2F-AC61-3018CF70DA84}" destId="{5BBCDE93-8019-430D-BA5F-33A835D1F961}" srcOrd="0" destOrd="0" presId="urn:microsoft.com/office/officeart/2005/8/layout/vProcess5"/>
    <dgm:cxn modelId="{0E877468-BC2F-4D7D-8B26-C86ED41FEB98}" srcId="{0C26C1CE-C049-4D53-945B-DD074BEEA8C3}" destId="{7EC5E137-95D3-4257-9779-7EE1695674FA}" srcOrd="1" destOrd="0" parTransId="{6B5C0C35-84D1-41C3-A71E-9E1F1E3F5D18}" sibTransId="{78F07EA8-010C-4442-9AA3-81E58939279D}"/>
    <dgm:cxn modelId="{FC7E10B6-666E-4E80-9447-10933CFB728B}" type="presParOf" srcId="{2B360124-81E8-47E5-9B2F-45B3E767B091}" destId="{1E252305-08A5-47D0-AD8F-586063D9A166}" srcOrd="0" destOrd="0" presId="urn:microsoft.com/office/officeart/2005/8/layout/vProcess5"/>
    <dgm:cxn modelId="{496CCC6E-CF8E-4EB8-87DE-FE34FC383DC9}" type="presParOf" srcId="{2B360124-81E8-47E5-9B2F-45B3E767B091}" destId="{5BBCDE93-8019-430D-BA5F-33A835D1F961}" srcOrd="1" destOrd="0" presId="urn:microsoft.com/office/officeart/2005/8/layout/vProcess5"/>
    <dgm:cxn modelId="{E6529292-A60A-4134-89D4-50F53FAC0BD5}" type="presParOf" srcId="{2B360124-81E8-47E5-9B2F-45B3E767B091}" destId="{4B210AA1-FC4D-4D33-8A33-F26CEA7BE38D}" srcOrd="2" destOrd="0" presId="urn:microsoft.com/office/officeart/2005/8/layout/vProcess5"/>
    <dgm:cxn modelId="{21B631E2-4B64-423A-8148-028BDEB390A0}" type="presParOf" srcId="{2B360124-81E8-47E5-9B2F-45B3E767B091}" destId="{DB5AB2B9-A197-4282-A7DE-292252A508AB}" srcOrd="3" destOrd="0" presId="urn:microsoft.com/office/officeart/2005/8/layout/vProcess5"/>
    <dgm:cxn modelId="{737BF3D0-D1C7-4741-A9B3-53E08D7EE695}" type="presParOf" srcId="{2B360124-81E8-47E5-9B2F-45B3E767B091}" destId="{A9D073D1-68BF-48C2-A851-A1F6ECF0AB93}" srcOrd="4" destOrd="0" presId="urn:microsoft.com/office/officeart/2005/8/layout/vProcess5"/>
    <dgm:cxn modelId="{978BBC72-E701-45F3-ACA6-565F95204D41}" type="presParOf" srcId="{2B360124-81E8-47E5-9B2F-45B3E767B091}" destId="{A56E1395-BBDB-4734-8385-5D8835853EC8}" srcOrd="5" destOrd="0" presId="urn:microsoft.com/office/officeart/2005/8/layout/vProcess5"/>
    <dgm:cxn modelId="{1DA29E91-5847-41E0-BF22-C3D425B93EFB}" type="presParOf" srcId="{2B360124-81E8-47E5-9B2F-45B3E767B091}" destId="{B6FCDF36-BD98-4C19-86A2-C34643B870B3}" srcOrd="6" destOrd="0" presId="urn:microsoft.com/office/officeart/2005/8/layout/vProcess5"/>
    <dgm:cxn modelId="{B1D8ED7F-84A9-4DBC-9649-3B876414C075}" type="presParOf" srcId="{2B360124-81E8-47E5-9B2F-45B3E767B091}" destId="{F3BA2FB4-E6C6-4440-9974-1240B5E2FA4B}" srcOrd="7" destOrd="0" presId="urn:microsoft.com/office/officeart/2005/8/layout/vProcess5"/>
    <dgm:cxn modelId="{D1D943F1-A0D5-40D5-87A9-72BDCEE5EB00}" type="presParOf" srcId="{2B360124-81E8-47E5-9B2F-45B3E767B091}" destId="{3F504C3F-78A3-453B-9928-D7EC7018B378}" srcOrd="8" destOrd="0" presId="urn:microsoft.com/office/officeart/2005/8/layout/vProcess5"/>
    <dgm:cxn modelId="{4F40A99E-6D24-452A-AE03-D14520E76E23}" type="presParOf" srcId="{2B360124-81E8-47E5-9B2F-45B3E767B091}" destId="{635810A4-7ED0-4EFC-87DF-E4EAE4801709}" srcOrd="9" destOrd="0" presId="urn:microsoft.com/office/officeart/2005/8/layout/vProcess5"/>
    <dgm:cxn modelId="{93F14ABE-F286-4326-B349-3687899E9D98}" type="presParOf" srcId="{2B360124-81E8-47E5-9B2F-45B3E767B091}" destId="{613AEC17-B0CB-431B-9B06-3C75164B8BA5}" srcOrd="10" destOrd="0" presId="urn:microsoft.com/office/officeart/2005/8/layout/vProcess5"/>
    <dgm:cxn modelId="{783E0C1F-583B-4A83-BB4D-513010862BE2}" type="presParOf" srcId="{2B360124-81E8-47E5-9B2F-45B3E767B091}" destId="{6F1799D5-E80B-485C-92EB-2B1D78F44A4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A0D9E-AF50-4353-ADB5-789AEAA70A94}">
      <dsp:nvSpPr>
        <dsp:cNvPr id="0" name=""/>
        <dsp:cNvSpPr/>
      </dsp:nvSpPr>
      <dsp:spPr>
        <a:xfrm>
          <a:off x="4463227" y="351930"/>
          <a:ext cx="1792658" cy="17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500" b="1" i="0" u="none" strike="noStrike" kern="1200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STRATEJİK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500" b="1" i="0" u="none" strike="noStrike" kern="1200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PLANLAMA</a:t>
          </a:r>
        </a:p>
      </dsp:txBody>
      <dsp:txXfrm>
        <a:off x="4463227" y="351930"/>
        <a:ext cx="1792658" cy="1792658"/>
      </dsp:txXfrm>
    </dsp:sp>
    <dsp:sp modelId="{245D9CD0-2399-4E03-8413-48E542D6B7CC}">
      <dsp:nvSpPr>
        <dsp:cNvPr id="0" name=""/>
        <dsp:cNvSpPr/>
      </dsp:nvSpPr>
      <dsp:spPr>
        <a:xfrm>
          <a:off x="1733447" y="-580"/>
          <a:ext cx="4237961" cy="4237961"/>
        </a:xfrm>
        <a:prstGeom prst="circularArrow">
          <a:avLst>
            <a:gd name="adj1" fmla="val 8249"/>
            <a:gd name="adj2" fmla="val 576121"/>
            <a:gd name="adj3" fmla="val 2963838"/>
            <a:gd name="adj4" fmla="val 51734"/>
            <a:gd name="adj5" fmla="val 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D76CD-4500-4009-AF6A-E4BE7858C9CE}">
      <dsp:nvSpPr>
        <dsp:cNvPr id="0" name=""/>
        <dsp:cNvSpPr/>
      </dsp:nvSpPr>
      <dsp:spPr>
        <a:xfrm>
          <a:off x="2956098" y="2962352"/>
          <a:ext cx="1792658" cy="17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500" b="1" i="0" u="none" strike="noStrike" kern="1200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UYGULAMA</a:t>
          </a:r>
        </a:p>
      </dsp:txBody>
      <dsp:txXfrm>
        <a:off x="2956098" y="2962352"/>
        <a:ext cx="1792658" cy="1792658"/>
      </dsp:txXfrm>
    </dsp:sp>
    <dsp:sp modelId="{1607C4EA-FE0D-4FFC-8665-ABFA3BB06A04}">
      <dsp:nvSpPr>
        <dsp:cNvPr id="0" name=""/>
        <dsp:cNvSpPr/>
      </dsp:nvSpPr>
      <dsp:spPr>
        <a:xfrm>
          <a:off x="1733447" y="-580"/>
          <a:ext cx="4237961" cy="4237961"/>
        </a:xfrm>
        <a:prstGeom prst="circularArrow">
          <a:avLst>
            <a:gd name="adj1" fmla="val 8249"/>
            <a:gd name="adj2" fmla="val 576121"/>
            <a:gd name="adj3" fmla="val 10172145"/>
            <a:gd name="adj4" fmla="val 7260041"/>
            <a:gd name="adj5" fmla="val 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19218-CC45-4A12-9FB7-640214EC4690}">
      <dsp:nvSpPr>
        <dsp:cNvPr id="0" name=""/>
        <dsp:cNvSpPr/>
      </dsp:nvSpPr>
      <dsp:spPr>
        <a:xfrm>
          <a:off x="1448970" y="351930"/>
          <a:ext cx="1792658" cy="17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15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İZLEME VE DEĞERLENDİRME</a:t>
          </a:r>
        </a:p>
      </dsp:txBody>
      <dsp:txXfrm>
        <a:off x="1448970" y="351930"/>
        <a:ext cx="1792658" cy="1792658"/>
      </dsp:txXfrm>
    </dsp:sp>
    <dsp:sp modelId="{6E07C2DB-C782-49E4-A651-00CB24DA12BB}">
      <dsp:nvSpPr>
        <dsp:cNvPr id="0" name=""/>
        <dsp:cNvSpPr/>
      </dsp:nvSpPr>
      <dsp:spPr>
        <a:xfrm>
          <a:off x="1733447" y="-580"/>
          <a:ext cx="4237961" cy="4237961"/>
        </a:xfrm>
        <a:prstGeom prst="circularArrow">
          <a:avLst>
            <a:gd name="adj1" fmla="val 8249"/>
            <a:gd name="adj2" fmla="val 576121"/>
            <a:gd name="adj3" fmla="val 16856705"/>
            <a:gd name="adj4" fmla="val 14967175"/>
            <a:gd name="adj5" fmla="val 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116D5-9ECF-470D-B7C4-F77AF9791D2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B7F63-D4AE-4E0A-865D-52B751F307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27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5E76EF-92C4-48E8-8BCF-18BE059FEF8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816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D2161-098E-4AF4-9B2D-91456507A435}" type="slidenum">
              <a:rPr lang="tr-TR"/>
              <a:pPr/>
              <a:t>1</a:t>
            </a:fld>
            <a:endParaRPr lang="tr-TR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E6425-75F4-4F13-AE6B-D3F9215C04DA}" type="slidenum">
              <a:rPr lang="tr-TR"/>
              <a:pPr/>
              <a:t>15</a:t>
            </a:fld>
            <a:endParaRPr lang="tr-T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71009-9CF7-49DB-A55C-A7140B79E836}" type="slidenum">
              <a:rPr lang="tr-TR"/>
              <a:pPr/>
              <a:t>16</a:t>
            </a:fld>
            <a:endParaRPr lang="tr-TR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D1CDA-ACB0-4B10-BD53-D2882B9C4FF9}" type="slidenum">
              <a:rPr lang="tr-TR"/>
              <a:pPr/>
              <a:t>17</a:t>
            </a:fld>
            <a:endParaRPr lang="tr-TR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C2EB-3472-4ED1-838E-EE2C7EFC05A0}" type="slidenum">
              <a:rPr lang="tr-TR"/>
              <a:pPr/>
              <a:t>19</a:t>
            </a:fld>
            <a:endParaRPr lang="tr-TR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76AD7-7F43-4D2D-97E5-DFA910A0F473}" type="slidenum">
              <a:rPr lang="tr-TR"/>
              <a:pPr/>
              <a:t>21</a:t>
            </a:fld>
            <a:endParaRPr lang="tr-TR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76AD7-7F43-4D2D-97E5-DFA910A0F473}" type="slidenum">
              <a:rPr lang="tr-TR"/>
              <a:pPr/>
              <a:t>29</a:t>
            </a:fld>
            <a:endParaRPr lang="tr-TR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A9C2B-E0B3-4328-91C5-39D53887705C}" type="slidenum">
              <a:rPr lang="tr-TR"/>
              <a:pPr/>
              <a:t>44</a:t>
            </a:fld>
            <a:endParaRPr lang="tr-TR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76AD7-7F43-4D2D-97E5-DFA910A0F473}" type="slidenum">
              <a:rPr lang="tr-TR"/>
              <a:pPr/>
              <a:t>4</a:t>
            </a:fld>
            <a:endParaRPr lang="tr-TR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AC631-41FA-43F7-9ECA-828DE9F6344B}" type="slidenum">
              <a:rPr lang="tr-TR"/>
              <a:pPr/>
              <a:t>6</a:t>
            </a:fld>
            <a:endParaRPr lang="tr-T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E3872-E8C4-40AE-BA8A-E8F8B6D2E678}" type="slidenum">
              <a:rPr lang="tr-TR"/>
              <a:pPr/>
              <a:t>7</a:t>
            </a:fld>
            <a:endParaRPr lang="tr-TR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24709-556A-4098-8644-15C40908A8ED}" type="slidenum">
              <a:rPr lang="tr-TR"/>
              <a:pPr/>
              <a:t>10</a:t>
            </a:fld>
            <a:endParaRPr lang="tr-TR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BCC91-E4C0-4B87-A573-C2F40E07119A}" type="slidenum">
              <a:rPr lang="tr-TR"/>
              <a:pPr/>
              <a:t>11</a:t>
            </a:fld>
            <a:endParaRPr lang="tr-T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BCF1F-0983-45B3-B0F4-556305896A19}" type="slidenum">
              <a:rPr lang="tr-TR"/>
              <a:pPr/>
              <a:t>12</a:t>
            </a:fld>
            <a:endParaRPr lang="tr-TR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F5B49-E921-4C33-919C-A4FF76C6659F}" type="slidenum">
              <a:rPr lang="tr-TR"/>
              <a:pPr/>
              <a:t>13</a:t>
            </a:fld>
            <a:endParaRPr lang="tr-TR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</p:spPr>
        <p:txBody>
          <a:bodyPr/>
          <a:lstStyle/>
          <a:p>
            <a:endParaRPr lang="tr-TR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7B3C3-A62C-4AD7-8D78-4CBEB8798789}" type="slidenum">
              <a:rPr lang="tr-TR"/>
              <a:pPr/>
              <a:t>14</a:t>
            </a:fld>
            <a:endParaRPr lang="tr-TR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2079-E8BA-4AD9-BBB2-26632CF4C7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C05B-0843-4E0A-90AE-8D8B66D52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B15D-3C99-43FA-BE33-558B093474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17EF-37FF-4C9A-BA17-5231213183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6F-0205-4612-85B0-C6AC68E8C93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45B3-A78E-49EC-8C73-CE885B13EF7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5DE2-2E15-4DCC-8151-85E3B2D6CE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1575-436F-4FB4-BD51-7B4353074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EDD6-DA7C-4295-81F5-074A254E82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3737-010E-448F-9BB6-E87DE173C40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747062-19AB-4376-9837-C1FA0A249A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2D16AA5-A54A-4CE5-BA35-47B356E7657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708920"/>
            <a:ext cx="7086600" cy="1600200"/>
          </a:xfrm>
        </p:spPr>
        <p:txBody>
          <a:bodyPr/>
          <a:lstStyle/>
          <a:p>
            <a:r>
              <a:rPr lang="tr-TR" sz="3600" dirty="0" smtClean="0"/>
              <a:t>ANKARA ÜNİVERSİTESİNDE</a:t>
            </a:r>
            <a:br>
              <a:rPr lang="tr-TR" sz="3600" dirty="0" smtClean="0"/>
            </a:br>
            <a:r>
              <a:rPr lang="tr-TR" sz="3600" dirty="0" smtClean="0"/>
              <a:t>STRATEJİK PLANLAMA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4725144"/>
            <a:ext cx="5638800" cy="1905000"/>
          </a:xfrm>
        </p:spPr>
        <p:txBody>
          <a:bodyPr>
            <a:normAutofit/>
          </a:bodyPr>
          <a:lstStyle/>
          <a:p>
            <a:r>
              <a:rPr lang="tr-TR" dirty="0" smtClean="0"/>
              <a:t>Dr. Volkan Erkan</a:t>
            </a:r>
          </a:p>
          <a:p>
            <a:r>
              <a:rPr lang="tr-TR" dirty="0" smtClean="0"/>
              <a:t>14 Ocak 2013 </a:t>
            </a: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7" y="476250"/>
            <a:ext cx="7334324" cy="889000"/>
          </a:xfrm>
        </p:spPr>
        <p:txBody>
          <a:bodyPr/>
          <a:lstStyle/>
          <a:p>
            <a:r>
              <a:rPr lang="tr-TR" dirty="0"/>
              <a:t>Stratejik Planlama: Arka Plan-1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tr-TR" sz="2800" dirty="0">
                <a:solidFill>
                  <a:schemeClr val="tx2"/>
                </a:solidFill>
              </a:rPr>
              <a:t>Kamu Harcamaları ve Kurumsal Gözden Geçirme Raporu (PEIR)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tr-TR" sz="2800" dirty="0">
                <a:solidFill>
                  <a:schemeClr val="tx2"/>
                </a:solidFill>
              </a:rPr>
              <a:t>Program Amaçlı Mali ve Kamu Sektörü Yapısal Uyum Kredisi (PFPSAL)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tr-TR" sz="2800" dirty="0">
                <a:solidFill>
                  <a:schemeClr val="tx2"/>
                </a:solidFill>
              </a:rPr>
              <a:t>Acil Eylem Planı</a:t>
            </a:r>
          </a:p>
        </p:txBody>
      </p:sp>
    </p:spTree>
    <p:extLst>
      <p:ext uri="{BB962C8B-B14F-4D97-AF65-F5344CB8AC3E}">
        <p14:creationId xmlns:p14="http://schemas.microsoft.com/office/powerpoint/2010/main" val="392317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9" y="260350"/>
            <a:ext cx="7374582" cy="1033463"/>
          </a:xfrm>
        </p:spPr>
        <p:txBody>
          <a:bodyPr/>
          <a:lstStyle/>
          <a:p>
            <a:r>
              <a:rPr lang="tr-TR" dirty="0"/>
              <a:t>Stratejik Planlama: Arka Plan-2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tr-TR" sz="2400" dirty="0">
                <a:solidFill>
                  <a:schemeClr val="tx2"/>
                </a:solidFill>
              </a:rPr>
              <a:t>Stratejik planlama kılavuzu: 2003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tr-TR" sz="2400" dirty="0">
                <a:solidFill>
                  <a:schemeClr val="tx2"/>
                </a:solidFill>
              </a:rPr>
              <a:t>Yüksek Planlama Kurulu Kararları: 2003; 2004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tr-TR" sz="2400" dirty="0">
                <a:solidFill>
                  <a:schemeClr val="tx2"/>
                </a:solidFill>
              </a:rPr>
              <a:t>Pilot kuruluşlarda çalışmalar: Ocak </a:t>
            </a:r>
            <a:r>
              <a:rPr lang="tr-TR" sz="2400" dirty="0" smtClean="0">
                <a:solidFill>
                  <a:schemeClr val="tx2"/>
                </a:solidFill>
              </a:rPr>
              <a:t>2004</a:t>
            </a:r>
          </a:p>
          <a:p>
            <a:pPr lvl="1">
              <a:lnSpc>
                <a:spcPct val="80000"/>
              </a:lnSpc>
            </a:pPr>
            <a:r>
              <a:rPr lang="tr-TR" sz="1600" dirty="0" smtClean="0"/>
              <a:t>Tarım ve Köyişleri Bakanlığı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tr-TR" sz="1600" dirty="0" smtClean="0"/>
              <a:t>Devlet İstatistik Enstitüsü Başkanlığı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tr-TR" sz="1600" dirty="0" smtClean="0"/>
              <a:t>Hudut ve Sahiller Sağlık Genel Müdürlüğü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tr-TR" sz="1600" dirty="0" smtClean="0"/>
              <a:t>Karayolları Genel Müdürlüğü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tr-TR" sz="1600" dirty="0" smtClean="0"/>
              <a:t>Hacettepe Üniversitesi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tr-TR" sz="1600" dirty="0" smtClean="0"/>
              <a:t>İller Bankası Genel Müdürlüğü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tr-TR" sz="1600" dirty="0" smtClean="0"/>
              <a:t>Denizli Valiliği (İl Özel İdaresi)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tr-TR" sz="1600" dirty="0" smtClean="0"/>
              <a:t>Kayseri Büyükşehir Belediyesi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tr-TR" dirty="0" smtClean="0">
                <a:solidFill>
                  <a:schemeClr val="tx2"/>
                </a:solidFill>
              </a:rPr>
              <a:t>5018 sayılı Kamu Mali Yönetim Kanunu</a:t>
            </a:r>
            <a:endParaRPr lang="tr-TR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buClr>
                <a:schemeClr val="hlink"/>
              </a:buClr>
            </a:pPr>
            <a:endParaRPr lang="tr-TR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02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Stratejik Planlama: Arka Plan-4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tr-TR" sz="2800" dirty="0">
                <a:solidFill>
                  <a:schemeClr val="tx2"/>
                </a:solidFill>
              </a:rPr>
              <a:t>Kamu İdarelerinde Stratejik Planlamaya İlişkin Usul ve Esaslar Hakkında Yönetmelik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tr-TR" sz="2800" dirty="0">
                <a:solidFill>
                  <a:schemeClr val="tx2"/>
                </a:solidFill>
              </a:rPr>
              <a:t>Kamu İdarelerince Hazırlanacak Faaliyet Raporları Hakkında Yönetmelik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tr-TR" sz="2800" dirty="0">
                <a:solidFill>
                  <a:schemeClr val="tx2"/>
                </a:solidFill>
              </a:rPr>
              <a:t>Strateji Geliştirme Birimlerinin Çalışma Usul ve Esasları Hakkında </a:t>
            </a:r>
            <a:r>
              <a:rPr lang="tr-TR" sz="2800" dirty="0" smtClean="0">
                <a:solidFill>
                  <a:schemeClr val="tx2"/>
                </a:solidFill>
              </a:rPr>
              <a:t>Yönetmelik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tr-TR" sz="2800" dirty="0" smtClean="0">
                <a:solidFill>
                  <a:schemeClr val="tx2"/>
                </a:solidFill>
              </a:rPr>
              <a:t>Stratejik </a:t>
            </a:r>
            <a:r>
              <a:rPr lang="tr-TR" sz="2800" dirty="0">
                <a:solidFill>
                  <a:schemeClr val="tx2"/>
                </a:solidFill>
              </a:rPr>
              <a:t>Planlama Kılavuzu </a:t>
            </a:r>
            <a:r>
              <a:rPr lang="tr-TR" sz="2800" dirty="0" smtClean="0">
                <a:solidFill>
                  <a:schemeClr val="tx2"/>
                </a:solidFill>
              </a:rPr>
              <a:t>sürüm2</a:t>
            </a:r>
            <a:endParaRPr lang="tr-T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5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tr-TR" sz="4100" dirty="0"/>
              <a:t>Stratejik Planlama Süreci  </a:t>
            </a:r>
            <a:endParaRPr lang="en-US" sz="41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Pct val="80000"/>
              <a:buFont typeface="Wingdings" pitchFamily="2" charset="2"/>
              <a:buNone/>
            </a:pPr>
            <a:r>
              <a:rPr lang="tr-TR" sz="4800" dirty="0">
                <a:solidFill>
                  <a:srgbClr val="FFFFFF"/>
                </a:solidFill>
              </a:rPr>
              <a:t>4N</a:t>
            </a:r>
          </a:p>
          <a:p>
            <a:pPr>
              <a:lnSpc>
                <a:spcPct val="80000"/>
              </a:lnSpc>
              <a:buSzPct val="80000"/>
              <a:buFont typeface="Wingdings" pitchFamily="2" charset="2"/>
              <a:buNone/>
            </a:pPr>
            <a:endParaRPr lang="tr-TR" sz="4000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None/>
            </a:pPr>
            <a:r>
              <a:rPr lang="tr-TR" dirty="0"/>
              <a:t>Neredeyiz?</a:t>
            </a:r>
          </a:p>
          <a:p>
            <a:pPr>
              <a:lnSpc>
                <a:spcPct val="80000"/>
              </a:lnSpc>
              <a:buSzPct val="80000"/>
              <a:buFont typeface="Wingdings" pitchFamily="2" charset="2"/>
              <a:buNone/>
            </a:pPr>
            <a:r>
              <a:rPr lang="tr-TR" dirty="0"/>
              <a:t>Nereye ulaşmak istiyoruz?</a:t>
            </a:r>
          </a:p>
          <a:p>
            <a:pPr>
              <a:lnSpc>
                <a:spcPct val="80000"/>
              </a:lnSpc>
              <a:buSzPct val="80000"/>
              <a:buFont typeface="Wingdings" pitchFamily="2" charset="2"/>
              <a:buNone/>
            </a:pPr>
            <a:r>
              <a:rPr lang="tr-TR" dirty="0"/>
              <a:t>Nasıl ulaşabiliriz?</a:t>
            </a:r>
          </a:p>
          <a:p>
            <a:pPr>
              <a:lnSpc>
                <a:spcPct val="80000"/>
              </a:lnSpc>
              <a:buSzPct val="80000"/>
              <a:buFont typeface="Wingdings" pitchFamily="2" charset="2"/>
              <a:buNone/>
            </a:pPr>
            <a:r>
              <a:rPr lang="tr-TR" dirty="0"/>
              <a:t>Nasıl ölçer ve değerlendiririz</a:t>
            </a:r>
            <a:r>
              <a:rPr lang="tr-TR" dirty="0">
                <a:solidFill>
                  <a:srgbClr val="FFFFFF"/>
                </a:solidFill>
              </a:rPr>
              <a:t>?</a:t>
            </a:r>
          </a:p>
          <a:p>
            <a:pPr>
              <a:lnSpc>
                <a:spcPct val="80000"/>
              </a:lnSpc>
              <a:buSzPct val="80000"/>
              <a:buFont typeface="Wingdings" pitchFamily="2" charset="2"/>
              <a:buNone/>
            </a:pPr>
            <a:endParaRPr lang="tr-TR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569913" y="549275"/>
            <a:ext cx="7921625" cy="900113"/>
          </a:xfrm>
          <a:prstGeom prst="rect">
            <a:avLst/>
          </a:prstGeom>
          <a:noFill/>
          <a:ln w="25400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tr-TR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86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94110"/>
              </p:ext>
            </p:extLst>
          </p:nvPr>
        </p:nvGraphicFramePr>
        <p:xfrm>
          <a:off x="746125" y="695325"/>
          <a:ext cx="7570788" cy="640080"/>
        </p:xfrm>
        <a:graphic>
          <a:graphicData uri="http://schemas.openxmlformats.org/drawingml/2006/table">
            <a:tbl>
              <a:tblPr/>
              <a:tblGrid>
                <a:gridCol w="2422525"/>
                <a:gridCol w="2705100"/>
                <a:gridCol w="2443163"/>
              </a:tblGrid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Plan ve Programlar</a:t>
                      </a:r>
                      <a:endParaRPr kumimoji="0" lang="tr-T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Paydaş Analizi</a:t>
                      </a:r>
                      <a:endParaRPr kumimoji="0" lang="tr-T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GZFT Analizi</a:t>
                      </a:r>
                      <a:endParaRPr kumimoji="0" lang="tr-T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DURUM ANALİZİ</a:t>
                      </a:r>
                      <a:endParaRPr kumimoji="0" lang="tr-T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Neredeyiz?</a:t>
                      </a:r>
                      <a:endParaRPr kumimoji="0" lang="tr-T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611188" y="-206375"/>
            <a:ext cx="8304212" cy="881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AU" sz="4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tratejik</a:t>
            </a:r>
            <a:r>
              <a:rPr lang="en-AU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yönetim süreci</a:t>
            </a:r>
          </a:p>
        </p:txBody>
      </p:sp>
    </p:spTree>
    <p:extLst>
      <p:ext uri="{BB962C8B-B14F-4D97-AF65-F5344CB8AC3E}">
        <p14:creationId xmlns:p14="http://schemas.microsoft.com/office/powerpoint/2010/main" val="388475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585788" y="1231900"/>
            <a:ext cx="7921625" cy="2152650"/>
          </a:xfrm>
          <a:prstGeom prst="rect">
            <a:avLst/>
          </a:prstGeom>
          <a:noFill/>
          <a:ln w="25400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tr-TR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065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11621"/>
              </p:ext>
            </p:extLst>
          </p:nvPr>
        </p:nvGraphicFramePr>
        <p:xfrm>
          <a:off x="746125" y="695325"/>
          <a:ext cx="7570788" cy="2622869"/>
        </p:xfrm>
        <a:graphic>
          <a:graphicData uri="http://schemas.openxmlformats.org/drawingml/2006/table">
            <a:tbl>
              <a:tblPr/>
              <a:tblGrid>
                <a:gridCol w="2422525"/>
                <a:gridCol w="2705100"/>
                <a:gridCol w="2443163"/>
              </a:tblGrid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Plan ve Programlar</a:t>
                      </a:r>
                      <a:endParaRPr kumimoji="0" lang="tr-T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Paydaş Analizi</a:t>
                      </a:r>
                      <a:endParaRPr kumimoji="0" lang="tr-T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GZFT Analizi</a:t>
                      </a:r>
                      <a:endParaRPr kumimoji="0" lang="tr-T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DURUM ANALİZİ</a:t>
                      </a:r>
                      <a:endParaRPr kumimoji="0" lang="tr-T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Neredeyiz?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Kuruluşun varoluş gerekçesi</a:t>
                      </a:r>
                      <a:endParaRPr kumimoji="0" lang="tr-T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Temel İlkeler</a:t>
                      </a:r>
                      <a:endParaRPr kumimoji="0" lang="tr-T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MİSYON VE İLKELER</a:t>
                      </a:r>
                      <a:endParaRPr kumimoji="0" lang="tr-TR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Nereye ulaşmak istiyoruz?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Arzu edilen gelecek</a:t>
                      </a:r>
                      <a:endParaRPr kumimoji="0" lang="tr-T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VİZYON</a:t>
                      </a:r>
                      <a:endParaRPr kumimoji="0" lang="tr-T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Orta vadede ulaşılacak amaçlar</a:t>
                      </a:r>
                      <a:endParaRPr kumimoji="0" lang="tr-T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Spesifik, somut ve ölçülebilir hedefler</a:t>
                      </a:r>
                      <a:endParaRPr kumimoji="0" lang="tr-T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AMAÇLAR VE</a:t>
                      </a:r>
                      <a:endParaRPr kumimoji="0" lang="tr-T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HEDEFLER</a:t>
                      </a:r>
                      <a:endParaRPr kumimoji="0" lang="tr-TR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611188" y="-206375"/>
            <a:ext cx="8304212" cy="881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AU" sz="4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tratejik</a:t>
            </a:r>
            <a:r>
              <a:rPr lang="en-AU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yönetim süreci</a:t>
            </a:r>
          </a:p>
        </p:txBody>
      </p:sp>
    </p:spTree>
    <p:extLst>
      <p:ext uri="{BB962C8B-B14F-4D97-AF65-F5344CB8AC3E}">
        <p14:creationId xmlns:p14="http://schemas.microsoft.com/office/powerpoint/2010/main" val="11940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585788" y="3213100"/>
            <a:ext cx="7921625" cy="1647825"/>
          </a:xfrm>
          <a:prstGeom prst="rect">
            <a:avLst/>
          </a:prstGeom>
          <a:noFill/>
          <a:ln w="25400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tr-TR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270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51216"/>
              </p:ext>
            </p:extLst>
          </p:nvPr>
        </p:nvGraphicFramePr>
        <p:xfrm>
          <a:off x="746125" y="695325"/>
          <a:ext cx="7570788" cy="4105595"/>
        </p:xfrm>
        <a:graphic>
          <a:graphicData uri="http://schemas.openxmlformats.org/drawingml/2006/table">
            <a:tbl>
              <a:tblPr/>
              <a:tblGrid>
                <a:gridCol w="2422525"/>
                <a:gridCol w="2705100"/>
                <a:gridCol w="2443163"/>
              </a:tblGrid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Plan ve Programlar</a:t>
                      </a:r>
                      <a:endParaRPr kumimoji="0" lang="tr-T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Paydaş Analizi</a:t>
                      </a:r>
                      <a:endParaRPr kumimoji="0" lang="tr-T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GZFT Analizi</a:t>
                      </a:r>
                      <a:endParaRPr kumimoji="0" lang="tr-T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DURUM ANALİZİ</a:t>
                      </a:r>
                      <a:endParaRPr kumimoji="0" lang="tr-T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Neredeyiz?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Kuruluşun varoluş gerekçesi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Temel İlkeler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MİSYON VE İLKELER</a:t>
                      </a:r>
                      <a:endParaRPr kumimoji="0" lang="tr-TR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Nereye ulaşmak istiyoruz?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Arzu edilen gelecek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VİZYON</a:t>
                      </a:r>
                      <a:endParaRPr kumimoji="0" lang="tr-T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Orta vadede ulaşılacak amaçlar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Spesifik, somut ve ölçülebilir hedefler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AMAÇLAR VE</a:t>
                      </a:r>
                      <a:endParaRPr kumimoji="0" lang="tr-T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HEDEFLER</a:t>
                      </a:r>
                      <a:endParaRPr kumimoji="0" lang="tr-TR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Amaç ve hedeflere ulaşma yöntemleri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STRATEJİLER</a:t>
                      </a:r>
                      <a:endParaRPr kumimoji="0" lang="tr-TR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Gitmek istediğimiz yere nasıl ulaşabiliriz?</a:t>
                      </a:r>
                      <a:endParaRPr kumimoji="0" lang="tr-T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Detaylı iş planları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Maliyetlendirme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Performans programı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Bütçeleme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FAALİYETLER</a:t>
                      </a:r>
                      <a:endParaRPr kumimoji="0" lang="tr-T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VE</a:t>
                      </a:r>
                      <a:endParaRPr kumimoji="0" lang="tr-T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PROJELER</a:t>
                      </a:r>
                      <a:endParaRPr kumimoji="0" lang="tr-TR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611188" y="-206375"/>
            <a:ext cx="8304212" cy="881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AU" sz="4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tratejik</a:t>
            </a:r>
            <a:r>
              <a:rPr lang="en-AU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yönetim süreci</a:t>
            </a:r>
          </a:p>
        </p:txBody>
      </p:sp>
    </p:spTree>
    <p:extLst>
      <p:ext uri="{BB962C8B-B14F-4D97-AF65-F5344CB8AC3E}">
        <p14:creationId xmlns:p14="http://schemas.microsoft.com/office/powerpoint/2010/main" val="2256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569913" y="4708525"/>
            <a:ext cx="7921625" cy="2033588"/>
          </a:xfrm>
          <a:prstGeom prst="rect">
            <a:avLst/>
          </a:prstGeom>
          <a:noFill/>
          <a:ln w="25400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tr-TR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47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71603"/>
              </p:ext>
            </p:extLst>
          </p:nvPr>
        </p:nvGraphicFramePr>
        <p:xfrm>
          <a:off x="746125" y="695325"/>
          <a:ext cx="7570788" cy="5969003"/>
        </p:xfrm>
        <a:graphic>
          <a:graphicData uri="http://schemas.openxmlformats.org/drawingml/2006/table">
            <a:tbl>
              <a:tblPr/>
              <a:tblGrid>
                <a:gridCol w="2422525"/>
                <a:gridCol w="2705100"/>
                <a:gridCol w="2443163"/>
              </a:tblGrid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Plan ve Programlar</a:t>
                      </a:r>
                      <a:endParaRPr kumimoji="0" lang="tr-T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Paydaş Analizi</a:t>
                      </a:r>
                      <a:endParaRPr kumimoji="0" lang="tr-T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GZFT Analizi</a:t>
                      </a:r>
                      <a:endParaRPr kumimoji="0" lang="tr-T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DURUM ANALİZİ</a:t>
                      </a:r>
                      <a:endParaRPr kumimoji="0" lang="tr-T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Neredeyiz?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Kuruluşun varoluş gerekçesi</a:t>
                      </a:r>
                      <a:endParaRPr kumimoji="0" lang="tr-T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Temel İlkeler</a:t>
                      </a:r>
                      <a:endParaRPr kumimoji="0" lang="tr-T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MİSYON VE İLKELER</a:t>
                      </a:r>
                      <a:endParaRPr kumimoji="0" lang="tr-TR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Nereye ulaşmak istiyoruz?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Arzu edilen gelecek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VİZYON</a:t>
                      </a:r>
                      <a:endParaRPr kumimoji="0" lang="tr-T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Orta vadede ulaşılacak amaçlar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Spesifik, somut ve ölçülebilir hedefler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AMAÇLAR VE</a:t>
                      </a:r>
                      <a:endParaRPr kumimoji="0" lang="tr-T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HEDEFLER</a:t>
                      </a:r>
                      <a:endParaRPr kumimoji="0" lang="tr-TR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Amaç ve hedeflere ulaşma yöntemleri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STRATEJİLER</a:t>
                      </a:r>
                      <a:endParaRPr kumimoji="0" lang="tr-TR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Gitmek istediğimiz yere nasıl ulaşabiliriz?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Detaylı iş planları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Maliyetlendirme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Performans programı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Bütçeleme</a:t>
                      </a:r>
                      <a:endParaRPr kumimoji="0" lang="tr-TR" altLang="ko-K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FAALİYETLER</a:t>
                      </a:r>
                      <a:endParaRPr kumimoji="0" lang="tr-T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VE</a:t>
                      </a:r>
                      <a:endParaRPr kumimoji="0" lang="tr-T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PROJELER</a:t>
                      </a:r>
                      <a:endParaRPr kumimoji="0" lang="tr-TR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Raporlama 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Karşılaştırma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İZLEME</a:t>
                      </a:r>
                      <a:endParaRPr kumimoji="0" lang="tr-T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Başarımızı nasıl takip eder ve değerlendiririz?</a:t>
                      </a:r>
                      <a:endParaRPr kumimoji="0" lang="tr-T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Geri besleme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Ölçme yöntemlerinin belirlenmesi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Performans göstergeleri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Symbol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r-TR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Batang" pitchFamily="18" charset="-127"/>
                        </a:rPr>
                        <a:t>Uygulamaya yönelik ilerleme ve sonuçların değerlendirilmesi</a:t>
                      </a:r>
                      <a:endParaRPr kumimoji="0" lang="tr-T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PERFORMANS ÖLÇME VE DEĞERLENDİRME</a:t>
                      </a:r>
                      <a:endParaRPr kumimoji="0" lang="tr-TR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4790" name="Rectangle 38"/>
          <p:cNvSpPr>
            <a:spLocks noChangeArrowheads="1"/>
          </p:cNvSpPr>
          <p:nvPr/>
        </p:nvSpPr>
        <p:spPr bwMode="auto">
          <a:xfrm>
            <a:off x="611188" y="-206375"/>
            <a:ext cx="8304212" cy="881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AU" sz="4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tratejik</a:t>
            </a:r>
            <a:r>
              <a:rPr lang="en-AU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yönetim süreci</a:t>
            </a:r>
          </a:p>
        </p:txBody>
      </p:sp>
    </p:spTree>
    <p:extLst>
      <p:ext uri="{BB962C8B-B14F-4D97-AF65-F5344CB8AC3E}">
        <p14:creationId xmlns:p14="http://schemas.microsoft.com/office/powerpoint/2010/main" val="273808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092"/>
          <p:cNvSpPr>
            <a:spLocks noChangeShapeType="1"/>
          </p:cNvSpPr>
          <p:nvPr/>
        </p:nvSpPr>
        <p:spPr bwMode="auto">
          <a:xfrm flipV="1">
            <a:off x="2824367" y="5378450"/>
            <a:ext cx="0" cy="7858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tr-T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Line 2091"/>
          <p:cNvSpPr>
            <a:spLocks noChangeShapeType="1"/>
          </p:cNvSpPr>
          <p:nvPr/>
        </p:nvSpPr>
        <p:spPr bwMode="auto">
          <a:xfrm flipV="1">
            <a:off x="2824367" y="4235450"/>
            <a:ext cx="0" cy="7858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tr-T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Line 2089"/>
          <p:cNvSpPr>
            <a:spLocks noChangeShapeType="1"/>
          </p:cNvSpPr>
          <p:nvPr/>
        </p:nvSpPr>
        <p:spPr bwMode="auto">
          <a:xfrm flipV="1">
            <a:off x="2824367" y="3109913"/>
            <a:ext cx="0" cy="7858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tr-T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Line 2090"/>
          <p:cNvSpPr>
            <a:spLocks noChangeShapeType="1"/>
          </p:cNvSpPr>
          <p:nvPr/>
        </p:nvSpPr>
        <p:spPr bwMode="auto">
          <a:xfrm flipV="1">
            <a:off x="2824367" y="2006600"/>
            <a:ext cx="0" cy="7858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tr-T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974708"/>
          </a:xfrm>
        </p:spPr>
        <p:txBody>
          <a:bodyPr/>
          <a:lstStyle/>
          <a:p>
            <a:pPr eaLnBrk="1" hangingPunct="1"/>
            <a:r>
              <a:rPr lang="tr-TR" dirty="0" smtClean="0"/>
              <a:t>Mantık Zinciri</a:t>
            </a:r>
            <a:endParaRPr lang="en-US" dirty="0" smtClean="0"/>
          </a:p>
        </p:txBody>
      </p:sp>
      <p:grpSp>
        <p:nvGrpSpPr>
          <p:cNvPr id="2" name="Group 2093"/>
          <p:cNvGrpSpPr>
            <a:grpSpLocks/>
          </p:cNvGrpSpPr>
          <p:nvPr/>
        </p:nvGrpSpPr>
        <p:grpSpPr bwMode="auto">
          <a:xfrm>
            <a:off x="1844880" y="2373316"/>
            <a:ext cx="6416675" cy="1016001"/>
            <a:chOff x="1563" y="1560"/>
            <a:chExt cx="4043" cy="640"/>
          </a:xfrm>
        </p:grpSpPr>
        <p:grpSp>
          <p:nvGrpSpPr>
            <p:cNvPr id="3" name="Group 2070"/>
            <p:cNvGrpSpPr>
              <a:grpSpLocks/>
            </p:cNvGrpSpPr>
            <p:nvPr/>
          </p:nvGrpSpPr>
          <p:grpSpPr bwMode="auto">
            <a:xfrm>
              <a:off x="1563" y="1566"/>
              <a:ext cx="1236" cy="461"/>
              <a:chOff x="1553" y="1535"/>
              <a:chExt cx="1236" cy="461"/>
            </a:xfrm>
          </p:grpSpPr>
          <p:sp>
            <p:nvSpPr>
              <p:cNvPr id="27694" name="AutoShape 2054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53" y="1535"/>
                <a:ext cx="1236" cy="461"/>
              </a:xfrm>
              <a:prstGeom prst="actionButtonBlank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20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95" name="Rectangle 2060"/>
              <p:cNvSpPr>
                <a:spLocks noChangeArrowheads="1"/>
              </p:cNvSpPr>
              <p:nvPr/>
            </p:nvSpPr>
            <p:spPr bwMode="auto">
              <a:xfrm>
                <a:off x="1899" y="1654"/>
                <a:ext cx="61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b">
                <a:spAutoFit/>
              </a:bodyPr>
              <a:lstStyle/>
              <a:p>
                <a:r>
                  <a:rPr lang="tr-TR" sz="20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Sonuç</a:t>
                </a:r>
                <a:endParaRPr lang="en-US" sz="2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693" name="Rectangle 2075"/>
            <p:cNvSpPr>
              <a:spLocks noChangeArrowheads="1"/>
            </p:cNvSpPr>
            <p:nvPr/>
          </p:nvSpPr>
          <p:spPr bwMode="auto">
            <a:xfrm>
              <a:off x="3101" y="1560"/>
              <a:ext cx="2505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96863" indent="-296863" algn="l">
                <a:spcBef>
                  <a:spcPct val="50000"/>
                </a:spcBef>
                <a:buClr>
                  <a:srgbClr val="CC0000"/>
                </a:buClr>
                <a:buSzPct val="125000"/>
                <a:buFontTx/>
                <a:buChar char="•"/>
              </a:pPr>
              <a:r>
                <a:rPr lang="tr-TR" sz="20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Çıktıların yararlanıcılar açısından sonuçları – Stratejik Plan</a:t>
              </a:r>
              <a:endPara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2097"/>
          <p:cNvGrpSpPr>
            <a:grpSpLocks/>
          </p:cNvGrpSpPr>
          <p:nvPr/>
        </p:nvGrpSpPr>
        <p:grpSpPr bwMode="auto">
          <a:xfrm>
            <a:off x="1844880" y="3498853"/>
            <a:ext cx="6416675" cy="1016001"/>
            <a:chOff x="1563" y="2269"/>
            <a:chExt cx="4043" cy="640"/>
          </a:xfrm>
        </p:grpSpPr>
        <p:grpSp>
          <p:nvGrpSpPr>
            <p:cNvPr id="5" name="Group 2071"/>
            <p:cNvGrpSpPr>
              <a:grpSpLocks/>
            </p:cNvGrpSpPr>
            <p:nvPr/>
          </p:nvGrpSpPr>
          <p:grpSpPr bwMode="auto">
            <a:xfrm>
              <a:off x="1563" y="2275"/>
              <a:ext cx="1236" cy="461"/>
              <a:chOff x="1553" y="2196"/>
              <a:chExt cx="1236" cy="461"/>
            </a:xfrm>
          </p:grpSpPr>
          <p:sp>
            <p:nvSpPr>
              <p:cNvPr id="27690" name="AutoShape 2055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53" y="2196"/>
                <a:ext cx="1236" cy="461"/>
              </a:xfrm>
              <a:prstGeom prst="actionButtonBlank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20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91" name="Rectangle 2061"/>
              <p:cNvSpPr>
                <a:spLocks noChangeArrowheads="1"/>
              </p:cNvSpPr>
              <p:nvPr/>
            </p:nvSpPr>
            <p:spPr bwMode="auto">
              <a:xfrm>
                <a:off x="1989" y="2326"/>
                <a:ext cx="46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b">
                <a:spAutoFit/>
              </a:bodyPr>
              <a:lstStyle/>
              <a:p>
                <a:r>
                  <a:rPr lang="tr-TR" sz="20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Çıktı</a:t>
                </a:r>
                <a:endParaRPr lang="en-US" sz="2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689" name="Rectangle 2080"/>
            <p:cNvSpPr>
              <a:spLocks noChangeArrowheads="1"/>
            </p:cNvSpPr>
            <p:nvPr/>
          </p:nvSpPr>
          <p:spPr bwMode="auto">
            <a:xfrm>
              <a:off x="3101" y="2269"/>
              <a:ext cx="2505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96863" indent="-296863" algn="l">
                <a:spcBef>
                  <a:spcPct val="50000"/>
                </a:spcBef>
                <a:buClr>
                  <a:srgbClr val="CC0000"/>
                </a:buClr>
                <a:buSzPct val="125000"/>
                <a:buFontTx/>
                <a:buChar char="•"/>
              </a:pPr>
              <a:r>
                <a:rPr lang="tr-TR" sz="20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Üretilen hizmet ve ürünler – Stratejik Plan/Performans Programı</a:t>
              </a:r>
              <a:endPara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2096"/>
          <p:cNvGrpSpPr>
            <a:grpSpLocks/>
          </p:cNvGrpSpPr>
          <p:nvPr/>
        </p:nvGrpSpPr>
        <p:grpSpPr bwMode="auto">
          <a:xfrm>
            <a:off x="1844880" y="4479923"/>
            <a:ext cx="6416675" cy="1016000"/>
            <a:chOff x="1563" y="2887"/>
            <a:chExt cx="4043" cy="640"/>
          </a:xfrm>
        </p:grpSpPr>
        <p:grpSp>
          <p:nvGrpSpPr>
            <p:cNvPr id="7" name="Group 2072"/>
            <p:cNvGrpSpPr>
              <a:grpSpLocks/>
            </p:cNvGrpSpPr>
            <p:nvPr/>
          </p:nvGrpSpPr>
          <p:grpSpPr bwMode="auto">
            <a:xfrm>
              <a:off x="1563" y="2996"/>
              <a:ext cx="1236" cy="461"/>
              <a:chOff x="1553" y="2857"/>
              <a:chExt cx="1236" cy="461"/>
            </a:xfrm>
          </p:grpSpPr>
          <p:sp>
            <p:nvSpPr>
              <p:cNvPr id="27686" name="AutoShape 2056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53" y="2857"/>
                <a:ext cx="1236" cy="461"/>
              </a:xfrm>
              <a:prstGeom prst="actionButtonBlank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20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87" name="Rectangle 2062"/>
              <p:cNvSpPr>
                <a:spLocks noChangeArrowheads="1"/>
              </p:cNvSpPr>
              <p:nvPr/>
            </p:nvSpPr>
            <p:spPr bwMode="auto">
              <a:xfrm>
                <a:off x="1573" y="2955"/>
                <a:ext cx="116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b">
                <a:spAutoFit/>
              </a:bodyPr>
              <a:lstStyle/>
              <a:p>
                <a:r>
                  <a:rPr lang="tr-TR" sz="20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Süreç/faaliyet</a:t>
                </a:r>
                <a:endParaRPr lang="en-US" sz="2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685" name="Rectangle 2081"/>
            <p:cNvSpPr>
              <a:spLocks noChangeArrowheads="1"/>
            </p:cNvSpPr>
            <p:nvPr/>
          </p:nvSpPr>
          <p:spPr bwMode="auto">
            <a:xfrm>
              <a:off x="3101" y="2887"/>
              <a:ext cx="2505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96863" indent="-296863" algn="l">
                <a:spcBef>
                  <a:spcPct val="50000"/>
                </a:spcBef>
                <a:buClr>
                  <a:srgbClr val="CC0000"/>
                </a:buClr>
                <a:buSzPct val="125000"/>
                <a:buFontTx/>
                <a:buChar char="•"/>
              </a:pPr>
              <a:r>
                <a:rPr lang="tr-TR" sz="20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Girdilerden çıktı üretmek için yapılanlar – Performans Programı</a:t>
              </a:r>
              <a:endPara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2095"/>
          <p:cNvGrpSpPr>
            <a:grpSpLocks/>
          </p:cNvGrpSpPr>
          <p:nvPr/>
        </p:nvGrpSpPr>
        <p:grpSpPr bwMode="auto">
          <a:xfrm>
            <a:off x="1894080" y="5768975"/>
            <a:ext cx="6367475" cy="749300"/>
            <a:chOff x="1594" y="3699"/>
            <a:chExt cx="4012" cy="472"/>
          </a:xfrm>
        </p:grpSpPr>
        <p:grpSp>
          <p:nvGrpSpPr>
            <p:cNvPr id="9" name="Group 2073"/>
            <p:cNvGrpSpPr>
              <a:grpSpLocks/>
            </p:cNvGrpSpPr>
            <p:nvPr/>
          </p:nvGrpSpPr>
          <p:grpSpPr bwMode="auto">
            <a:xfrm>
              <a:off x="1594" y="3710"/>
              <a:ext cx="1236" cy="461"/>
              <a:chOff x="1584" y="3523"/>
              <a:chExt cx="1236" cy="461"/>
            </a:xfrm>
          </p:grpSpPr>
          <p:sp>
            <p:nvSpPr>
              <p:cNvPr id="27682" name="AutoShape 2057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84" y="3523"/>
                <a:ext cx="1236" cy="461"/>
              </a:xfrm>
              <a:prstGeom prst="actionButtonBlank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20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83" name="Rectangle 2063"/>
              <p:cNvSpPr>
                <a:spLocks noChangeArrowheads="1"/>
              </p:cNvSpPr>
              <p:nvPr/>
            </p:nvSpPr>
            <p:spPr bwMode="auto">
              <a:xfrm>
                <a:off x="1944" y="3658"/>
                <a:ext cx="49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b">
                <a:spAutoFit/>
              </a:bodyPr>
              <a:lstStyle/>
              <a:p>
                <a:r>
                  <a:rPr lang="tr-TR" sz="20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Girdi</a:t>
                </a:r>
                <a:endParaRPr lang="en-US" sz="2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681" name="Rectangle 2082"/>
            <p:cNvSpPr>
              <a:spLocks noChangeArrowheads="1"/>
            </p:cNvSpPr>
            <p:nvPr/>
          </p:nvSpPr>
          <p:spPr bwMode="auto">
            <a:xfrm>
              <a:off x="3101" y="3699"/>
              <a:ext cx="250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96863" indent="-296863" algn="l">
                <a:spcBef>
                  <a:spcPct val="50000"/>
                </a:spcBef>
                <a:buClr>
                  <a:srgbClr val="CC0000"/>
                </a:buClr>
                <a:buSzPct val="125000"/>
                <a:buFontTx/>
                <a:buChar char="•"/>
              </a:pPr>
              <a:r>
                <a:rPr lang="tr-TR" sz="20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Kullanılan kaynaklar – Performans Programı</a:t>
              </a:r>
              <a:endPara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2094"/>
          <p:cNvGrpSpPr>
            <a:grpSpLocks/>
          </p:cNvGrpSpPr>
          <p:nvPr/>
        </p:nvGrpSpPr>
        <p:grpSpPr bwMode="auto">
          <a:xfrm>
            <a:off x="1844880" y="1270001"/>
            <a:ext cx="6416675" cy="1016001"/>
            <a:chOff x="1563" y="865"/>
            <a:chExt cx="4043" cy="640"/>
          </a:xfrm>
        </p:grpSpPr>
        <p:grpSp>
          <p:nvGrpSpPr>
            <p:cNvPr id="11" name="Group 2074"/>
            <p:cNvGrpSpPr>
              <a:grpSpLocks/>
            </p:cNvGrpSpPr>
            <p:nvPr/>
          </p:nvGrpSpPr>
          <p:grpSpPr bwMode="auto">
            <a:xfrm>
              <a:off x="1563" y="871"/>
              <a:ext cx="1236" cy="461"/>
              <a:chOff x="1459" y="811"/>
              <a:chExt cx="1236" cy="461"/>
            </a:xfrm>
          </p:grpSpPr>
          <p:sp>
            <p:nvSpPr>
              <p:cNvPr id="27678" name="AutoShape 2053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459" y="811"/>
                <a:ext cx="1236" cy="461"/>
              </a:xfrm>
              <a:prstGeom prst="actionButtonBlank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sz="200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79" name="Rectangle 2059"/>
              <p:cNvSpPr>
                <a:spLocks noChangeArrowheads="1"/>
              </p:cNvSpPr>
              <p:nvPr/>
            </p:nvSpPr>
            <p:spPr bwMode="auto">
              <a:xfrm>
                <a:off x="1805" y="905"/>
                <a:ext cx="38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b">
                <a:spAutoFit/>
              </a:bodyPr>
              <a:lstStyle/>
              <a:p>
                <a:r>
                  <a:rPr lang="tr-TR" sz="18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Etki</a:t>
                </a:r>
                <a:endParaRPr lang="en-US" sz="1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7677" name="Rectangle 2083"/>
            <p:cNvSpPr>
              <a:spLocks noChangeArrowheads="1"/>
            </p:cNvSpPr>
            <p:nvPr/>
          </p:nvSpPr>
          <p:spPr bwMode="auto">
            <a:xfrm>
              <a:off x="3101" y="865"/>
              <a:ext cx="2505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96863" indent="-296863" algn="l">
                <a:spcBef>
                  <a:spcPct val="80000"/>
                </a:spcBef>
                <a:buClr>
                  <a:srgbClr val="CC0000"/>
                </a:buClr>
                <a:buSzPct val="125000"/>
                <a:buFontTx/>
                <a:buChar char="•"/>
              </a:pPr>
              <a:r>
                <a:rPr lang="tr-TR" sz="20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Toplum yaşamında uzun vadeli ve geniş etkili gelişmeler</a:t>
              </a:r>
              <a:r>
                <a:rPr lang="tr-TR" sz="20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tr-TR" sz="20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– Makro Planlar</a:t>
              </a:r>
            </a:p>
          </p:txBody>
        </p:sp>
      </p:grpSp>
      <p:sp>
        <p:nvSpPr>
          <p:cNvPr id="27661" name="Rectangle 2098"/>
          <p:cNvSpPr>
            <a:spLocks noChangeArrowheads="1"/>
          </p:cNvSpPr>
          <p:nvPr/>
        </p:nvSpPr>
        <p:spPr bwMode="auto">
          <a:xfrm rot="-5400000">
            <a:off x="717464" y="4806920"/>
            <a:ext cx="13404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>
              <a:spcBef>
                <a:spcPct val="50000"/>
              </a:spcBef>
              <a:buClr>
                <a:srgbClr val="CC0000"/>
              </a:buClr>
              <a:buSzPct val="125000"/>
            </a:pP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Uygulama</a:t>
            </a:r>
            <a:endParaRPr lang="en-US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2099"/>
          <p:cNvSpPr>
            <a:spLocks noChangeArrowheads="1"/>
          </p:cNvSpPr>
          <p:nvPr/>
        </p:nvSpPr>
        <p:spPr bwMode="auto">
          <a:xfrm rot="-5400000">
            <a:off x="788799" y="1997838"/>
            <a:ext cx="11977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>
              <a:spcBef>
                <a:spcPct val="50000"/>
              </a:spcBef>
              <a:buClr>
                <a:srgbClr val="CC0000"/>
              </a:buClr>
              <a:buSzPct val="125000"/>
            </a:pPr>
            <a:r>
              <a:rPr lang="tr-T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Sonuçlar</a:t>
            </a:r>
            <a:endParaRPr lang="en-US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2109"/>
          <p:cNvGrpSpPr>
            <a:grpSpLocks/>
          </p:cNvGrpSpPr>
          <p:nvPr/>
        </p:nvGrpSpPr>
        <p:grpSpPr bwMode="auto">
          <a:xfrm>
            <a:off x="1611517" y="3473450"/>
            <a:ext cx="152400" cy="3068638"/>
            <a:chOff x="1378" y="2271"/>
            <a:chExt cx="96" cy="1898"/>
          </a:xfrm>
        </p:grpSpPr>
        <p:sp>
          <p:nvSpPr>
            <p:cNvPr id="27673" name="Line 2101"/>
            <p:cNvSpPr>
              <a:spLocks noChangeShapeType="1"/>
            </p:cNvSpPr>
            <p:nvPr/>
          </p:nvSpPr>
          <p:spPr bwMode="auto">
            <a:xfrm>
              <a:off x="1386" y="2271"/>
              <a:ext cx="0" cy="18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b"/>
            <a:lstStyle/>
            <a:p>
              <a:endParaRPr lang="tr-TR" sz="200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4" name="Line 2102"/>
            <p:cNvSpPr>
              <a:spLocks noChangeShapeType="1"/>
            </p:cNvSpPr>
            <p:nvPr/>
          </p:nvSpPr>
          <p:spPr bwMode="auto">
            <a:xfrm>
              <a:off x="1378" y="416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b"/>
            <a:lstStyle/>
            <a:p>
              <a:endParaRPr lang="tr-TR" sz="200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5" name="Line 2103"/>
            <p:cNvSpPr>
              <a:spLocks noChangeShapeType="1"/>
            </p:cNvSpPr>
            <p:nvPr/>
          </p:nvSpPr>
          <p:spPr bwMode="auto">
            <a:xfrm>
              <a:off x="1378" y="2279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b"/>
            <a:lstStyle/>
            <a:p>
              <a:endParaRPr lang="tr-TR" sz="200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2110"/>
          <p:cNvGrpSpPr>
            <a:grpSpLocks/>
          </p:cNvGrpSpPr>
          <p:nvPr/>
        </p:nvGrpSpPr>
        <p:grpSpPr bwMode="auto">
          <a:xfrm>
            <a:off x="1611517" y="1246188"/>
            <a:ext cx="152400" cy="1903412"/>
            <a:chOff x="1378" y="873"/>
            <a:chExt cx="96" cy="1157"/>
          </a:xfrm>
        </p:grpSpPr>
        <p:sp>
          <p:nvSpPr>
            <p:cNvPr id="27670" name="Line 2106"/>
            <p:cNvSpPr>
              <a:spLocks noChangeShapeType="1"/>
            </p:cNvSpPr>
            <p:nvPr/>
          </p:nvSpPr>
          <p:spPr bwMode="auto">
            <a:xfrm>
              <a:off x="1386" y="873"/>
              <a:ext cx="0" cy="11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b"/>
            <a:lstStyle/>
            <a:p>
              <a:endParaRPr lang="tr-TR" sz="200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1" name="Line 2107"/>
            <p:cNvSpPr>
              <a:spLocks noChangeShapeType="1"/>
            </p:cNvSpPr>
            <p:nvPr/>
          </p:nvSpPr>
          <p:spPr bwMode="auto">
            <a:xfrm>
              <a:off x="1378" y="202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b"/>
            <a:lstStyle/>
            <a:p>
              <a:endParaRPr lang="tr-TR" sz="200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2" name="Line 2108"/>
            <p:cNvSpPr>
              <a:spLocks noChangeShapeType="1"/>
            </p:cNvSpPr>
            <p:nvPr/>
          </p:nvSpPr>
          <p:spPr bwMode="auto">
            <a:xfrm>
              <a:off x="1378" y="88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b"/>
            <a:lstStyle/>
            <a:p>
              <a:endParaRPr lang="tr-TR" sz="200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665" name="Line 2112"/>
          <p:cNvSpPr>
            <a:spLocks noChangeShapeType="1"/>
          </p:cNvSpPr>
          <p:nvPr/>
        </p:nvSpPr>
        <p:spPr bwMode="auto">
          <a:xfrm>
            <a:off x="3224417" y="2001838"/>
            <a:ext cx="0" cy="4667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anchor="b"/>
          <a:lstStyle/>
          <a:p>
            <a:endParaRPr lang="tr-T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66" name="Line 2113"/>
          <p:cNvSpPr>
            <a:spLocks noChangeShapeType="1"/>
          </p:cNvSpPr>
          <p:nvPr/>
        </p:nvSpPr>
        <p:spPr bwMode="auto">
          <a:xfrm>
            <a:off x="3141867" y="2000250"/>
            <a:ext cx="9525" cy="371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tr-T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67" name="Line 2114"/>
          <p:cNvSpPr>
            <a:spLocks noChangeShapeType="1"/>
          </p:cNvSpPr>
          <p:nvPr/>
        </p:nvSpPr>
        <p:spPr bwMode="auto">
          <a:xfrm>
            <a:off x="3152980" y="3117850"/>
            <a:ext cx="9525" cy="382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tr-T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68" name="Line 2115"/>
          <p:cNvSpPr>
            <a:spLocks noChangeShapeType="1"/>
          </p:cNvSpPr>
          <p:nvPr/>
        </p:nvSpPr>
        <p:spPr bwMode="auto">
          <a:xfrm>
            <a:off x="3172030" y="4238625"/>
            <a:ext cx="20637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tr-T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69" name="Line 2116"/>
          <p:cNvSpPr>
            <a:spLocks noChangeShapeType="1"/>
          </p:cNvSpPr>
          <p:nvPr/>
        </p:nvSpPr>
        <p:spPr bwMode="auto">
          <a:xfrm>
            <a:off x="3203780" y="5372100"/>
            <a:ext cx="0" cy="4222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tr-T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25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tr-TR" dirty="0"/>
              <a:t>Neden Stratejik Planlama?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72817"/>
            <a:ext cx="7582545" cy="4227934"/>
          </a:xfrm>
          <a:noFill/>
          <a:ln/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tx2"/>
                </a:solidFill>
              </a:rPr>
              <a:t>Geleceğe/ileriye yönelik düşünme</a:t>
            </a:r>
          </a:p>
          <a:p>
            <a:r>
              <a:rPr lang="tr-TR" sz="2000" dirty="0" smtClean="0">
                <a:solidFill>
                  <a:schemeClr val="tx2"/>
                </a:solidFill>
              </a:rPr>
              <a:t>Stratejik yönetim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tr-TR" sz="2000" dirty="0" smtClean="0">
                <a:solidFill>
                  <a:schemeClr val="tx2"/>
                </a:solidFill>
              </a:rPr>
              <a:t>ve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tr-TR" sz="2000" dirty="0" smtClean="0">
                <a:solidFill>
                  <a:schemeClr val="tx2"/>
                </a:solidFill>
              </a:rPr>
              <a:t>düşünce</a:t>
            </a:r>
          </a:p>
          <a:p>
            <a:r>
              <a:rPr lang="tr-TR" sz="2000" dirty="0" smtClean="0">
                <a:solidFill>
                  <a:schemeClr val="tx2"/>
                </a:solidFill>
              </a:rPr>
              <a:t>Politika oluşturma kapasitesinin güçlendirilmesi</a:t>
            </a:r>
          </a:p>
          <a:p>
            <a:r>
              <a:rPr lang="tr-TR" sz="2000" dirty="0" smtClean="0">
                <a:solidFill>
                  <a:schemeClr val="tx2"/>
                </a:solidFill>
              </a:rPr>
              <a:t>Orta vadeli ve somut hedeflere dayalı planlama anlayışının geliştirilmesi</a:t>
            </a:r>
          </a:p>
          <a:p>
            <a:r>
              <a:rPr lang="tr-TR" sz="2000" dirty="0" smtClean="0">
                <a:solidFill>
                  <a:schemeClr val="tx2"/>
                </a:solidFill>
              </a:rPr>
              <a:t>Sonuçlara ve performansa odaklanma</a:t>
            </a:r>
          </a:p>
          <a:p>
            <a:r>
              <a:rPr lang="tr-TR" sz="2000" dirty="0" smtClean="0">
                <a:solidFill>
                  <a:schemeClr val="tx2"/>
                </a:solidFill>
              </a:rPr>
              <a:t>Süreçlere entegre denetim,  izleme ve değerlendirme</a:t>
            </a:r>
          </a:p>
          <a:p>
            <a:r>
              <a:rPr lang="tr-TR" sz="2000" dirty="0" smtClean="0">
                <a:solidFill>
                  <a:schemeClr val="tx2"/>
                </a:solidFill>
              </a:rPr>
              <a:t>Katılımcılık, şeffaflık ve hesap verme sorumluluğu</a:t>
            </a:r>
          </a:p>
          <a:p>
            <a:r>
              <a:rPr lang="tr-TR" sz="2000" dirty="0" smtClean="0">
                <a:solidFill>
                  <a:schemeClr val="tx2"/>
                </a:solidFill>
              </a:rPr>
              <a:t>Etkinlik ve etkililik</a:t>
            </a:r>
          </a:p>
          <a:p>
            <a:pPr>
              <a:buNone/>
            </a:pPr>
            <a:endParaRPr lang="tr-TR" sz="2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tr-TR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63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Başlarken…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tr-TR" sz="3200" dirty="0" smtClean="0"/>
          </a:p>
          <a:p>
            <a:pPr marL="114300" indent="0" algn="ctr">
              <a:buNone/>
            </a:pPr>
            <a:endParaRPr lang="tr-TR" sz="3200" dirty="0"/>
          </a:p>
          <a:p>
            <a:pPr marL="114300" indent="0" algn="ctr">
              <a:buNone/>
            </a:pPr>
            <a:endParaRPr lang="tr-TR" sz="3200" dirty="0" smtClean="0"/>
          </a:p>
          <a:p>
            <a:pPr marL="114300" indent="0" algn="ctr">
              <a:buNone/>
            </a:pPr>
            <a:r>
              <a:rPr lang="tr-TR" sz="3200" dirty="0" smtClean="0"/>
              <a:t>Planlama bir amaç değildir, </a:t>
            </a:r>
          </a:p>
          <a:p>
            <a:pPr marL="114300" indent="0" algn="ctr">
              <a:buNone/>
            </a:pPr>
            <a:r>
              <a:rPr lang="tr-TR" sz="3200" dirty="0" smtClean="0"/>
              <a:t>başarının araçlarından sadece biridir.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059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Stratejik planlama ne değildir?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tx2"/>
                </a:solidFill>
              </a:rPr>
              <a:t>Her </a:t>
            </a:r>
            <a:r>
              <a:rPr lang="en-US" dirty="0" err="1" smtClean="0">
                <a:solidFill>
                  <a:schemeClr val="tx2"/>
                </a:solidFill>
              </a:rPr>
              <a:t>sorunun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çözümü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değildir</a:t>
            </a:r>
            <a:endParaRPr lang="tr-TR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chemeClr val="tx2"/>
                </a:solidFill>
              </a:rPr>
              <a:t>Günü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kurtarmaya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yönelik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değildir</a:t>
            </a:r>
            <a:endParaRPr lang="tr-TR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chemeClr val="tx2"/>
                </a:solidFill>
              </a:rPr>
              <a:t>Amaç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değildir</a:t>
            </a:r>
            <a:endParaRPr lang="tr-TR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chemeClr val="tx2"/>
                </a:solidFill>
              </a:rPr>
              <a:t>Bir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şablon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değildir</a:t>
            </a:r>
            <a:endParaRPr lang="tr-TR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chemeClr val="tx2"/>
                </a:solidFill>
              </a:rPr>
              <a:t>Sadece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bütçeye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dönük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değildir</a:t>
            </a:r>
            <a:endParaRPr lang="tr-TR" dirty="0" smtClean="0">
              <a:solidFill>
                <a:schemeClr val="tx2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015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400" dirty="0" smtClean="0"/>
              <a:t>ANKARA ÜNİVERSİTESİNDE STRATEJİK PLANLAMA MODELİ</a:t>
            </a:r>
            <a:endParaRPr lang="tr-TR" sz="4400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58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 smtClean="0"/>
              <a:t>Üniversitelerde Planlamaya Bakış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tr-TR" b="1" dirty="0" smtClean="0"/>
              <a:t>Yaklaşım 1: </a:t>
            </a:r>
            <a:r>
              <a:rPr lang="tr-TR" dirty="0" smtClean="0"/>
              <a:t>Stratejik kararlar üniversite düzeyinde alınmaktadır. Kaynak dağılımı bütünü ile üniversite düzeyinde yapılması gerekir.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Üniversite düzeyinde stratejik plan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Üniversite düzeyinde uygulama planları (performans programı)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Akademik birim düzeyinde uygulama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Yukarıdan aşağıya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5018 sayılı Kanun</a:t>
            </a:r>
          </a:p>
        </p:txBody>
      </p:sp>
    </p:spTree>
    <p:extLst>
      <p:ext uri="{BB962C8B-B14F-4D97-AF65-F5344CB8AC3E}">
        <p14:creationId xmlns:p14="http://schemas.microsoft.com/office/powerpoint/2010/main" val="37643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 smtClean="0"/>
              <a:t>Üniversitelerde Planlamaya Bakış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tr-TR" b="1" dirty="0" smtClean="0"/>
              <a:t>Yaklaşım 2: </a:t>
            </a:r>
            <a:r>
              <a:rPr lang="tr-TR" dirty="0" smtClean="0"/>
              <a:t>Akademik sonuçlara birimler ulaşmaktadır. Bu nedenle asıl stratejik planlar akademik birim planları olmalıdır.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Akademik birim planları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Üniversite düzeyinde toplulaştırılmış plan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Akademik birim düzeyinde </a:t>
            </a:r>
            <a:r>
              <a:rPr lang="tr-TR" dirty="0"/>
              <a:t>uygulama planları (performans programı</a:t>
            </a:r>
            <a:r>
              <a:rPr lang="tr-TR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Aşağıdan yukarıya</a:t>
            </a:r>
          </a:p>
        </p:txBody>
      </p:sp>
    </p:spTree>
    <p:extLst>
      <p:ext uri="{BB962C8B-B14F-4D97-AF65-F5344CB8AC3E}">
        <p14:creationId xmlns:p14="http://schemas.microsoft.com/office/powerpoint/2010/main" val="37444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 smtClean="0"/>
              <a:t>Üniversitelerde Planlamaya Bakış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tr-TR" b="1" dirty="0" smtClean="0"/>
              <a:t>Yaklaşım 3: </a:t>
            </a:r>
            <a:r>
              <a:rPr lang="tr-TR" dirty="0"/>
              <a:t>gerek üniversite düzeyinde gerek akademik birim </a:t>
            </a:r>
            <a:r>
              <a:rPr lang="tr-TR" dirty="0" smtClean="0"/>
              <a:t>düzeyinde alınması gereken stratejik kararlar vardır. Akademik birimler üniversitenin genel kararları doğrultusunda kendi kararlarını almalıdır.</a:t>
            </a:r>
          </a:p>
          <a:p>
            <a:pPr lvl="1">
              <a:spcBef>
                <a:spcPts val="600"/>
              </a:spcBef>
            </a:pPr>
            <a:r>
              <a:rPr lang="tr-TR" dirty="0"/>
              <a:t>Üniversite düzeyinde stratejik plan</a:t>
            </a:r>
          </a:p>
          <a:p>
            <a:pPr lvl="1">
              <a:spcBef>
                <a:spcPts val="600"/>
              </a:spcBef>
            </a:pPr>
            <a:r>
              <a:rPr lang="tr-TR" dirty="0"/>
              <a:t>Akademik birim </a:t>
            </a:r>
            <a:r>
              <a:rPr lang="tr-TR" dirty="0" smtClean="0"/>
              <a:t>planları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Birimlerden gelerek oluşan </a:t>
            </a:r>
            <a:r>
              <a:rPr lang="tr-TR" dirty="0"/>
              <a:t>uygulama planları (performans programı</a:t>
            </a:r>
            <a:r>
              <a:rPr lang="tr-TR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tr-TR" dirty="0" smtClean="0"/>
              <a:t>Paralel-yukarıdan aşağıya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9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ağ Ok 27"/>
          <p:cNvSpPr/>
          <p:nvPr/>
        </p:nvSpPr>
        <p:spPr>
          <a:xfrm rot="10800000">
            <a:off x="3059832" y="5877272"/>
            <a:ext cx="2886388" cy="21602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Sağ Ok 25"/>
          <p:cNvSpPr/>
          <p:nvPr/>
        </p:nvSpPr>
        <p:spPr>
          <a:xfrm>
            <a:off x="3059832" y="4365104"/>
            <a:ext cx="2886388" cy="21602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Sağ Ok 23"/>
          <p:cNvSpPr/>
          <p:nvPr/>
        </p:nvSpPr>
        <p:spPr>
          <a:xfrm>
            <a:off x="3059832" y="2708920"/>
            <a:ext cx="2886388" cy="21602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Perspektif</a:t>
            </a:r>
            <a:endParaRPr lang="tr-TR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755576" y="1916832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Üniversite Stratejik Planı</a:t>
            </a:r>
            <a:endParaRPr lang="tr-TR" dirty="0"/>
          </a:p>
        </p:txBody>
      </p:sp>
      <p:sp>
        <p:nvSpPr>
          <p:cNvPr id="9" name="Yuvarlatılmış Dikdörtgen 8"/>
          <p:cNvSpPr/>
          <p:nvPr/>
        </p:nvSpPr>
        <p:spPr>
          <a:xfrm>
            <a:off x="759947" y="3501008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Üniversite Performans Programı</a:t>
            </a:r>
            <a:endParaRPr lang="tr-TR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3563888" y="3501008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Birim Performans </a:t>
            </a:r>
            <a:r>
              <a:rPr lang="tr-TR" dirty="0"/>
              <a:t>Programı</a:t>
            </a:r>
          </a:p>
        </p:txBody>
      </p:sp>
      <p:sp>
        <p:nvSpPr>
          <p:cNvPr id="11" name="Yuvarlatılmış Dikdörtgen 10"/>
          <p:cNvSpPr/>
          <p:nvPr/>
        </p:nvSpPr>
        <p:spPr>
          <a:xfrm>
            <a:off x="3563888" y="5013176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Birim Faaliyet Raporu</a:t>
            </a:r>
            <a:endParaRPr lang="tr-TR" dirty="0"/>
          </a:p>
        </p:txBody>
      </p:sp>
      <p:sp>
        <p:nvSpPr>
          <p:cNvPr id="12" name="Yuvarlatılmış Dikdörtgen 11"/>
          <p:cNvSpPr/>
          <p:nvPr/>
        </p:nvSpPr>
        <p:spPr>
          <a:xfrm>
            <a:off x="3563888" y="1916832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Birim Stratejik </a:t>
            </a:r>
            <a:r>
              <a:rPr lang="tr-TR" dirty="0"/>
              <a:t>Planı</a:t>
            </a:r>
          </a:p>
        </p:txBody>
      </p:sp>
      <p:sp>
        <p:nvSpPr>
          <p:cNvPr id="13" name="Yuvarlatılmış Dikdörtgen 12"/>
          <p:cNvSpPr/>
          <p:nvPr/>
        </p:nvSpPr>
        <p:spPr>
          <a:xfrm>
            <a:off x="772959" y="5013176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Üniversite </a:t>
            </a:r>
            <a:r>
              <a:rPr lang="tr-TR" dirty="0" smtClean="0"/>
              <a:t>Faaliyet Raporu</a:t>
            </a:r>
            <a:endParaRPr lang="tr-TR" dirty="0"/>
          </a:p>
        </p:txBody>
      </p:sp>
      <p:sp>
        <p:nvSpPr>
          <p:cNvPr id="14" name="Yuvarlatılmış Dikdörtgen 13"/>
          <p:cNvSpPr/>
          <p:nvPr/>
        </p:nvSpPr>
        <p:spPr>
          <a:xfrm>
            <a:off x="6084168" y="1969604"/>
            <a:ext cx="1872208" cy="4214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İzleme ve Değerlendirme Sistemi</a:t>
            </a:r>
            <a:endParaRPr lang="tr-TR" dirty="0"/>
          </a:p>
        </p:txBody>
      </p:sp>
      <p:sp>
        <p:nvSpPr>
          <p:cNvPr id="15" name="Aşağı Ok 14"/>
          <p:cNvSpPr/>
          <p:nvPr/>
        </p:nvSpPr>
        <p:spPr>
          <a:xfrm>
            <a:off x="1619672" y="3212976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Aşağı Ok 15"/>
          <p:cNvSpPr/>
          <p:nvPr/>
        </p:nvSpPr>
        <p:spPr>
          <a:xfrm>
            <a:off x="1691680" y="472514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Aşağı Ok 16"/>
          <p:cNvSpPr/>
          <p:nvPr/>
        </p:nvSpPr>
        <p:spPr>
          <a:xfrm>
            <a:off x="4427984" y="3191369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Aşağı Ok 17"/>
          <p:cNvSpPr/>
          <p:nvPr/>
        </p:nvSpPr>
        <p:spPr>
          <a:xfrm>
            <a:off x="4427984" y="4717545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Sağ Ok 19"/>
          <p:cNvSpPr/>
          <p:nvPr/>
        </p:nvSpPr>
        <p:spPr>
          <a:xfrm>
            <a:off x="3059832" y="2204864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Sağ Ok 20"/>
          <p:cNvSpPr/>
          <p:nvPr/>
        </p:nvSpPr>
        <p:spPr>
          <a:xfrm rot="10800000">
            <a:off x="3059833" y="5301208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Sağ Ok 21"/>
          <p:cNvSpPr/>
          <p:nvPr/>
        </p:nvSpPr>
        <p:spPr>
          <a:xfrm rot="10800000">
            <a:off x="3059833" y="3789040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Aşağı Ok 22"/>
          <p:cNvSpPr/>
          <p:nvPr/>
        </p:nvSpPr>
        <p:spPr>
          <a:xfrm rot="5201032">
            <a:off x="5758078" y="5409251"/>
            <a:ext cx="1439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Sağ Ok 24"/>
          <p:cNvSpPr/>
          <p:nvPr/>
        </p:nvSpPr>
        <p:spPr>
          <a:xfrm>
            <a:off x="5718060" y="2204864"/>
            <a:ext cx="22816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Sağ Ok 26"/>
          <p:cNvSpPr/>
          <p:nvPr/>
        </p:nvSpPr>
        <p:spPr>
          <a:xfrm>
            <a:off x="5718060" y="3789040"/>
            <a:ext cx="22816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4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/>
          <p:cNvSpPr>
            <a:spLocks noGrp="1"/>
          </p:cNvSpPr>
          <p:nvPr>
            <p:ph type="title"/>
          </p:nvPr>
        </p:nvSpPr>
        <p:spPr>
          <a:xfrm>
            <a:off x="519113" y="539750"/>
            <a:ext cx="8229600" cy="1066800"/>
          </a:xfrm>
        </p:spPr>
        <p:txBody>
          <a:bodyPr/>
          <a:lstStyle/>
          <a:p>
            <a:pPr eaLnBrk="1" hangingPunct="1"/>
            <a:r>
              <a:rPr lang="tr-TR" smtClean="0"/>
              <a:t>Stratejik Plan Çalışma Modülleri</a:t>
            </a:r>
            <a:endParaRPr lang="en-US" smtClean="0"/>
          </a:p>
        </p:txBody>
      </p:sp>
      <p:graphicFrame>
        <p:nvGraphicFramePr>
          <p:cNvPr id="5" name="4 Diyagram"/>
          <p:cNvGraphicFramePr/>
          <p:nvPr>
            <p:extLst>
              <p:ext uri="{D42A27DB-BD31-4B8C-83A1-F6EECF244321}">
                <p14:modId xmlns:p14="http://schemas.microsoft.com/office/powerpoint/2010/main" val="3961515527"/>
              </p:ext>
            </p:extLst>
          </p:nvPr>
        </p:nvGraphicFramePr>
        <p:xfrm>
          <a:off x="1171853" y="1916831"/>
          <a:ext cx="7000548" cy="4768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33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Stratejik Planlama Organizasyonu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Üniversite Stratejik Planlama Ekibi </a:t>
            </a:r>
          </a:p>
          <a:p>
            <a:pPr lvl="2"/>
            <a:r>
              <a:rPr lang="tr-TR" dirty="0" smtClean="0"/>
              <a:t>Üniversite düzeyinde analizleri yapmak</a:t>
            </a:r>
          </a:p>
          <a:p>
            <a:pPr lvl="2"/>
            <a:r>
              <a:rPr lang="tr-TR" dirty="0" smtClean="0"/>
              <a:t>Paydaşların görüşlerini almak</a:t>
            </a:r>
          </a:p>
          <a:p>
            <a:pPr lvl="2"/>
            <a:r>
              <a:rPr lang="tr-TR" dirty="0" smtClean="0"/>
              <a:t>Üniversite yönetimini bilgilendirmek ve karar alma süreçlerini kolaylaştırmak</a:t>
            </a:r>
          </a:p>
          <a:p>
            <a:pPr lvl="2"/>
            <a:r>
              <a:rPr lang="tr-TR" dirty="0" smtClean="0"/>
              <a:t>Planın içeriğini katılımlı bir biçimde oluşturmak</a:t>
            </a:r>
          </a:p>
          <a:p>
            <a:r>
              <a:rPr lang="tr-TR" dirty="0" smtClean="0"/>
              <a:t>Akademik ve İdari Birimler </a:t>
            </a:r>
            <a:r>
              <a:rPr lang="tr-TR" dirty="0"/>
              <a:t>Stratejik Planlama </a:t>
            </a:r>
            <a:r>
              <a:rPr lang="tr-TR" dirty="0" smtClean="0"/>
              <a:t>Ekipleri Birim düzeyinde katılımlı bir şekilde; </a:t>
            </a:r>
          </a:p>
          <a:p>
            <a:pPr lvl="2"/>
            <a:r>
              <a:rPr lang="tr-TR" dirty="0" smtClean="0"/>
              <a:t>üniversite planına katkı verecek analizleri yapmak</a:t>
            </a:r>
          </a:p>
          <a:p>
            <a:pPr lvl="2"/>
            <a:r>
              <a:rPr lang="tr-TR" dirty="0"/>
              <a:t>üniversite </a:t>
            </a:r>
            <a:r>
              <a:rPr lang="tr-TR" dirty="0" smtClean="0"/>
              <a:t>planına yönelik amaç, hedef, gösterge ve faaliyetleri önermek</a:t>
            </a:r>
          </a:p>
          <a:p>
            <a:pPr lvl="2"/>
            <a:r>
              <a:rPr lang="tr-TR" dirty="0" smtClean="0"/>
              <a:t>oluşan planı birim gözüyle incelemek</a:t>
            </a:r>
          </a:p>
          <a:p>
            <a:pPr lvl="2"/>
            <a:r>
              <a:rPr lang="tr-TR" dirty="0" smtClean="0"/>
              <a:t>planlama sürecinde birim ile üniversite arasında «köprü» oluşturmak</a:t>
            </a:r>
          </a:p>
          <a:p>
            <a:pPr lvl="2"/>
            <a:r>
              <a:rPr lang="tr-TR" dirty="0" smtClean="0"/>
              <a:t>birim plan çalışmalarının çekirdeğini oluşturmak </a:t>
            </a:r>
          </a:p>
          <a:p>
            <a:r>
              <a:rPr lang="tr-TR" dirty="0" smtClean="0"/>
              <a:t>Strateji Geliştirme Daire Başkanlığı</a:t>
            </a:r>
          </a:p>
          <a:p>
            <a:pPr lvl="2"/>
            <a:r>
              <a:rPr lang="tr-TR" dirty="0" smtClean="0"/>
              <a:t>Süreçleri koordine etmek</a:t>
            </a:r>
          </a:p>
          <a:p>
            <a:pPr lvl="2"/>
            <a:r>
              <a:rPr lang="tr-TR" dirty="0" smtClean="0"/>
              <a:t>Altyapıyı oluşturmak (web, yazışma sistemi vb.)</a:t>
            </a:r>
          </a:p>
          <a:p>
            <a:pPr lvl="2"/>
            <a:r>
              <a:rPr lang="tr-TR" dirty="0" smtClean="0"/>
              <a:t>Ekiplerin desteklemek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Yapılan Çalışmalar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Model seçimi</a:t>
            </a:r>
          </a:p>
          <a:p>
            <a:r>
              <a:rPr lang="tr-TR" dirty="0" smtClean="0"/>
              <a:t>Üniversite stratejik planlama ekibinin oluşturulması</a:t>
            </a:r>
          </a:p>
          <a:p>
            <a:pPr lvl="1"/>
            <a:r>
              <a:rPr lang="tr-TR" dirty="0" smtClean="0"/>
              <a:t>17 kişi</a:t>
            </a:r>
          </a:p>
          <a:p>
            <a:pPr lvl="1"/>
            <a:r>
              <a:rPr lang="tr-TR" dirty="0" smtClean="0"/>
              <a:t>Birim ve kampüs temsili</a:t>
            </a:r>
          </a:p>
          <a:p>
            <a:pPr lvl="1"/>
            <a:r>
              <a:rPr lang="tr-TR" dirty="0" smtClean="0"/>
              <a:t>Önceki planla ilişkinin kurulması</a:t>
            </a:r>
          </a:p>
          <a:p>
            <a:r>
              <a:rPr lang="tr-TR" dirty="0" smtClean="0"/>
              <a:t>Eğitim-dil birliği oluşturma</a:t>
            </a:r>
          </a:p>
          <a:p>
            <a:r>
              <a:rPr lang="tr-TR" dirty="0" smtClean="0"/>
              <a:t>Durum analizine giriş</a:t>
            </a:r>
          </a:p>
          <a:p>
            <a:pPr lvl="1"/>
            <a:r>
              <a:rPr lang="tr-TR" dirty="0" smtClean="0"/>
              <a:t>Stratejik konular</a:t>
            </a:r>
          </a:p>
          <a:p>
            <a:pPr lvl="1"/>
            <a:r>
              <a:rPr lang="tr-TR" dirty="0" smtClean="0"/>
              <a:t>Problem analizi</a:t>
            </a:r>
          </a:p>
          <a:p>
            <a:pPr lvl="1"/>
            <a:r>
              <a:rPr lang="tr-TR" dirty="0" smtClean="0"/>
              <a:t>Paydaş görüşlerinin alınması-anket hazırlığı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76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400" dirty="0" smtClean="0"/>
              <a:t>BİRİMLERDE DURUM ANALİZİ ÇALIŞMALARI</a:t>
            </a:r>
            <a:endParaRPr lang="tr-TR" sz="4400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91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Sunuşun Amacı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>
                <a:solidFill>
                  <a:schemeClr val="tx2"/>
                </a:solidFill>
              </a:rPr>
              <a:t>Stratejik planlama konusunda dil ve anlayış birliği oluşturmak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Ankara Üniversitesinde stratejik planlama yaklaşımı ve sürecini tartışmak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Birimlerin ve birim stratejik planlama ekiplerinin durum analizi yöntemini değerlendirmek</a:t>
            </a:r>
          </a:p>
          <a:p>
            <a:pPr lvl="1"/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Birimlerde</a:t>
            </a:r>
            <a:r>
              <a:rPr lang="en-US" dirty="0" smtClean="0"/>
              <a:t> durum </a:t>
            </a:r>
            <a:r>
              <a:rPr lang="en-US" dirty="0" err="1" smtClean="0"/>
              <a:t>analizi</a:t>
            </a:r>
            <a:r>
              <a:rPr lang="en-US" dirty="0" smtClean="0"/>
              <a:t> </a:t>
            </a:r>
            <a:r>
              <a:rPr lang="tr-TR" dirty="0" smtClean="0"/>
              <a:t>- Amaçlar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Birim perspektifinden üniversite düzeyinde analiz yapmak</a:t>
            </a:r>
          </a:p>
          <a:p>
            <a:pPr lvl="1"/>
            <a:r>
              <a:rPr lang="tr-TR" dirty="0" smtClean="0"/>
              <a:t>Problemler</a:t>
            </a:r>
          </a:p>
          <a:p>
            <a:pPr lvl="1"/>
            <a:r>
              <a:rPr lang="tr-TR" dirty="0" smtClean="0"/>
              <a:t>Fırsatlar</a:t>
            </a:r>
          </a:p>
          <a:p>
            <a:pPr lvl="1"/>
            <a:r>
              <a:rPr lang="tr-TR" dirty="0" smtClean="0"/>
              <a:t>Öncelikler</a:t>
            </a:r>
          </a:p>
          <a:p>
            <a:pPr lvl="1"/>
            <a:r>
              <a:rPr lang="tr-TR" dirty="0" smtClean="0"/>
              <a:t>Ürün/hizmetler</a:t>
            </a:r>
          </a:p>
          <a:p>
            <a:r>
              <a:rPr lang="tr-TR" dirty="0" smtClean="0"/>
              <a:t>Birim düzeyinde planlamaya altyapı oluşturmak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Kim Katılmalı?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birim büyüklüğüne göre 10-20 kişi </a:t>
            </a:r>
          </a:p>
          <a:p>
            <a:endParaRPr lang="tr-TR" dirty="0" smtClean="0"/>
          </a:p>
          <a:p>
            <a:r>
              <a:rPr lang="tr-TR" dirty="0" smtClean="0"/>
              <a:t>Diğerleri:</a:t>
            </a:r>
          </a:p>
          <a:p>
            <a:pPr lvl="1"/>
            <a:r>
              <a:rPr lang="tr-TR" dirty="0" smtClean="0"/>
              <a:t>Bilgilendirme</a:t>
            </a:r>
          </a:p>
          <a:p>
            <a:pPr lvl="1"/>
            <a:r>
              <a:rPr lang="tr-TR" dirty="0" smtClean="0"/>
              <a:t>Görüş alma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u="sng" dirty="0" smtClean="0"/>
              <a:t>Dört temel çalışma</a:t>
            </a:r>
          </a:p>
          <a:p>
            <a:pPr lvl="0"/>
            <a:r>
              <a:rPr lang="tr-TR" dirty="0" smtClean="0"/>
              <a:t>Birimin stratejik nitelikli problemlerini tespit etmek</a:t>
            </a:r>
          </a:p>
          <a:p>
            <a:pPr lvl="0"/>
            <a:r>
              <a:rPr lang="tr-TR" dirty="0" smtClean="0"/>
              <a:t>Birimin gelecek dönemde karşılaşacağı fırsatları belirlemek </a:t>
            </a:r>
          </a:p>
          <a:p>
            <a:pPr lvl="0"/>
            <a:r>
              <a:rPr lang="tr-TR" dirty="0" smtClean="0"/>
              <a:t>Birimin stratejik alanlara ilişkin spesifik önceliklerini tespit etmek</a:t>
            </a:r>
          </a:p>
          <a:p>
            <a:pPr lvl="0"/>
            <a:r>
              <a:rPr lang="tr-TR" dirty="0" smtClean="0"/>
              <a:t>Birimin ürün/hizmetlerini ve bunların yararlanıcılarını belirlemek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Yöntem-Sorun Analizi</a:t>
            </a:r>
            <a:endParaRPr lang="en-US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202912"/>
              </p:ext>
            </p:extLst>
          </p:nvPr>
        </p:nvGraphicFramePr>
        <p:xfrm>
          <a:off x="971600" y="3573016"/>
          <a:ext cx="6573083" cy="2408287"/>
        </p:xfrm>
        <a:graphic>
          <a:graphicData uri="http://schemas.openxmlformats.org/drawingml/2006/table">
            <a:tbl>
              <a:tblPr/>
              <a:tblGrid>
                <a:gridCol w="2068299"/>
                <a:gridCol w="1362730"/>
                <a:gridCol w="3142054"/>
              </a:tblGrid>
              <a:tr h="260356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Sorunlar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Önceliği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Açıklama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65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Sorun Alanı 1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5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   Sorun 1.1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5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   Sorun 1.2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5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  ….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5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Sorun Alanı 2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5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   Sorun 2.1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5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   Sorun 2.2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5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  ….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5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…..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7620000" cy="19728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tr-TR" sz="2400" dirty="0" smtClean="0"/>
              <a:t>Birimin sorunlarının belirlenmesi</a:t>
            </a:r>
          </a:p>
          <a:p>
            <a:pPr marL="342900" lvl="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tr-TR" sz="2400" dirty="0" smtClean="0"/>
              <a:t>Sorunların önceliklendirilmesi</a:t>
            </a:r>
          </a:p>
          <a:p>
            <a:pPr marL="342900" lvl="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tr-TR" sz="2400" dirty="0" smtClean="0"/>
              <a:t>Açıklamalar: Neden üniversiteyi/birimi etkileyen/etkileyebilecek orta/uzun vadeli bir sorundur?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26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– Tıp Fakültesi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Sorun Analizi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335113"/>
              </p:ext>
            </p:extLst>
          </p:nvPr>
        </p:nvGraphicFramePr>
        <p:xfrm>
          <a:off x="395536" y="2132856"/>
          <a:ext cx="7620001" cy="4222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8063"/>
                <a:gridCol w="564968"/>
                <a:gridCol w="3029639"/>
                <a:gridCol w="1857331"/>
              </a:tblGrid>
              <a:tr h="158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Sorunlar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 smtClean="0">
                          <a:effectLst/>
                        </a:rPr>
                        <a:t>Önceliği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Çözüm Önerisi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Açıklama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587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effectLst/>
                        </a:rPr>
                        <a:t>Sorun Alanı 1- Eğitim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8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effectLst/>
                        </a:rPr>
                        <a:t>Sorun 1.1- Eğitimde ders saati fazlalığı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u="none" strike="noStrike" dirty="0">
                          <a:effectLst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>
                          <a:effectLst/>
                        </a:rPr>
                        <a:t>Ders programları gözden geçirilerek tekrarlanan derslerin önlenmesi, çekirdek eğitim programının gözden geçirilmesi</a:t>
                      </a:r>
                      <a:r>
                        <a:rPr lang="tr-TR" sz="1200" u="none" strike="noStrike" dirty="0" smtClean="0">
                          <a:effectLst/>
                        </a:rPr>
                        <a:t>, staj </a:t>
                      </a:r>
                      <a:r>
                        <a:rPr lang="tr-TR" sz="1200" u="none" strike="noStrike" dirty="0">
                          <a:effectLst/>
                        </a:rPr>
                        <a:t>gruplarında standart ders içeriklerinin belirlenmesi, akreditasyon çalışmalarına başlanması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>
                          <a:effectLst/>
                        </a:rPr>
                        <a:t>Çekirdek eğitim programlarının beş yılda bir güncellenmesi gerekmektedir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1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effectLst/>
                        </a:rPr>
                        <a:t>Sorun 1.2-Tıp Fakültesi öğrenci kontenjanının mevcut sınıf, </a:t>
                      </a:r>
                      <a:r>
                        <a:rPr lang="tr-TR" sz="1200" u="none" strike="noStrike" dirty="0" smtClean="0">
                          <a:effectLst/>
                        </a:rPr>
                        <a:t>laboratuvar </a:t>
                      </a:r>
                      <a:r>
                        <a:rPr lang="tr-TR" sz="1200" u="none" strike="noStrike" dirty="0">
                          <a:effectLst/>
                        </a:rPr>
                        <a:t>vb. gibi fiziksel kaynakların kapasitesinin üzerinde olması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u="none" strike="noStrike" dirty="0">
                          <a:effectLst/>
                        </a:rPr>
                        <a:t>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>
                          <a:effectLst/>
                        </a:rPr>
                        <a:t>Sınıfların bölünmesi, sınıf laboratuvar gibi ortamların fiziksel durumlarının iyileştirilmesi, laboratuvarlarda kullanılan eskiyen araç ve gereçlerin yenilenmesi ve sayılarının artan öğrenci sayısına uygun hale </a:t>
                      </a:r>
                      <a:r>
                        <a:rPr lang="tr-TR" sz="1200" u="none" strike="noStrike" dirty="0" smtClean="0">
                          <a:effectLst/>
                        </a:rPr>
                        <a:t>getirilmesi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1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effectLst/>
                        </a:rPr>
                        <a:t>Sorun </a:t>
                      </a:r>
                      <a:r>
                        <a:rPr lang="tr-TR" sz="1200" u="none" strike="noStrike" dirty="0" smtClean="0">
                          <a:effectLst/>
                        </a:rPr>
                        <a:t>1.3- </a:t>
                      </a:r>
                      <a:r>
                        <a:rPr lang="tr-TR" sz="1200" u="none" strike="noStrike" dirty="0">
                          <a:effectLst/>
                        </a:rPr>
                        <a:t>Öğrenci eğitiminin klasik yöntemlerden kurtulamaması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>
                          <a:effectLst/>
                        </a:rPr>
                        <a:t>PDÖ eğitimi için gerekli mekan ve fiziki ortamın sağlanması, kanıta dayalı tıp uygulamalarının yaygınlaştırılması, eğitim becerileri kursu alan öğretim üyesi sayısının </a:t>
                      </a:r>
                      <a:r>
                        <a:rPr lang="tr-TR" sz="1200" u="none" strike="noStrike" dirty="0" smtClean="0">
                          <a:effectLst/>
                        </a:rPr>
                        <a:t>arttırılması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5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effectLst/>
                        </a:rPr>
                        <a:t> Sorun </a:t>
                      </a:r>
                      <a:r>
                        <a:rPr lang="tr-TR" sz="1200" u="none" strike="noStrike" dirty="0" smtClean="0">
                          <a:effectLst/>
                        </a:rPr>
                        <a:t>1.4- </a:t>
                      </a:r>
                      <a:r>
                        <a:rPr lang="tr-TR" sz="1200" u="none" strike="noStrike" dirty="0">
                          <a:effectLst/>
                        </a:rPr>
                        <a:t>Tıp Eğitimi ana bilim dalının olmaması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200" u="none" strike="noStrike" dirty="0">
                          <a:effectLst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>
                          <a:effectLst/>
                        </a:rPr>
                        <a:t>Tıp Eğitimi ana bilim dalının aktif olarak faaliyete geçirilmesi, bu anabilim dalında görev almak isteyen öğretim üyelerinin belirlenerek eğitimden geçirilmesi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97" marR="5297" marT="52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8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Yöntem-Fırsatlar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20000" cy="1972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tr-TR" sz="2400" dirty="0" smtClean="0"/>
              <a:t>Birimin çalışma alanına yönelik politik, ekonomik, sosyal, teknolojik, demografik, kültürel, çevresel ve rekabete yönelik fırsatlar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1259632" y="3717032"/>
          <a:ext cx="6336704" cy="1368152"/>
        </p:xfrm>
        <a:graphic>
          <a:graphicData uri="http://schemas.openxmlformats.org/drawingml/2006/table">
            <a:tbl>
              <a:tblPr/>
              <a:tblGrid>
                <a:gridCol w="3168352"/>
                <a:gridCol w="3168352"/>
              </a:tblGrid>
              <a:tr h="342038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Fırsatlar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Açıklama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….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….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…...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6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– Tıp Fakültesi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Fırsatlar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451441"/>
              </p:ext>
            </p:extLst>
          </p:nvPr>
        </p:nvGraphicFramePr>
        <p:xfrm>
          <a:off x="762000" y="2433638"/>
          <a:ext cx="7122368" cy="2695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6341"/>
                <a:gridCol w="2356027"/>
              </a:tblGrid>
              <a:tr h="36589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Fırsatlar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Açıklama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65899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 smtClean="0">
                          <a:effectLst/>
                        </a:rPr>
                        <a:t>1.  </a:t>
                      </a:r>
                      <a:r>
                        <a:rPr lang="tr-TR" sz="1400" u="none" strike="noStrike" dirty="0">
                          <a:effectLst/>
                        </a:rPr>
                        <a:t>Gelişen teknolojiyi hastane bilgi sistemlerinde uygulayarak veriyi daha sağlıklı daha kısa süreli daha kolay ulaşımı sağlamak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5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 smtClean="0">
                          <a:effectLst/>
                        </a:rPr>
                        <a:t>2-</a:t>
                      </a:r>
                      <a:r>
                        <a:rPr lang="tr-TR" sz="1400" u="none" strike="noStrike" dirty="0">
                          <a:effectLst/>
                        </a:rPr>
                        <a:t>  Civar illerden </a:t>
                      </a:r>
                      <a:r>
                        <a:rPr lang="tr-TR" sz="1400" u="none" strike="noStrike" dirty="0" smtClean="0">
                          <a:effectLst/>
                        </a:rPr>
                        <a:t>hastaneye ulaşım </a:t>
                      </a:r>
                      <a:r>
                        <a:rPr lang="tr-TR" sz="1400" u="none" strike="noStrike" dirty="0">
                          <a:effectLst/>
                        </a:rPr>
                        <a:t>kolaylığı ve öğrenci merkezli bir şehir olmamız.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>
                          <a:effectLst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5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 smtClean="0">
                          <a:effectLst/>
                        </a:rPr>
                        <a:t>3-</a:t>
                      </a:r>
                      <a:r>
                        <a:rPr lang="tr-TR" sz="1400" u="none" strike="noStrike" dirty="0">
                          <a:effectLst/>
                        </a:rPr>
                        <a:t>  Sağlık alanında </a:t>
                      </a:r>
                      <a:r>
                        <a:rPr lang="tr-TR" sz="1400" u="none" strike="noStrike" dirty="0" err="1" smtClean="0">
                          <a:effectLst/>
                        </a:rPr>
                        <a:t>multi-disipliner</a:t>
                      </a:r>
                      <a:r>
                        <a:rPr lang="tr-TR" sz="1400" u="none" strike="noStrike" dirty="0" smtClean="0">
                          <a:effectLst/>
                        </a:rPr>
                        <a:t> </a:t>
                      </a:r>
                      <a:r>
                        <a:rPr lang="tr-TR" sz="1400" u="none" strike="noStrike" dirty="0">
                          <a:effectLst/>
                        </a:rPr>
                        <a:t>bilimsel çalışmalara açık olmamız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5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 smtClean="0">
                          <a:effectLst/>
                        </a:rPr>
                        <a:t>4-</a:t>
                      </a:r>
                      <a:r>
                        <a:rPr lang="tr-TR" sz="1400" u="none" strike="noStrike" dirty="0">
                          <a:effectLst/>
                        </a:rPr>
                        <a:t>  Genetik anabilim dalında bir gen bankasının oluşturulması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9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 smtClean="0">
                          <a:effectLst/>
                        </a:rPr>
                        <a:t>5-</a:t>
                      </a:r>
                      <a:r>
                        <a:rPr lang="tr-TR" sz="1400" u="none" strike="noStrike" dirty="0">
                          <a:effectLst/>
                        </a:rPr>
                        <a:t>  Mühendislik fakültesi ve tıp fakültesinin olması biyomedikal mühendisliği bölümü açılmasını kolaylaştırıyor.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…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2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Yöntem-Öncelikli Alanlar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20000" cy="1972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İçerik Yer Tutucusu"/>
          <p:cNvSpPr>
            <a:spLocks noGrp="1"/>
          </p:cNvSpPr>
          <p:nvPr>
            <p:ph idx="1"/>
          </p:nvPr>
        </p:nvSpPr>
        <p:spPr>
          <a:xfrm>
            <a:off x="611560" y="1556792"/>
            <a:ext cx="746564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000" b="1" u="sng" dirty="0" smtClean="0"/>
              <a:t>Stratejik Alanlar:</a:t>
            </a:r>
            <a:endParaRPr lang="tr-TR" sz="2000" dirty="0" smtClean="0"/>
          </a:p>
          <a:p>
            <a:r>
              <a:rPr lang="tr-TR" sz="2000" b="1" dirty="0"/>
              <a:t>Eğitim Hizmetlerinin Sürdürülmesi ve İyileştirilmesi </a:t>
            </a:r>
          </a:p>
          <a:p>
            <a:pPr marL="114300" indent="0">
              <a:buNone/>
            </a:pPr>
            <a:r>
              <a:rPr lang="tr-TR" sz="2000" dirty="0"/>
              <a:t>(Akademik binaların iyileştirilmesi, dersliklerin sayısının artırılması ve iyileştirilmesi, eğitim </a:t>
            </a:r>
            <a:r>
              <a:rPr lang="tr-TR" sz="2000" dirty="0" err="1"/>
              <a:t>laboratuar</a:t>
            </a:r>
            <a:r>
              <a:rPr lang="tr-TR" sz="2000" dirty="0"/>
              <a:t> ve kliniklerin sayısının artırılması ve iyileştirilmesi, öğretim elemanlarının sayısı ve niteliği, eğitim donanımlarının iyileştirilmesi gibi)</a:t>
            </a:r>
          </a:p>
          <a:p>
            <a:r>
              <a:rPr lang="tr-TR" sz="2000" b="1" dirty="0"/>
              <a:t>Bilimsel Araştırmaların Sürdürülmesi ve Geliştirilmesi </a:t>
            </a:r>
          </a:p>
          <a:p>
            <a:pPr marL="114300" indent="0">
              <a:buNone/>
            </a:pPr>
            <a:r>
              <a:rPr lang="tr-TR" sz="2000" dirty="0"/>
              <a:t>(Araştırma laboratuvar ve kliniklerin sayısının artırılması ve geliştirilmesi, araştırma personelinin niteliği ve sayısı, (akademisyen, uzman), araştırma donanımlarının artırılması ve geliştirilmesi)</a:t>
            </a:r>
          </a:p>
          <a:p>
            <a:r>
              <a:rPr lang="tr-TR" sz="2000" b="1" dirty="0"/>
              <a:t>Topluma hizmet alanında Kültürel, Sosyal ve Ekonomik Yapının Gelişimine Katkı Sağlanması</a:t>
            </a:r>
          </a:p>
          <a:p>
            <a:r>
              <a:rPr lang="tr-TR" sz="2000" b="1" dirty="0"/>
              <a:t>Öğrenciye yönelik hizmetlerin geliştirilmesi </a:t>
            </a:r>
          </a:p>
          <a:p>
            <a:pPr marL="114300" indent="0">
              <a:buNone/>
            </a:pPr>
            <a:r>
              <a:rPr lang="tr-TR" sz="2000" dirty="0"/>
              <a:t>(Sosyal, kültürel, beslenme, barınma, eğitim-öğretim desteği gibi)</a:t>
            </a:r>
          </a:p>
          <a:p>
            <a:r>
              <a:rPr lang="tr-TR" sz="2000" b="1" dirty="0"/>
              <a:t>Kurumsal kapasite</a:t>
            </a:r>
          </a:p>
          <a:p>
            <a:pPr marL="114300" indent="0">
              <a:buNone/>
            </a:pPr>
            <a:r>
              <a:rPr lang="tr-TR" sz="2000" dirty="0"/>
              <a:t>(Personel, yönetim bilgi sistemi, bütçe ve mali yapı, idari hizmetler vb.)</a:t>
            </a:r>
          </a:p>
          <a:p>
            <a:r>
              <a:rPr lang="tr-TR" sz="2000" b="1" dirty="0"/>
              <a:t>Diğer </a:t>
            </a:r>
          </a:p>
          <a:p>
            <a:pPr marL="114300" indent="0">
              <a:buNone/>
            </a:pPr>
            <a:r>
              <a:rPr lang="tr-TR" sz="2000" dirty="0"/>
              <a:t>(Engelliler ve eğitime erişim,  yerel ekonomi ile ilişkiler, sağlık, spor vb</a:t>
            </a:r>
            <a:r>
              <a:rPr lang="tr-TR" sz="2000" dirty="0" smtClean="0"/>
              <a:t>.)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826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Yöntem-Öncelikli Alanlar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20000" cy="1972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tr-TR" sz="2400" dirty="0" smtClean="0"/>
              <a:t>Sorunlar ve fırsatlar ışığında </a:t>
            </a:r>
          </a:p>
          <a:p>
            <a:pPr marL="342900" lvl="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tr-TR" sz="2400" dirty="0" smtClean="0"/>
              <a:t>Orta/uzun vadeli öncelikler </a:t>
            </a:r>
          </a:p>
          <a:p>
            <a:pPr marL="342900" lvl="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tr-TR" sz="2400" dirty="0" smtClean="0"/>
              <a:t>Stratejik alanlar çerçevesinde</a:t>
            </a:r>
          </a:p>
          <a:p>
            <a:pPr marL="342900" lvl="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11 İçerik Yer Tutucusu"/>
          <p:cNvGraphicFramePr>
            <a:graphicFrameLocks noGrp="1"/>
          </p:cNvGraphicFramePr>
          <p:nvPr>
            <p:ph idx="1"/>
          </p:nvPr>
        </p:nvGraphicFramePr>
        <p:xfrm>
          <a:off x="611560" y="3717032"/>
          <a:ext cx="6840759" cy="2313432"/>
        </p:xfrm>
        <a:graphic>
          <a:graphicData uri="http://schemas.openxmlformats.org/drawingml/2006/table">
            <a:tbl>
              <a:tblPr/>
              <a:tblGrid>
                <a:gridCol w="1963362"/>
                <a:gridCol w="1132982"/>
                <a:gridCol w="936104"/>
                <a:gridCol w="864096"/>
                <a:gridCol w="1944215"/>
              </a:tblGrid>
              <a:tr h="288036">
                <a:tc>
                  <a:txBody>
                    <a:bodyPr/>
                    <a:lstStyle/>
                    <a:p>
                      <a:pPr marL="452438" indent="-452438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Öncelikli Alanlar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Birinci Öncelikli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İkinci Öncelikli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Üçüncü Öncelikli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Gerekçe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016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6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6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6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6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6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6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6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69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87" marR="21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6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– Tıp Fakültesi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/>
          <a:lstStyle/>
          <a:p>
            <a:r>
              <a:rPr lang="tr-TR" dirty="0" smtClean="0"/>
              <a:t>Öncelikler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69823"/>
              </p:ext>
            </p:extLst>
          </p:nvPr>
        </p:nvGraphicFramePr>
        <p:xfrm>
          <a:off x="395535" y="1844824"/>
          <a:ext cx="7560840" cy="48043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9413"/>
                <a:gridCol w="680476"/>
                <a:gridCol w="680476"/>
                <a:gridCol w="680475"/>
              </a:tblGrid>
              <a:tr h="18808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 smtClean="0">
                          <a:effectLst/>
                        </a:rPr>
                        <a:t>Stratejik Alan: Eğitim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Öncelikli Alanlar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Birinci Öncelikli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İkinci Öncelikli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Üçüncü Öncelikli</a:t>
                      </a:r>
                      <a:endParaRPr lang="tr-T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64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effectLst/>
                        </a:rPr>
                        <a:t>1. Sınıfların bölünmesi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X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85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2. Sınıf laboratuvar gibi ortamların fiziksel durumlarının iyileştirilmesi, laboratuvarlarda kullanılan eskiyen araç ve gereçlerin yenilenmesi ve sayılarının artan öğrenci sayısına uygun hale getirilmesi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X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0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3. Sağlık Bilimleri Enstitüsü bünyesinde araştırma görevlisi kadro sayısının arttırılması için gerekli girişimlerin yapılması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X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4. PDÖ eğitimi için gerekli mekan ve fiziki ortamın sağlanması, kanıta dayalı tıp uygulamalarının yaygınlaştırılması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X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5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effectLst/>
                        </a:rPr>
                        <a:t>5. </a:t>
                      </a:r>
                      <a:r>
                        <a:rPr lang="tr-TR" sz="1200" u="none" strike="noStrike" dirty="0" err="1">
                          <a:effectLst/>
                        </a:rPr>
                        <a:t>BAP'a</a:t>
                      </a:r>
                      <a:r>
                        <a:rPr lang="tr-TR" sz="1200" u="none" strike="noStrike" dirty="0">
                          <a:effectLst/>
                        </a:rPr>
                        <a:t> önerilen tıp fakültesi kaynaklı proje sayısının arttırılması ve bu önerilen projelerin kabul edilmesi için gerekli çalışmaların yapılması, kabul edilen projelerde alım işlemlerinin hızlandırılması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X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effectLst/>
                        </a:rPr>
                        <a:t>6. Çekirdek eğitim programının gözden geçirilmesi, uygulanmakta olan dikey ve yatay </a:t>
                      </a:r>
                      <a:r>
                        <a:rPr lang="tr-TR" sz="1200" u="none" strike="noStrike" dirty="0" err="1">
                          <a:effectLst/>
                        </a:rPr>
                        <a:t>etegrasyonların</a:t>
                      </a:r>
                      <a:r>
                        <a:rPr lang="tr-TR" sz="1200" u="none" strike="noStrike" dirty="0">
                          <a:effectLst/>
                        </a:rPr>
                        <a:t> daha uygun hala getirilmesi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X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5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7. Tıp Eğitimi ana bilim dalının aktif olarak faaliyete geçirilmesi, bu anabilim dalında görev almak isteyen öğretim üyelerinin belirlenerek eğitimden geçirilmesi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X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4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8. Eğitim becerileri kursu alan öğretim üyesi sayısının arttırılması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X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9. Öğretim üyelerinin çok merkezli çalışmalar yapması için teşvik edilmesi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56" marR="8956" marT="89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X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6" marR="8956" marT="89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5400" dirty="0" smtClean="0"/>
              <a:t>STRATEJİK PLANLAMADA TEMEL KAVRAMLAR</a:t>
            </a:r>
            <a:endParaRPr lang="tr-TR" sz="5400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Yöntem-Ürün/Hizmetler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620000" cy="1972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tr-TR" sz="2400" i="1" dirty="0"/>
              <a:t>Çalışmanın bu bölümü ile birimlerin sunduğu ürün/hizmetlerin tespit edilmesi amaçlanmaktadır. Ürün/hizmetlere ilişkin yararlanıcıların (müşterilerin) belirlenmesi, daha sonra yürütülecek paydaş analizi çalışmalarını kolaylaştıracaktır.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991588"/>
              </p:ext>
            </p:extLst>
          </p:nvPr>
        </p:nvGraphicFramePr>
        <p:xfrm>
          <a:off x="1259632" y="3717032"/>
          <a:ext cx="6336704" cy="1368152"/>
        </p:xfrm>
        <a:graphic>
          <a:graphicData uri="http://schemas.openxmlformats.org/drawingml/2006/table">
            <a:tbl>
              <a:tblPr/>
              <a:tblGrid>
                <a:gridCol w="3168352"/>
                <a:gridCol w="3168352"/>
              </a:tblGrid>
              <a:tr h="342038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ürün7hizmetFırsatlar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Yararlanıcı(</a:t>
                      </a:r>
                      <a:r>
                        <a:rPr lang="tr-TR" sz="1100" b="1" dirty="0" err="1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lar</a:t>
                      </a:r>
                      <a:r>
                        <a:rPr lang="tr-TR" sz="11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Calibri"/>
                          <a:ea typeface="Calibri"/>
                          <a:cs typeface="Times New Roman"/>
                        </a:rPr>
                        <a:t>….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….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…...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0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– Tıp Fakültesi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Ürün/Hizmetler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18351"/>
              </p:ext>
            </p:extLst>
          </p:nvPr>
        </p:nvGraphicFramePr>
        <p:xfrm>
          <a:off x="762000" y="2433638"/>
          <a:ext cx="7122368" cy="1649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6341"/>
                <a:gridCol w="2356027"/>
              </a:tblGrid>
              <a:tr h="36589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Ürün/Hizmetler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Yararlanıcı(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lar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65899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Acil servis hizmetleri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tr-TR" sz="1400" u="none" strike="noStrike" dirty="0" smtClean="0">
                          <a:effectLst/>
                          <a:latin typeface="+mn-lt"/>
                        </a:rPr>
                        <a:t>Şehir halkı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5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Yataklı servis hizmetleri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tr-TR" sz="1400" u="none" strike="noStrike" dirty="0" smtClean="0">
                          <a:effectLst/>
                          <a:latin typeface="+mn-lt"/>
                        </a:rPr>
                        <a:t>Bölge halkı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4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İleri düzey laboratuvar hizmetleri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tr-TR" sz="1400" u="none" strike="noStrike" dirty="0" smtClean="0">
                          <a:effectLst/>
                          <a:latin typeface="+mn-lt"/>
                        </a:rPr>
                        <a:t>Bölge hastaneleri,</a:t>
                      </a:r>
                    </a:p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Bölge halkı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5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…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12" marR="8712" marT="87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2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Sonuçların Raporlanması ve Paylaşımı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15 Şubat’a kadar</a:t>
            </a:r>
          </a:p>
          <a:p>
            <a:r>
              <a:rPr lang="tr-TR" dirty="0" smtClean="0"/>
              <a:t>Hazır olursa intranet üzerinden</a:t>
            </a:r>
          </a:p>
          <a:p>
            <a:r>
              <a:rPr lang="tr-TR" dirty="0" smtClean="0"/>
              <a:t>Üniversite Stratejik planlama ekibine</a:t>
            </a:r>
          </a:p>
          <a:p>
            <a:r>
              <a:rPr lang="tr-TR" dirty="0" smtClean="0"/>
              <a:t>Önemli gördüğünüz veri ve bilgileri ekleyin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Bundan sonra 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Elde edilen veriler üniversite düzeyinde yapılacak analizlere entegre edilecek.</a:t>
            </a:r>
          </a:p>
          <a:p>
            <a:r>
              <a:rPr lang="tr-TR" dirty="0" smtClean="0"/>
              <a:t>Diğer aşamalarda da birimlerin çalışma yapması istenecek.</a:t>
            </a:r>
          </a:p>
          <a:p>
            <a:r>
              <a:rPr lang="tr-TR" dirty="0" smtClean="0"/>
              <a:t>Üniversite düzeyinde yapılan çalışmaların sonuçları birim ekiplerine açık olacak.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Teşekkürler ...</a:t>
            </a: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Sp</a:t>
            </a:r>
            <a:r>
              <a:rPr lang="tr-TR" dirty="0" smtClean="0"/>
              <a:t>.gov.tr</a:t>
            </a:r>
          </a:p>
          <a:p>
            <a:r>
              <a:rPr lang="tr-TR" dirty="0" smtClean="0"/>
              <a:t>volkan@</a:t>
            </a:r>
            <a:r>
              <a:rPr lang="tr-TR" dirty="0" err="1" smtClean="0"/>
              <a:t>dpt</a:t>
            </a:r>
            <a:r>
              <a:rPr lang="tr-TR" dirty="0" smtClean="0"/>
              <a:t>.gov.tr</a:t>
            </a: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42276" cy="1475511"/>
          </a:xfrm>
        </p:spPr>
        <p:txBody>
          <a:bodyPr/>
          <a:lstStyle/>
          <a:p>
            <a:pPr algn="l"/>
            <a:r>
              <a:rPr lang="tr-TR" dirty="0" smtClean="0"/>
              <a:t>Kamu Yönetiminde Değişim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64888"/>
            <a:ext cx="8042276" cy="4343400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Yeni Kamu Yönetimi Anlayışı</a:t>
            </a:r>
            <a:r>
              <a:rPr lang="en-US" b="1" dirty="0" smtClean="0"/>
              <a:t>:</a:t>
            </a:r>
          </a:p>
          <a:p>
            <a:r>
              <a:rPr lang="tr-TR" dirty="0" smtClean="0"/>
              <a:t>Hedef koyma</a:t>
            </a:r>
            <a:endParaRPr lang="en-US" dirty="0" smtClean="0"/>
          </a:p>
          <a:p>
            <a:r>
              <a:rPr lang="tr-TR" dirty="0" smtClean="0"/>
              <a:t>Orta vadeli harcama anlayışı </a:t>
            </a:r>
          </a:p>
          <a:p>
            <a:r>
              <a:rPr lang="tr-TR" dirty="0" smtClean="0"/>
              <a:t>Kurum düzeyinde planlama</a:t>
            </a:r>
            <a:endParaRPr lang="en-US" dirty="0" smtClean="0"/>
          </a:p>
          <a:p>
            <a:r>
              <a:rPr lang="tr-TR" dirty="0" smtClean="0"/>
              <a:t>Esneklik </a:t>
            </a:r>
            <a:r>
              <a:rPr lang="en-US" dirty="0" smtClean="0"/>
              <a:t>(</a:t>
            </a:r>
            <a:r>
              <a:rPr lang="tr-TR" dirty="0" smtClean="0"/>
              <a:t>yetki devri</a:t>
            </a:r>
            <a:r>
              <a:rPr lang="en-US" dirty="0" smtClean="0"/>
              <a:t>)</a:t>
            </a:r>
          </a:p>
          <a:p>
            <a:r>
              <a:rPr lang="tr-TR" dirty="0" smtClean="0"/>
              <a:t>Vatandaş/yararlanıcı tercihi</a:t>
            </a:r>
            <a:endParaRPr lang="en-US" dirty="0" smtClean="0"/>
          </a:p>
          <a:p>
            <a:r>
              <a:rPr lang="tr-TR" dirty="0" smtClean="0"/>
              <a:t>Şeffaflık</a:t>
            </a:r>
          </a:p>
          <a:p>
            <a:r>
              <a:rPr lang="tr-TR" dirty="0" smtClean="0"/>
              <a:t>Hesap verme sorumluluğu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tr-TR" dirty="0"/>
              <a:t>Stratejik Planlama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2051050"/>
            <a:ext cx="8404225" cy="41148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tr-TR" sz="2800" dirty="0">
                <a:solidFill>
                  <a:schemeClr val="tx2"/>
                </a:solidFill>
              </a:rPr>
              <a:t>Bir kuruluşun disiplinli ve sistemli bir şekilde:</a:t>
            </a:r>
          </a:p>
          <a:p>
            <a:pPr marL="539750" lvl="1" indent="-17463">
              <a:buFontTx/>
              <a:buChar char="•"/>
            </a:pPr>
            <a:r>
              <a:rPr lang="tr-TR" dirty="0">
                <a:solidFill>
                  <a:schemeClr val="tx2"/>
                </a:solidFill>
              </a:rPr>
              <a:t>kendisini nasıl tanımladığını,</a:t>
            </a:r>
          </a:p>
          <a:p>
            <a:pPr marL="539750" lvl="1" indent="-17463">
              <a:buFontTx/>
              <a:buChar char="•"/>
            </a:pPr>
            <a:r>
              <a:rPr lang="tr-TR" dirty="0">
                <a:solidFill>
                  <a:schemeClr val="tx2"/>
                </a:solidFill>
              </a:rPr>
              <a:t>neler yaptığını,</a:t>
            </a:r>
          </a:p>
          <a:p>
            <a:pPr marL="539750" lvl="1" indent="-17463">
              <a:buFontTx/>
              <a:buChar char="•"/>
            </a:pPr>
            <a:r>
              <a:rPr lang="tr-TR" dirty="0">
                <a:solidFill>
                  <a:schemeClr val="tx2"/>
                </a:solidFill>
              </a:rPr>
              <a:t>yaptığı şeyleri niçin yaptığını, </a:t>
            </a:r>
          </a:p>
          <a:p>
            <a:pPr marL="539750" lvl="1" indent="-17463">
              <a:buFontTx/>
              <a:buChar char="•"/>
            </a:pPr>
            <a:r>
              <a:rPr lang="tr-TR" dirty="0">
                <a:solidFill>
                  <a:schemeClr val="tx2"/>
                </a:solidFill>
              </a:rPr>
              <a:t>ulaşmayı arzu ettiği durumu</a:t>
            </a:r>
          </a:p>
          <a:p>
            <a:pPr marL="0" indent="0">
              <a:buNone/>
            </a:pPr>
            <a:r>
              <a:rPr lang="tr-TR" sz="2800" dirty="0">
                <a:solidFill>
                  <a:schemeClr val="tx2"/>
                </a:solidFill>
              </a:rPr>
              <a:t>değerlendirmesi, şekillendirmesi ve</a:t>
            </a:r>
          </a:p>
          <a:p>
            <a:pPr marL="0" indent="0">
              <a:buNone/>
            </a:pPr>
            <a:r>
              <a:rPr lang="tr-TR" sz="2800" dirty="0">
                <a:solidFill>
                  <a:schemeClr val="tx2"/>
                </a:solidFill>
              </a:rPr>
              <a:t>bunlara rehberlik eden temel kararları ve eylemleri üretmesidir.</a:t>
            </a:r>
          </a:p>
        </p:txBody>
      </p:sp>
    </p:spTree>
    <p:extLst>
      <p:ext uri="{BB962C8B-B14F-4D97-AF65-F5344CB8AC3E}">
        <p14:creationId xmlns:p14="http://schemas.microsoft.com/office/powerpoint/2010/main" val="19142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tr-TR" dirty="0"/>
              <a:t>Stratejik Yönetim Döngüsü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76614677"/>
              </p:ext>
            </p:extLst>
          </p:nvPr>
        </p:nvGraphicFramePr>
        <p:xfrm>
          <a:off x="323528" y="1700808"/>
          <a:ext cx="7704856" cy="4756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AutoShape 4"/>
          <p:cNvSpPr>
            <a:spLocks noChangeArrowheads="1"/>
          </p:cNvSpPr>
          <p:nvPr/>
        </p:nvSpPr>
        <p:spPr bwMode="auto">
          <a:xfrm>
            <a:off x="725295" y="1082792"/>
            <a:ext cx="2468066" cy="1557238"/>
          </a:xfrm>
          <a:prstGeom prst="rightArrow">
            <a:avLst>
              <a:gd name="adj1" fmla="val 50000"/>
              <a:gd name="adj2" fmla="val 369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 dirty="0" smtClean="0"/>
              <a:t>STRATEJİK </a:t>
            </a:r>
          </a:p>
          <a:p>
            <a:pPr algn="ctr"/>
            <a:r>
              <a:rPr lang="tr-TR" b="1" dirty="0" smtClean="0"/>
              <a:t>PLAN</a:t>
            </a:r>
            <a:endParaRPr lang="tr-TR" b="1" dirty="0"/>
          </a:p>
        </p:txBody>
      </p:sp>
      <p:sp>
        <p:nvSpPr>
          <p:cNvPr id="136194" name="AutoShape 5"/>
          <p:cNvSpPr>
            <a:spLocks noChangeArrowheads="1"/>
          </p:cNvSpPr>
          <p:nvPr/>
        </p:nvSpPr>
        <p:spPr bwMode="auto">
          <a:xfrm>
            <a:off x="3468495" y="1015086"/>
            <a:ext cx="2250295" cy="1624944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 dirty="0" smtClean="0"/>
              <a:t>PERFORMANS </a:t>
            </a:r>
          </a:p>
          <a:p>
            <a:pPr algn="ctr"/>
            <a:r>
              <a:rPr lang="tr-TR" b="1" dirty="0" smtClean="0"/>
              <a:t>PROGRAMI</a:t>
            </a:r>
            <a:endParaRPr lang="tr-TR" b="1" dirty="0"/>
          </a:p>
        </p:txBody>
      </p:sp>
      <p:sp>
        <p:nvSpPr>
          <p:cNvPr id="136195" name="AutoShape 6"/>
          <p:cNvSpPr>
            <a:spLocks noChangeArrowheads="1"/>
          </p:cNvSpPr>
          <p:nvPr/>
        </p:nvSpPr>
        <p:spPr bwMode="auto">
          <a:xfrm>
            <a:off x="6059295" y="1015086"/>
            <a:ext cx="2468066" cy="1557238"/>
          </a:xfrm>
          <a:prstGeom prst="rightArrow">
            <a:avLst>
              <a:gd name="adj1" fmla="val 50000"/>
              <a:gd name="adj2" fmla="val 369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 dirty="0" smtClean="0"/>
              <a:t>FAALİYET RAPORU</a:t>
            </a:r>
            <a:endParaRPr lang="tr-TR" b="1" dirty="0"/>
          </a:p>
        </p:txBody>
      </p:sp>
      <p:sp>
        <p:nvSpPr>
          <p:cNvPr id="136196" name="AutoShape 7"/>
          <p:cNvSpPr>
            <a:spLocks noChangeArrowheads="1"/>
          </p:cNvSpPr>
          <p:nvPr/>
        </p:nvSpPr>
        <p:spPr bwMode="auto">
          <a:xfrm>
            <a:off x="1639696" y="2672659"/>
            <a:ext cx="462762" cy="867484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6197" name="Oval 8"/>
          <p:cNvSpPr>
            <a:spLocks noChangeArrowheads="1"/>
          </p:cNvSpPr>
          <p:nvPr/>
        </p:nvSpPr>
        <p:spPr bwMode="auto">
          <a:xfrm>
            <a:off x="496695" y="3825992"/>
            <a:ext cx="2540656" cy="1557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dirty="0" smtClean="0"/>
              <a:t>ORTA/UZUN VADELİ</a:t>
            </a:r>
          </a:p>
          <a:p>
            <a:pPr algn="ctr"/>
            <a:r>
              <a:rPr lang="tr-TR" dirty="0" smtClean="0"/>
              <a:t>HEDEFLER</a:t>
            </a:r>
            <a:endParaRPr lang="tr-TR" dirty="0"/>
          </a:p>
        </p:txBody>
      </p:sp>
      <p:sp>
        <p:nvSpPr>
          <p:cNvPr id="136198" name="Oval 9"/>
          <p:cNvSpPr>
            <a:spLocks noChangeArrowheads="1"/>
          </p:cNvSpPr>
          <p:nvPr/>
        </p:nvSpPr>
        <p:spPr bwMode="auto">
          <a:xfrm>
            <a:off x="3239895" y="3690580"/>
            <a:ext cx="2685837" cy="1692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r-TR" dirty="0"/>
          </a:p>
          <a:p>
            <a:pPr algn="ctr"/>
            <a:r>
              <a:rPr lang="tr-TR" dirty="0" smtClean="0"/>
              <a:t>YILLIK FAALİYETLER VE</a:t>
            </a:r>
          </a:p>
          <a:p>
            <a:pPr algn="ctr"/>
            <a:r>
              <a:rPr lang="tr-TR" dirty="0" smtClean="0"/>
              <a:t>GÖSTERGELER</a:t>
            </a:r>
            <a:endParaRPr lang="tr-TR" dirty="0"/>
          </a:p>
          <a:p>
            <a:pPr algn="ctr"/>
            <a:r>
              <a:rPr lang="tr-TR" dirty="0"/>
              <a:t> </a:t>
            </a:r>
          </a:p>
        </p:txBody>
      </p:sp>
      <p:sp>
        <p:nvSpPr>
          <p:cNvPr id="136199" name="AutoShape 10"/>
          <p:cNvSpPr>
            <a:spLocks noChangeArrowheads="1"/>
          </p:cNvSpPr>
          <p:nvPr/>
        </p:nvSpPr>
        <p:spPr bwMode="auto">
          <a:xfrm>
            <a:off x="4382895" y="2454146"/>
            <a:ext cx="435541" cy="947884"/>
          </a:xfrm>
          <a:prstGeom prst="up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6200" name="Oval 11"/>
          <p:cNvSpPr>
            <a:spLocks noChangeArrowheads="1"/>
          </p:cNvSpPr>
          <p:nvPr/>
        </p:nvSpPr>
        <p:spPr bwMode="auto">
          <a:xfrm>
            <a:off x="6135495" y="3741390"/>
            <a:ext cx="2468066" cy="17180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dirty="0" smtClean="0"/>
              <a:t>UYGULAMA </a:t>
            </a:r>
          </a:p>
          <a:p>
            <a:pPr algn="ctr"/>
            <a:r>
              <a:rPr lang="tr-TR" dirty="0" smtClean="0"/>
              <a:t>SONUÇLARI</a:t>
            </a:r>
            <a:endParaRPr lang="tr-TR" dirty="0"/>
          </a:p>
        </p:txBody>
      </p:sp>
      <p:sp>
        <p:nvSpPr>
          <p:cNvPr id="136201" name="AutoShape 12"/>
          <p:cNvSpPr>
            <a:spLocks noChangeArrowheads="1"/>
          </p:cNvSpPr>
          <p:nvPr/>
        </p:nvSpPr>
        <p:spPr bwMode="auto">
          <a:xfrm>
            <a:off x="7202295" y="2665758"/>
            <a:ext cx="435541" cy="812472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825308" y="5637589"/>
            <a:ext cx="1814754" cy="88864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Verdana" pitchFamily="34" charset="0"/>
              </a:rPr>
              <a:t>5 yıl</a:t>
            </a:r>
            <a:endParaRPr lang="tr-TR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6203" name="AutoShape 11"/>
          <p:cNvSpPr>
            <a:spLocks noChangeArrowheads="1"/>
          </p:cNvSpPr>
          <p:nvPr/>
        </p:nvSpPr>
        <p:spPr bwMode="auto">
          <a:xfrm>
            <a:off x="3754245" y="5709027"/>
            <a:ext cx="1814754" cy="888641"/>
          </a:xfrm>
          <a:prstGeom prst="flowChartProcess">
            <a:avLst/>
          </a:prstGeom>
          <a:solidFill>
            <a:schemeClr val="accent5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Verdana" pitchFamily="34" charset="0"/>
              </a:rPr>
              <a:t>1 </a:t>
            </a:r>
            <a:r>
              <a:rPr lang="tr-TR" b="1" dirty="0" smtClean="0">
                <a:solidFill>
                  <a:schemeClr val="bg1"/>
                </a:solidFill>
                <a:latin typeface="Verdana" pitchFamily="34" charset="0"/>
              </a:rPr>
              <a:t>yıl</a:t>
            </a:r>
            <a:endParaRPr lang="tr-TR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6468870" y="5636527"/>
            <a:ext cx="1887345" cy="88017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Verdana" pitchFamily="34" charset="0"/>
              </a:rPr>
              <a:t>1 </a:t>
            </a:r>
            <a:r>
              <a:rPr lang="tr-TR" b="1" dirty="0" smtClean="0">
                <a:solidFill>
                  <a:schemeClr val="bg1"/>
                </a:solidFill>
                <a:latin typeface="Verdana" pitchFamily="34" charset="0"/>
              </a:rPr>
              <a:t>yıllık 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  <a:latin typeface="Verdana" pitchFamily="34" charset="0"/>
              </a:rPr>
              <a:t>sonuçlar</a:t>
            </a:r>
            <a:endParaRPr lang="tr-TR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0844" y="116632"/>
            <a:ext cx="7620000" cy="1143000"/>
          </a:xfrm>
        </p:spPr>
        <p:txBody>
          <a:bodyPr/>
          <a:lstStyle/>
          <a:p>
            <a:r>
              <a:rPr lang="tr-TR" dirty="0" smtClean="0"/>
              <a:t>Stratejik Yönetim Belgeleri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419100" y="661988"/>
            <a:ext cx="8229600" cy="1066800"/>
          </a:xfrm>
        </p:spPr>
        <p:txBody>
          <a:bodyPr/>
          <a:lstStyle/>
          <a:p>
            <a:pPr eaLnBrk="1" hangingPunct="1"/>
            <a:r>
              <a:rPr lang="tr-TR" smtClean="0"/>
              <a:t>STRATEJİK PLANIN YAPISI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461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9763</TotalTime>
  <Words>1841</Words>
  <Application>Microsoft Office PowerPoint</Application>
  <PresentationFormat>Ekran Gösterisi (4:3)</PresentationFormat>
  <Paragraphs>482</Paragraphs>
  <Slides>44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Adjacency</vt:lpstr>
      <vt:lpstr>ANKARA ÜNİVERSİTESİNDE STRATEJİK PLANLAMA </vt:lpstr>
      <vt:lpstr>Başlarken…</vt:lpstr>
      <vt:lpstr>Sunuşun Amacı</vt:lpstr>
      <vt:lpstr>STRATEJİK PLANLAMADA TEMEL KAVRAMLAR</vt:lpstr>
      <vt:lpstr>Kamu Yönetiminde Değişim</vt:lpstr>
      <vt:lpstr>Stratejik Planlama</vt:lpstr>
      <vt:lpstr>Stratejik Yönetim Döngüsü</vt:lpstr>
      <vt:lpstr>Stratejik Yönetim Belgeleri</vt:lpstr>
      <vt:lpstr>STRATEJİK PLANIN YAPISI</vt:lpstr>
      <vt:lpstr>Stratejik Planlama: Arka Plan-1</vt:lpstr>
      <vt:lpstr>Stratejik Planlama: Arka Plan-2</vt:lpstr>
      <vt:lpstr>Stratejik Planlama: Arka Plan-4</vt:lpstr>
      <vt:lpstr>Stratejik Planlama Süreci  </vt:lpstr>
      <vt:lpstr>PowerPoint Sunusu</vt:lpstr>
      <vt:lpstr>PowerPoint Sunusu</vt:lpstr>
      <vt:lpstr>PowerPoint Sunusu</vt:lpstr>
      <vt:lpstr>PowerPoint Sunusu</vt:lpstr>
      <vt:lpstr>Mantık Zinciri</vt:lpstr>
      <vt:lpstr>Neden Stratejik Planlama?</vt:lpstr>
      <vt:lpstr>Stratejik planlama ne değildir?</vt:lpstr>
      <vt:lpstr>ANKARA ÜNİVERSİTESİNDE STRATEJİK PLANLAMA MODELİ</vt:lpstr>
      <vt:lpstr>Üniversitelerde Planlamaya Bakış</vt:lpstr>
      <vt:lpstr>Üniversitelerde Planlamaya Bakış</vt:lpstr>
      <vt:lpstr>Üniversitelerde Planlamaya Bakış</vt:lpstr>
      <vt:lpstr>Genel Perspektif</vt:lpstr>
      <vt:lpstr>Stratejik Plan Çalışma Modülleri</vt:lpstr>
      <vt:lpstr>Stratejik Planlama Organizasyonu</vt:lpstr>
      <vt:lpstr>Yapılan Çalışmalar</vt:lpstr>
      <vt:lpstr>BİRİMLERDE DURUM ANALİZİ ÇALIŞMALARI</vt:lpstr>
      <vt:lpstr>Birimlerde durum analizi - Amaçlar</vt:lpstr>
      <vt:lpstr>Kim Katılmalı?</vt:lpstr>
      <vt:lpstr>Yöntem</vt:lpstr>
      <vt:lpstr>Yöntem-Sorun Analizi</vt:lpstr>
      <vt:lpstr>Örnek – Tıp Fakültesi</vt:lpstr>
      <vt:lpstr>Yöntem-Fırsatlar</vt:lpstr>
      <vt:lpstr>Örnek – Tıp Fakültesi</vt:lpstr>
      <vt:lpstr>Yöntem-Öncelikli Alanlar</vt:lpstr>
      <vt:lpstr>Yöntem-Öncelikli Alanlar</vt:lpstr>
      <vt:lpstr>Örnek – Tıp Fakültesi</vt:lpstr>
      <vt:lpstr>Yöntem-Ürün/Hizmetler</vt:lpstr>
      <vt:lpstr>Örnek – Tıp Fakültesi</vt:lpstr>
      <vt:lpstr>Sonuçların Raporlanması ve Paylaşımı</vt:lpstr>
      <vt:lpstr>Bundan sonra …</vt:lpstr>
      <vt:lpstr>Teşekkürler ...</vt:lpstr>
    </vt:vector>
  </TitlesOfParts>
  <Company>DPT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KURULUŞLARINDA STRATEJİK PLANLAMA</dc:title>
  <dc:creator>Volkan Erkan</dc:creator>
  <cp:lastModifiedBy>ANK</cp:lastModifiedBy>
  <cp:revision>323</cp:revision>
  <cp:lastPrinted>2012-04-10T08:42:05Z</cp:lastPrinted>
  <dcterms:created xsi:type="dcterms:W3CDTF">2007-12-22T11:41:16Z</dcterms:created>
  <dcterms:modified xsi:type="dcterms:W3CDTF">2013-01-16T07:31:40Z</dcterms:modified>
</cp:coreProperties>
</file>