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7" r:id="rId1"/>
  </p:sldMasterIdLst>
  <p:notesMasterIdLst>
    <p:notesMasterId r:id="rId18"/>
  </p:notesMasterIdLst>
  <p:handoutMasterIdLst>
    <p:handoutMasterId r:id="rId19"/>
  </p:handoutMasterIdLst>
  <p:sldIdLst>
    <p:sldId id="423" r:id="rId2"/>
    <p:sldId id="430" r:id="rId3"/>
    <p:sldId id="431" r:id="rId4"/>
    <p:sldId id="432" r:id="rId5"/>
    <p:sldId id="461" r:id="rId6"/>
    <p:sldId id="462" r:id="rId7"/>
    <p:sldId id="463" r:id="rId8"/>
    <p:sldId id="464" r:id="rId9"/>
    <p:sldId id="465" r:id="rId10"/>
    <p:sldId id="442" r:id="rId11"/>
    <p:sldId id="428" r:id="rId12"/>
    <p:sldId id="429" r:id="rId13"/>
    <p:sldId id="438" r:id="rId14"/>
    <p:sldId id="439" r:id="rId15"/>
    <p:sldId id="440" r:id="rId16"/>
    <p:sldId id="466" r:id="rId17"/>
  </p:sldIdLst>
  <p:sldSz cx="9144000" cy="6858000" type="screen4x3"/>
  <p:notesSz cx="6794500" cy="9906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2858"/>
    <a:srgbClr val="C2DFE0"/>
    <a:srgbClr val="19314D"/>
    <a:srgbClr val="1C35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92" d="100"/>
          <a:sy n="92" d="100"/>
        </p:scale>
        <p:origin x="-1344" y="-102"/>
      </p:cViewPr>
      <p:guideLst>
        <p:guide orient="horz" pos="2160"/>
        <p:guide pos="2880"/>
      </p:guideLst>
    </p:cSldViewPr>
  </p:slideViewPr>
  <p:outlineViewPr>
    <p:cViewPr>
      <p:scale>
        <a:sx n="33" d="100"/>
        <a:sy n="33" d="100"/>
      </p:scale>
      <p:origin x="48" y="600"/>
    </p:cViewPr>
  </p:outlineViewPr>
  <p:notesTextViewPr>
    <p:cViewPr>
      <p:scale>
        <a:sx n="100" d="100"/>
        <a:sy n="100" d="100"/>
      </p:scale>
      <p:origin x="0" y="0"/>
    </p:cViewPr>
  </p:notesTextViewPr>
  <p:sorterViewPr>
    <p:cViewPr>
      <p:scale>
        <a:sx n="100" d="100"/>
        <a:sy n="100" d="100"/>
      </p:scale>
      <p:origin x="0" y="-24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3" y="0"/>
            <a:ext cx="2944283" cy="495300"/>
          </a:xfrm>
          <a:prstGeom prst="rect">
            <a:avLst/>
          </a:prstGeom>
        </p:spPr>
        <p:txBody>
          <a:bodyPr vert="horz" lIns="91458" tIns="45729" rIns="91458" bIns="45729" rtlCol="0"/>
          <a:lstStyle>
            <a:lvl1pPr algn="l">
              <a:defRPr sz="1200"/>
            </a:lvl1pPr>
          </a:lstStyle>
          <a:p>
            <a:endParaRPr lang="tr-TR" dirty="0"/>
          </a:p>
        </p:txBody>
      </p:sp>
      <p:sp>
        <p:nvSpPr>
          <p:cNvPr id="3" name="2 Veri Yer Tutucusu"/>
          <p:cNvSpPr>
            <a:spLocks noGrp="1"/>
          </p:cNvSpPr>
          <p:nvPr>
            <p:ph type="dt" sz="quarter" idx="1"/>
          </p:nvPr>
        </p:nvSpPr>
        <p:spPr>
          <a:xfrm>
            <a:off x="3848648" y="0"/>
            <a:ext cx="2944283" cy="495300"/>
          </a:xfrm>
          <a:prstGeom prst="rect">
            <a:avLst/>
          </a:prstGeom>
        </p:spPr>
        <p:txBody>
          <a:bodyPr vert="horz" lIns="91458" tIns="45729" rIns="91458" bIns="45729" rtlCol="0"/>
          <a:lstStyle>
            <a:lvl1pPr algn="r">
              <a:defRPr sz="1200"/>
            </a:lvl1pPr>
          </a:lstStyle>
          <a:p>
            <a:fld id="{E18E63AD-1FC6-4683-9630-56F9506DBB59}" type="datetimeFigureOut">
              <a:rPr lang="tr-TR" smtClean="0"/>
              <a:pPr/>
              <a:t>26.5.2017</a:t>
            </a:fld>
            <a:endParaRPr lang="tr-TR" dirty="0"/>
          </a:p>
        </p:txBody>
      </p:sp>
      <p:sp>
        <p:nvSpPr>
          <p:cNvPr id="4" name="3 Altbilgi Yer Tutucusu"/>
          <p:cNvSpPr>
            <a:spLocks noGrp="1"/>
          </p:cNvSpPr>
          <p:nvPr>
            <p:ph type="ftr" sz="quarter" idx="2"/>
          </p:nvPr>
        </p:nvSpPr>
        <p:spPr>
          <a:xfrm>
            <a:off x="3" y="9408982"/>
            <a:ext cx="2944283" cy="495300"/>
          </a:xfrm>
          <a:prstGeom prst="rect">
            <a:avLst/>
          </a:prstGeom>
        </p:spPr>
        <p:txBody>
          <a:bodyPr vert="horz" lIns="91458" tIns="45729" rIns="91458" bIns="45729" rtlCol="0" anchor="b"/>
          <a:lstStyle>
            <a:lvl1pPr algn="l">
              <a:defRPr sz="1200"/>
            </a:lvl1pPr>
          </a:lstStyle>
          <a:p>
            <a:endParaRPr lang="tr-TR" dirty="0"/>
          </a:p>
        </p:txBody>
      </p:sp>
      <p:sp>
        <p:nvSpPr>
          <p:cNvPr id="5" name="4 Slayt Numarası Yer Tutucusu"/>
          <p:cNvSpPr>
            <a:spLocks noGrp="1"/>
          </p:cNvSpPr>
          <p:nvPr>
            <p:ph type="sldNum" sz="quarter" idx="3"/>
          </p:nvPr>
        </p:nvSpPr>
        <p:spPr>
          <a:xfrm>
            <a:off x="3848648" y="9408982"/>
            <a:ext cx="2944283" cy="495300"/>
          </a:xfrm>
          <a:prstGeom prst="rect">
            <a:avLst/>
          </a:prstGeom>
        </p:spPr>
        <p:txBody>
          <a:bodyPr vert="horz" lIns="91458" tIns="45729" rIns="91458" bIns="45729" rtlCol="0" anchor="b"/>
          <a:lstStyle>
            <a:lvl1pPr algn="r">
              <a:defRPr sz="1200"/>
            </a:lvl1pPr>
          </a:lstStyle>
          <a:p>
            <a:fld id="{BC4B642C-3567-4495-9891-C5EAAC8C4CD5}" type="slidenum">
              <a:rPr lang="tr-TR" smtClean="0"/>
              <a:pPr/>
              <a:t>‹#›</a:t>
            </a:fld>
            <a:endParaRPr lang="tr-TR" dirty="0"/>
          </a:p>
        </p:txBody>
      </p:sp>
    </p:spTree>
    <p:extLst>
      <p:ext uri="{BB962C8B-B14F-4D97-AF65-F5344CB8AC3E}">
        <p14:creationId xmlns:p14="http://schemas.microsoft.com/office/powerpoint/2010/main" val="3005276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3" y="0"/>
            <a:ext cx="2944283" cy="495300"/>
          </a:xfrm>
          <a:prstGeom prst="rect">
            <a:avLst/>
          </a:prstGeom>
        </p:spPr>
        <p:txBody>
          <a:bodyPr vert="horz" lIns="91458" tIns="45729" rIns="91458" bIns="45729" rtlCol="0"/>
          <a:lstStyle>
            <a:lvl1pPr algn="l">
              <a:defRPr sz="1200"/>
            </a:lvl1pPr>
          </a:lstStyle>
          <a:p>
            <a:endParaRPr lang="tr-TR" dirty="0"/>
          </a:p>
        </p:txBody>
      </p:sp>
      <p:sp>
        <p:nvSpPr>
          <p:cNvPr id="3" name="2 Veri Yer Tutucusu"/>
          <p:cNvSpPr>
            <a:spLocks noGrp="1"/>
          </p:cNvSpPr>
          <p:nvPr>
            <p:ph type="dt" idx="1"/>
          </p:nvPr>
        </p:nvSpPr>
        <p:spPr>
          <a:xfrm>
            <a:off x="3848648" y="0"/>
            <a:ext cx="2944283" cy="495300"/>
          </a:xfrm>
          <a:prstGeom prst="rect">
            <a:avLst/>
          </a:prstGeom>
        </p:spPr>
        <p:txBody>
          <a:bodyPr vert="horz" lIns="91458" tIns="45729" rIns="91458" bIns="45729" rtlCol="0"/>
          <a:lstStyle>
            <a:lvl1pPr algn="r">
              <a:defRPr sz="1200"/>
            </a:lvl1pPr>
          </a:lstStyle>
          <a:p>
            <a:fld id="{35FC2CC2-1290-46E0-94FF-B98ABBC3532E}" type="datetimeFigureOut">
              <a:rPr lang="tr-TR" smtClean="0"/>
              <a:pPr/>
              <a:t>26.5.2017</a:t>
            </a:fld>
            <a:endParaRPr lang="tr-TR" dirty="0"/>
          </a:p>
        </p:txBody>
      </p:sp>
      <p:sp>
        <p:nvSpPr>
          <p:cNvPr id="4" name="3 Slayt Görüntüsü Yer Tutucusu"/>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58" tIns="45729" rIns="91458" bIns="45729" rtlCol="0" anchor="ctr"/>
          <a:lstStyle/>
          <a:p>
            <a:endParaRPr lang="tr-TR" dirty="0"/>
          </a:p>
        </p:txBody>
      </p:sp>
      <p:sp>
        <p:nvSpPr>
          <p:cNvPr id="5" name="4 Not Yer Tutucusu"/>
          <p:cNvSpPr>
            <a:spLocks noGrp="1"/>
          </p:cNvSpPr>
          <p:nvPr>
            <p:ph type="body" sz="quarter" idx="3"/>
          </p:nvPr>
        </p:nvSpPr>
        <p:spPr>
          <a:xfrm>
            <a:off x="679451" y="4705352"/>
            <a:ext cx="5435600" cy="4457700"/>
          </a:xfrm>
          <a:prstGeom prst="rect">
            <a:avLst/>
          </a:prstGeom>
        </p:spPr>
        <p:txBody>
          <a:bodyPr vert="horz" lIns="91458" tIns="45729" rIns="91458" bIns="45729"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3" y="9408982"/>
            <a:ext cx="2944283" cy="495300"/>
          </a:xfrm>
          <a:prstGeom prst="rect">
            <a:avLst/>
          </a:prstGeom>
        </p:spPr>
        <p:txBody>
          <a:bodyPr vert="horz" lIns="91458" tIns="45729" rIns="91458" bIns="45729"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48648" y="9408982"/>
            <a:ext cx="2944283" cy="495300"/>
          </a:xfrm>
          <a:prstGeom prst="rect">
            <a:avLst/>
          </a:prstGeom>
        </p:spPr>
        <p:txBody>
          <a:bodyPr vert="horz" lIns="91458" tIns="45729" rIns="91458" bIns="45729" rtlCol="0" anchor="b"/>
          <a:lstStyle>
            <a:lvl1pPr algn="r">
              <a:defRPr sz="1200"/>
            </a:lvl1pPr>
          </a:lstStyle>
          <a:p>
            <a:fld id="{699210C2-E7AC-48D3-9174-C87FAA4E78D5}" type="slidenum">
              <a:rPr lang="tr-TR" smtClean="0"/>
              <a:pPr/>
              <a:t>‹#›</a:t>
            </a:fld>
            <a:endParaRPr lang="tr-TR" dirty="0"/>
          </a:p>
        </p:txBody>
      </p:sp>
    </p:spTree>
    <p:extLst>
      <p:ext uri="{BB962C8B-B14F-4D97-AF65-F5344CB8AC3E}">
        <p14:creationId xmlns:p14="http://schemas.microsoft.com/office/powerpoint/2010/main" val="3672605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87B7262-0BEA-46A8-8719-937D00D734A5}" type="datetimeFigureOut">
              <a:rPr lang="tr-TR" smtClean="0">
                <a:solidFill>
                  <a:srgbClr val="DBF5F9">
                    <a:shade val="90000"/>
                  </a:srgbClr>
                </a:solidFill>
              </a:rPr>
              <a:pPr/>
              <a:t>26.5.2017</a:t>
            </a:fld>
            <a:endParaRPr lang="tr-TR" dirty="0">
              <a:solidFill>
                <a:srgbClr val="DBF5F9">
                  <a:shade val="90000"/>
                </a:srgbClr>
              </a:solidFill>
            </a:endParaRPr>
          </a:p>
        </p:txBody>
      </p:sp>
      <p:sp>
        <p:nvSpPr>
          <p:cNvPr id="19" name="18 Altbilgi Yer Tutucusu"/>
          <p:cNvSpPr>
            <a:spLocks noGrp="1"/>
          </p:cNvSpPr>
          <p:nvPr>
            <p:ph type="ftr" sz="quarter" idx="11"/>
          </p:nvPr>
        </p:nvSpPr>
        <p:spPr/>
        <p:txBody>
          <a:bodyPr/>
          <a:lstStyle/>
          <a:p>
            <a:endParaRPr lang="tr-TR" dirty="0">
              <a:solidFill>
                <a:srgbClr val="DBF5F9">
                  <a:shade val="90000"/>
                </a:srgbClr>
              </a:solidFill>
            </a:endParaRPr>
          </a:p>
        </p:txBody>
      </p:sp>
      <p:sp>
        <p:nvSpPr>
          <p:cNvPr id="27" name="26 Slayt Numarası Yer Tutucusu"/>
          <p:cNvSpPr>
            <a:spLocks noGrp="1"/>
          </p:cNvSpPr>
          <p:nvPr>
            <p:ph type="sldNum" sz="quarter" idx="12"/>
          </p:nvPr>
        </p:nvSpPr>
        <p:spPr/>
        <p:txBody>
          <a:bodyPr/>
          <a:lstStyle/>
          <a:p>
            <a:fld id="{4E19A43B-0FE1-4B1C-A624-A26B22450B23}" type="slidenum">
              <a:rPr lang="tr-TR" smtClean="0">
                <a:solidFill>
                  <a:srgbClr val="DBF5F9">
                    <a:shade val="90000"/>
                  </a:srgbClr>
                </a:solidFill>
              </a:rPr>
              <a:pPr/>
              <a:t>‹#›</a:t>
            </a:fld>
            <a:endParaRPr lang="tr-TR" dirty="0">
              <a:solidFill>
                <a:srgbClr val="DBF5F9">
                  <a:shade val="90000"/>
                </a:srgbClr>
              </a:solidFill>
            </a:endParaRPr>
          </a:p>
        </p:txBody>
      </p:sp>
    </p:spTree>
    <p:extLst>
      <p:ext uri="{BB962C8B-B14F-4D97-AF65-F5344CB8AC3E}">
        <p14:creationId xmlns:p14="http://schemas.microsoft.com/office/powerpoint/2010/main" val="35625497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26.5.2017</a:t>
            </a:fld>
            <a:endParaRPr lang="tr-TR" dirty="0">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634894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26.5.2017</a:t>
            </a:fld>
            <a:endParaRPr lang="tr-TR" dirty="0">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364870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26.5.2017</a:t>
            </a:fld>
            <a:endParaRPr lang="tr-TR" dirty="0">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161678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DBF5F9">
                    <a:shade val="90000"/>
                  </a:srgbClr>
                </a:solidFill>
              </a:rPr>
              <a:pPr/>
              <a:t>26.5.2017</a:t>
            </a:fld>
            <a:endParaRPr lang="tr-TR" dirty="0">
              <a:solidFill>
                <a:srgbClr val="DBF5F9">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DBF5F9">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DBF5F9">
                    <a:shade val="90000"/>
                  </a:srgbClr>
                </a:solidFill>
              </a:rPr>
              <a:pPr/>
              <a:t>‹#›</a:t>
            </a:fld>
            <a:endParaRPr lang="tr-TR" dirty="0">
              <a:solidFill>
                <a:srgbClr val="DBF5F9">
                  <a:shade val="90000"/>
                </a:srgbClr>
              </a:solidFill>
            </a:endParaRPr>
          </a:p>
        </p:txBody>
      </p:sp>
    </p:spTree>
    <p:extLst>
      <p:ext uri="{BB962C8B-B14F-4D97-AF65-F5344CB8AC3E}">
        <p14:creationId xmlns:p14="http://schemas.microsoft.com/office/powerpoint/2010/main" val="5950432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26.5.2017</a:t>
            </a:fld>
            <a:endParaRPr lang="tr-TR" dirty="0">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7" name="6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37145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26.5.2017</a:t>
            </a:fld>
            <a:endParaRPr lang="tr-TR" dirty="0">
              <a:solidFill>
                <a:srgbClr val="04617B">
                  <a:shade val="90000"/>
                </a:srgbClr>
              </a:solidFill>
            </a:endParaRPr>
          </a:p>
        </p:txBody>
      </p:sp>
      <p:sp>
        <p:nvSpPr>
          <p:cNvPr id="8" name="7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9" name="8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42372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26.5.2017</a:t>
            </a:fld>
            <a:endParaRPr lang="tr-TR" dirty="0">
              <a:solidFill>
                <a:srgbClr val="04617B">
                  <a:shade val="90000"/>
                </a:srgbClr>
              </a:solidFill>
            </a:endParaRPr>
          </a:p>
        </p:txBody>
      </p:sp>
      <p:sp>
        <p:nvSpPr>
          <p:cNvPr id="4" name="3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5" name="4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94820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26.5.2017</a:t>
            </a:fld>
            <a:endParaRPr lang="tr-TR" dirty="0">
              <a:solidFill>
                <a:srgbClr val="04617B">
                  <a:shade val="90000"/>
                </a:srgbClr>
              </a:solidFill>
            </a:endParaRPr>
          </a:p>
        </p:txBody>
      </p:sp>
      <p:sp>
        <p:nvSpPr>
          <p:cNvPr id="3" name="2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4" name="3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157582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26.5.2017</a:t>
            </a:fld>
            <a:endParaRPr lang="tr-TR" dirty="0">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7" name="6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765242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26.5.2017</a:t>
            </a:fld>
            <a:endParaRPr lang="tr-TR" dirty="0">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7" name="6 Slayt Numarası Yer Tutucusu"/>
          <p:cNvSpPr>
            <a:spLocks noGrp="1"/>
          </p:cNvSpPr>
          <p:nvPr>
            <p:ph type="sldNum" sz="quarter" idx="12"/>
          </p:nvPr>
        </p:nvSpPr>
        <p:spPr>
          <a:xfrm>
            <a:off x="8077200" y="6356350"/>
            <a:ext cx="609600" cy="365125"/>
          </a:xfrm>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21958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7B7262-0BEA-46A8-8719-937D00D734A5}" type="datetimeFigureOut">
              <a:rPr lang="tr-TR" smtClean="0">
                <a:solidFill>
                  <a:srgbClr val="04617B">
                    <a:shade val="90000"/>
                  </a:srgbClr>
                </a:solidFill>
              </a:rPr>
              <a:pPr/>
              <a:t>26.5.2017</a:t>
            </a:fld>
            <a:endParaRPr lang="tr-TR" dirty="0">
              <a:solidFill>
                <a:srgbClr val="04617B">
                  <a:shade val="90000"/>
                </a:srgb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solidFill>
                <a:srgbClr val="04617B">
                  <a:shade val="90000"/>
                </a:srgb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929554769"/>
      </p:ext>
    </p:extLst>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88840"/>
            <a:ext cx="8229600" cy="4389120"/>
          </a:xfrm>
        </p:spPr>
        <p:txBody>
          <a:bodyPr>
            <a:normAutofit/>
          </a:bodyPr>
          <a:lstStyle/>
          <a:p>
            <a:pPr marL="0" indent="0" algn="ctr">
              <a:buNone/>
            </a:pPr>
            <a:r>
              <a:rPr lang="tr-TR" sz="3600" b="1" dirty="0" smtClean="0">
                <a:ln w="22225">
                  <a:solidFill>
                    <a:schemeClr val="accent2"/>
                  </a:solidFill>
                  <a:prstDash val="solid"/>
                </a:ln>
                <a:solidFill>
                  <a:schemeClr val="accent2">
                    <a:lumMod val="40000"/>
                    <a:lumOff val="60000"/>
                  </a:schemeClr>
                </a:solidFill>
              </a:rPr>
              <a:t>STRATEJİ GELİŞTİRME DAİRE BAŞKANLIĞI</a:t>
            </a:r>
          </a:p>
          <a:p>
            <a:pPr marL="0" indent="0" algn="ctr">
              <a:buNone/>
            </a:pPr>
            <a:endParaRPr lang="tr-TR" sz="3600" b="1" dirty="0" smtClean="0">
              <a:ln w="22225">
                <a:solidFill>
                  <a:schemeClr val="accent2"/>
                </a:solidFill>
                <a:prstDash val="solid"/>
              </a:ln>
              <a:solidFill>
                <a:schemeClr val="accent2">
                  <a:lumMod val="40000"/>
                  <a:lumOff val="60000"/>
                </a:schemeClr>
              </a:solidFill>
            </a:endParaRPr>
          </a:p>
          <a:p>
            <a:pPr marL="0" indent="0" algn="ctr">
              <a:buNone/>
            </a:pPr>
            <a:r>
              <a:rPr lang="tr-TR" sz="3600" b="1" dirty="0" smtClean="0">
                <a:ln w="22225">
                  <a:solidFill>
                    <a:schemeClr val="accent2"/>
                  </a:solidFill>
                  <a:prstDash val="solid"/>
                </a:ln>
                <a:solidFill>
                  <a:schemeClr val="accent2">
                    <a:lumMod val="40000"/>
                    <a:lumOff val="60000"/>
                  </a:schemeClr>
                </a:solidFill>
              </a:rPr>
              <a:t>TAŞINIR İŞLEMLER SERVİSİ</a:t>
            </a:r>
          </a:p>
          <a:p>
            <a:pPr marL="0" indent="0" algn="ctr">
              <a:buNone/>
            </a:pPr>
            <a:endParaRPr lang="tr-TR" sz="3600" b="1" dirty="0" smtClean="0">
              <a:ln w="22225">
                <a:solidFill>
                  <a:schemeClr val="accent2"/>
                </a:solidFill>
                <a:prstDash val="solid"/>
              </a:ln>
              <a:solidFill>
                <a:schemeClr val="accent2">
                  <a:lumMod val="40000"/>
                  <a:lumOff val="60000"/>
                </a:schemeClr>
              </a:solidFill>
            </a:endParaRPr>
          </a:p>
          <a:p>
            <a:pPr marL="0" indent="0" algn="ctr">
              <a:buNone/>
            </a:pPr>
            <a:r>
              <a:rPr lang="tr-TR" sz="3600" b="1" dirty="0" smtClean="0">
                <a:ln w="22225">
                  <a:solidFill>
                    <a:schemeClr val="accent2"/>
                  </a:solidFill>
                  <a:prstDash val="solid"/>
                </a:ln>
                <a:solidFill>
                  <a:schemeClr val="accent2">
                    <a:lumMod val="40000"/>
                    <a:lumOff val="60000"/>
                  </a:schemeClr>
                </a:solidFill>
              </a:rPr>
              <a:t>GENEL HATLARIYLA </a:t>
            </a:r>
            <a:r>
              <a:rPr lang="tr-TR" sz="3600" b="1" dirty="0" smtClean="0">
                <a:ln w="22225">
                  <a:solidFill>
                    <a:schemeClr val="accent2"/>
                  </a:solidFill>
                  <a:prstDash val="solid"/>
                </a:ln>
                <a:solidFill>
                  <a:schemeClr val="accent2">
                    <a:lumMod val="40000"/>
                    <a:lumOff val="60000"/>
                  </a:schemeClr>
                </a:solidFill>
              </a:rPr>
              <a:t>TAŞINIR </a:t>
            </a:r>
            <a:r>
              <a:rPr lang="tr-TR" sz="3600" b="1" dirty="0" smtClean="0">
                <a:ln w="22225">
                  <a:solidFill>
                    <a:schemeClr val="accent2"/>
                  </a:solidFill>
                  <a:prstDash val="solid"/>
                </a:ln>
                <a:solidFill>
                  <a:schemeClr val="accent2">
                    <a:lumMod val="40000"/>
                    <a:lumOff val="60000"/>
                  </a:schemeClr>
                </a:solidFill>
              </a:rPr>
              <a:t>MAL </a:t>
            </a:r>
            <a:r>
              <a:rPr lang="tr-TR" sz="3600" b="1" dirty="0" smtClean="0">
                <a:ln w="22225">
                  <a:solidFill>
                    <a:schemeClr val="accent2"/>
                  </a:solidFill>
                  <a:prstDash val="solid"/>
                </a:ln>
                <a:solidFill>
                  <a:schemeClr val="accent2">
                    <a:lumMod val="40000"/>
                    <a:lumOff val="60000"/>
                  </a:schemeClr>
                </a:solidFill>
              </a:rPr>
              <a:t>YÖNETMELİĞİ</a:t>
            </a:r>
            <a:endParaRPr lang="tr-TR" sz="3600" b="1" dirty="0">
              <a:ln w="22225">
                <a:solidFill>
                  <a:schemeClr val="accent2"/>
                </a:solidFill>
                <a:prstDash val="solid"/>
              </a:ln>
              <a:solidFill>
                <a:schemeClr val="accent2">
                  <a:lumMod val="40000"/>
                  <a:lumOff val="60000"/>
                </a:schemeClr>
              </a:solidFill>
            </a:endParaRPr>
          </a:p>
          <a:p>
            <a:pPr marL="0" indent="0" algn="ctr">
              <a:buNone/>
            </a:pPr>
            <a:endParaRPr lang="tr-TR" sz="3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97329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a:solidFill>
                  <a:schemeClr val="tx1"/>
                </a:solidFill>
              </a:rPr>
              <a:t>Kapsam (Taşınır Mallar Yönünden</a:t>
            </a:r>
            <a:r>
              <a:rPr lang="tr-TR" sz="3200" b="1" dirty="0" smtClean="0">
                <a:solidFill>
                  <a:schemeClr val="tx1"/>
                </a:solidFill>
              </a:rPr>
              <a:t>)</a:t>
            </a:r>
            <a:endParaRPr lang="tr-TR" sz="3200" b="1" dirty="0">
              <a:solidFill>
                <a:schemeClr val="tx1"/>
              </a:solidFill>
            </a:endParaRPr>
          </a:p>
        </p:txBody>
      </p:sp>
      <p:sp>
        <p:nvSpPr>
          <p:cNvPr id="3" name="İçerik Yer Tutucusu 2"/>
          <p:cNvSpPr>
            <a:spLocks noGrp="1"/>
          </p:cNvSpPr>
          <p:nvPr>
            <p:ph idx="1"/>
          </p:nvPr>
        </p:nvSpPr>
        <p:spPr/>
        <p:txBody>
          <a:bodyPr/>
          <a:lstStyle/>
          <a:p>
            <a:pPr marL="0" indent="0">
              <a:buNone/>
            </a:pPr>
            <a:r>
              <a:rPr lang="tr-TR" dirty="0" smtClean="0"/>
              <a:t> </a:t>
            </a:r>
          </a:p>
          <a:p>
            <a:pPr marL="0" indent="0">
              <a:buNone/>
            </a:pPr>
            <a:endParaRPr lang="tr-TR" dirty="0"/>
          </a:p>
        </p:txBody>
      </p:sp>
      <p:sp>
        <p:nvSpPr>
          <p:cNvPr id="4" name="Metin kutusu 3"/>
          <p:cNvSpPr txBox="1"/>
          <p:nvPr/>
        </p:nvSpPr>
        <p:spPr>
          <a:xfrm>
            <a:off x="683569" y="3539234"/>
            <a:ext cx="236055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Tüketim Malzemeleri</a:t>
            </a:r>
          </a:p>
          <a:p>
            <a:pPr algn="ctr"/>
            <a:r>
              <a:rPr lang="tr-TR" b="1" dirty="0" smtClean="0"/>
              <a:t>(150)</a:t>
            </a:r>
            <a:endParaRPr lang="tr-TR" b="1" dirty="0"/>
          </a:p>
        </p:txBody>
      </p:sp>
      <p:sp>
        <p:nvSpPr>
          <p:cNvPr id="5" name="Metin kutusu 4"/>
          <p:cNvSpPr txBox="1"/>
          <p:nvPr/>
        </p:nvSpPr>
        <p:spPr>
          <a:xfrm>
            <a:off x="5090686" y="3536128"/>
            <a:ext cx="212989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Dayanıklı Taşınırlar</a:t>
            </a:r>
            <a:endParaRPr lang="tr-TR" b="1" dirty="0"/>
          </a:p>
        </p:txBody>
      </p:sp>
      <p:sp>
        <p:nvSpPr>
          <p:cNvPr id="6" name="Metin kutusu 5"/>
          <p:cNvSpPr txBox="1"/>
          <p:nvPr/>
        </p:nvSpPr>
        <p:spPr>
          <a:xfrm>
            <a:off x="6955537" y="4631666"/>
            <a:ext cx="1610232"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Demirbaşlar</a:t>
            </a:r>
          </a:p>
          <a:p>
            <a:pPr algn="ctr"/>
            <a:r>
              <a:rPr lang="tr-TR" b="1" dirty="0" smtClean="0"/>
              <a:t>(255)</a:t>
            </a:r>
            <a:endParaRPr lang="tr-TR" b="1" dirty="0"/>
          </a:p>
        </p:txBody>
      </p:sp>
      <p:sp>
        <p:nvSpPr>
          <p:cNvPr id="7" name="Metin kutusu 6"/>
          <p:cNvSpPr txBox="1"/>
          <p:nvPr/>
        </p:nvSpPr>
        <p:spPr>
          <a:xfrm>
            <a:off x="5591312" y="4622574"/>
            <a:ext cx="1038937" cy="65542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Taşıtlar</a:t>
            </a:r>
          </a:p>
          <a:p>
            <a:pPr algn="ctr"/>
            <a:r>
              <a:rPr lang="tr-TR" b="1" dirty="0" smtClean="0"/>
              <a:t>(254)</a:t>
            </a:r>
            <a:endParaRPr lang="tr-TR" b="1" dirty="0"/>
          </a:p>
        </p:txBody>
      </p:sp>
      <p:sp>
        <p:nvSpPr>
          <p:cNvPr id="8" name="Metin kutusu 7"/>
          <p:cNvSpPr txBox="1"/>
          <p:nvPr/>
        </p:nvSpPr>
        <p:spPr>
          <a:xfrm>
            <a:off x="2388775" y="4622575"/>
            <a:ext cx="2877249" cy="6554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Tesis Makine ve Cihazlar</a:t>
            </a:r>
          </a:p>
          <a:p>
            <a:pPr algn="ctr"/>
            <a:r>
              <a:rPr lang="tr-TR" b="1" dirty="0" smtClean="0"/>
              <a:t>(253)</a:t>
            </a:r>
            <a:endParaRPr lang="tr-TR" b="1" dirty="0"/>
          </a:p>
        </p:txBody>
      </p:sp>
      <p:sp>
        <p:nvSpPr>
          <p:cNvPr id="9" name="Metin kutusu 8"/>
          <p:cNvSpPr txBox="1"/>
          <p:nvPr/>
        </p:nvSpPr>
        <p:spPr>
          <a:xfrm>
            <a:off x="3491880" y="2420887"/>
            <a:ext cx="122413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Taşınır Mal</a:t>
            </a:r>
            <a:endParaRPr lang="tr-TR" b="1" dirty="0"/>
          </a:p>
        </p:txBody>
      </p:sp>
      <p:sp>
        <p:nvSpPr>
          <p:cNvPr id="10" name="Aşağı Ok 9"/>
          <p:cNvSpPr/>
          <p:nvPr/>
        </p:nvSpPr>
        <p:spPr>
          <a:xfrm rot="2470326">
            <a:off x="2982828" y="2865815"/>
            <a:ext cx="252896" cy="55459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1" name="Aşağı Ok 10"/>
          <p:cNvSpPr/>
          <p:nvPr/>
        </p:nvSpPr>
        <p:spPr>
          <a:xfrm rot="18989224">
            <a:off x="5013141" y="2825125"/>
            <a:ext cx="252896" cy="55459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cxnSp>
        <p:nvCxnSpPr>
          <p:cNvPr id="12" name="Düz Ok Bağlayıcısı 11"/>
          <p:cNvCxnSpPr/>
          <p:nvPr/>
        </p:nvCxnSpPr>
        <p:spPr>
          <a:xfrm flipH="1">
            <a:off x="4731187" y="4246151"/>
            <a:ext cx="288032"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Düz Ok Bağlayıcısı 12"/>
          <p:cNvCxnSpPr/>
          <p:nvPr/>
        </p:nvCxnSpPr>
        <p:spPr>
          <a:xfrm>
            <a:off x="6084168" y="4284356"/>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Düz Ok Bağlayıcısı 13"/>
          <p:cNvCxnSpPr/>
          <p:nvPr/>
        </p:nvCxnSpPr>
        <p:spPr>
          <a:xfrm>
            <a:off x="7318108" y="4254342"/>
            <a:ext cx="216024" cy="2160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79217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2493" y="548680"/>
            <a:ext cx="8229600" cy="936104"/>
          </a:xfrm>
        </p:spPr>
        <p:txBody>
          <a:bodyPr>
            <a:noAutofit/>
          </a:bodyPr>
          <a:lstStyle/>
          <a:p>
            <a:pPr algn="ctr"/>
            <a:r>
              <a:rPr lang="tr-TR" sz="3200" b="1" dirty="0">
                <a:solidFill>
                  <a:schemeClr val="tx1"/>
                </a:solidFill>
              </a:rPr>
              <a:t>TAŞINIRLAR YÖNÜNDEN YÖNETMELİĞİN KAPSAMI </a:t>
            </a:r>
          </a:p>
        </p:txBody>
      </p:sp>
      <p:sp>
        <p:nvSpPr>
          <p:cNvPr id="3" name="İçerik Yer Tutucusu 2"/>
          <p:cNvSpPr>
            <a:spLocks noGrp="1"/>
          </p:cNvSpPr>
          <p:nvPr>
            <p:ph idx="1"/>
          </p:nvPr>
        </p:nvSpPr>
        <p:spPr>
          <a:xfrm>
            <a:off x="462493" y="1772816"/>
            <a:ext cx="8229600" cy="4896544"/>
          </a:xfrm>
        </p:spPr>
        <p:txBody>
          <a:bodyPr>
            <a:normAutofit/>
          </a:bodyPr>
          <a:lstStyle/>
          <a:p>
            <a:r>
              <a:rPr lang="tr-TR" altLang="tr-TR" sz="2800" b="1" u="sng" dirty="0"/>
              <a:t>Yönetmelik;</a:t>
            </a:r>
          </a:p>
          <a:p>
            <a:pPr lvl="1"/>
            <a:r>
              <a:rPr lang="tr-TR" altLang="tr-TR" sz="2500" dirty="0"/>
              <a:t>Tüketim Madde ve </a:t>
            </a:r>
            <a:r>
              <a:rPr lang="tr-TR" altLang="tr-TR" sz="2500" dirty="0" smtClean="0"/>
              <a:t>Malzemelerini,</a:t>
            </a:r>
            <a:endParaRPr lang="tr-TR" altLang="tr-TR" sz="2500" dirty="0"/>
          </a:p>
          <a:p>
            <a:pPr lvl="1"/>
            <a:r>
              <a:rPr lang="tr-TR" altLang="tr-TR" sz="2500" dirty="0" smtClean="0"/>
              <a:t>Tesis, Makine</a:t>
            </a:r>
            <a:r>
              <a:rPr lang="tr-TR" altLang="tr-TR" sz="2500" dirty="0"/>
              <a:t>, Cihaz ve Aletleri,</a:t>
            </a:r>
          </a:p>
          <a:p>
            <a:pPr lvl="1"/>
            <a:r>
              <a:rPr lang="tr-TR" altLang="tr-TR" sz="2500" dirty="0"/>
              <a:t>Taşıtları,</a:t>
            </a:r>
          </a:p>
          <a:p>
            <a:pPr lvl="1"/>
            <a:r>
              <a:rPr lang="tr-TR" altLang="tr-TR" sz="2500" dirty="0" smtClean="0"/>
              <a:t>Demirbaşları</a:t>
            </a:r>
            <a:r>
              <a:rPr lang="tr-TR" altLang="tr-TR" sz="2500" dirty="0"/>
              <a:t>, kapsamaktadır. </a:t>
            </a:r>
          </a:p>
          <a:p>
            <a:pPr lvl="1">
              <a:buNone/>
            </a:pPr>
            <a:endParaRPr lang="tr-TR" altLang="tr-TR" dirty="0"/>
          </a:p>
          <a:p>
            <a:r>
              <a:rPr lang="tr-TR" altLang="tr-TR" sz="2800" b="1" u="sng" dirty="0"/>
              <a:t>Maddi Olmayan Duran Varlıklar</a:t>
            </a:r>
            <a:r>
              <a:rPr lang="tr-TR" altLang="tr-TR" sz="2800" u="sng" dirty="0"/>
              <a:t> içinde yer alan </a:t>
            </a:r>
            <a:r>
              <a:rPr lang="tr-TR" altLang="tr-TR" sz="2800" b="1" u="sng" dirty="0"/>
              <a:t>telif hakları</a:t>
            </a:r>
            <a:r>
              <a:rPr lang="tr-TR" altLang="tr-TR" sz="2800" u="sng" dirty="0"/>
              <a:t> ve </a:t>
            </a:r>
            <a:r>
              <a:rPr lang="tr-TR" altLang="tr-TR" sz="2800" b="1" u="sng" dirty="0"/>
              <a:t>yazılımlar</a:t>
            </a:r>
            <a:r>
              <a:rPr lang="tr-TR" altLang="tr-TR" sz="2800" u="sng" dirty="0"/>
              <a:t> yönetmelik kapsamında değildir. Bunlar yalnızca </a:t>
            </a:r>
            <a:r>
              <a:rPr lang="tr-TR" altLang="tr-TR" sz="2800" b="1" u="sng" dirty="0"/>
              <a:t>muhasebe (260) kayıtlarında</a:t>
            </a:r>
            <a:r>
              <a:rPr lang="tr-TR" altLang="tr-TR" sz="2800" u="sng" dirty="0"/>
              <a:t> izlenir</a:t>
            </a:r>
            <a:r>
              <a:rPr lang="tr-TR" altLang="tr-TR" sz="2800" dirty="0" smtClean="0"/>
              <a:t>.</a:t>
            </a:r>
            <a:endParaRPr lang="tr-TR" sz="2500" dirty="0" smtClean="0"/>
          </a:p>
        </p:txBody>
      </p:sp>
    </p:spTree>
    <p:extLst>
      <p:ext uri="{BB962C8B-B14F-4D97-AF65-F5344CB8AC3E}">
        <p14:creationId xmlns:p14="http://schemas.microsoft.com/office/powerpoint/2010/main" val="1683357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2493" y="548680"/>
            <a:ext cx="8229600" cy="936104"/>
          </a:xfrm>
        </p:spPr>
        <p:txBody>
          <a:bodyPr>
            <a:normAutofit/>
          </a:bodyPr>
          <a:lstStyle/>
          <a:p>
            <a:pPr algn="ctr"/>
            <a:r>
              <a:rPr lang="tr-TR" sz="3200" b="1" dirty="0">
                <a:solidFill>
                  <a:schemeClr val="tx1"/>
                </a:solidFill>
              </a:rPr>
              <a:t>TEMEL İLKE VE ESASLAR</a:t>
            </a:r>
          </a:p>
        </p:txBody>
      </p:sp>
      <p:sp>
        <p:nvSpPr>
          <p:cNvPr id="3" name="İçerik Yer Tutucusu 2"/>
          <p:cNvSpPr>
            <a:spLocks noGrp="1"/>
          </p:cNvSpPr>
          <p:nvPr>
            <p:ph idx="1"/>
          </p:nvPr>
        </p:nvSpPr>
        <p:spPr>
          <a:xfrm>
            <a:off x="462493" y="1492968"/>
            <a:ext cx="8229600" cy="4816352"/>
          </a:xfrm>
        </p:spPr>
        <p:txBody>
          <a:bodyPr>
            <a:normAutofit/>
          </a:bodyPr>
          <a:lstStyle/>
          <a:p>
            <a:pPr>
              <a:lnSpc>
                <a:spcPct val="90000"/>
              </a:lnSpc>
              <a:buNone/>
            </a:pPr>
            <a:r>
              <a:rPr lang="tr-TR" altLang="tr-TR" sz="2500" dirty="0"/>
              <a:t>Taşınır Mal Yönetmeliği hükümlerine göre;</a:t>
            </a:r>
          </a:p>
          <a:p>
            <a:pPr>
              <a:lnSpc>
                <a:spcPct val="90000"/>
              </a:lnSpc>
            </a:pPr>
            <a:r>
              <a:rPr lang="tr-TR" altLang="tr-TR" sz="2500" dirty="0"/>
              <a:t>Bütün taşınırlar </a:t>
            </a:r>
            <a:r>
              <a:rPr lang="tr-TR" altLang="tr-TR" sz="2500" b="1" u="sng" dirty="0"/>
              <a:t>kayıt</a:t>
            </a:r>
            <a:r>
              <a:rPr lang="tr-TR" altLang="tr-TR" sz="2500" b="1" dirty="0"/>
              <a:t> </a:t>
            </a:r>
            <a:r>
              <a:rPr lang="tr-TR" altLang="tr-TR" sz="2500" dirty="0"/>
              <a:t>altına </a:t>
            </a:r>
            <a:r>
              <a:rPr lang="tr-TR" altLang="tr-TR" sz="2500" dirty="0" smtClean="0"/>
              <a:t>alınacak, </a:t>
            </a:r>
            <a:endParaRPr lang="tr-TR" altLang="tr-TR" sz="2500" dirty="0"/>
          </a:p>
          <a:p>
            <a:pPr>
              <a:lnSpc>
                <a:spcPct val="90000"/>
              </a:lnSpc>
            </a:pPr>
            <a:r>
              <a:rPr lang="tr-TR" altLang="tr-TR" sz="2500" dirty="0"/>
              <a:t>Her kayıt </a:t>
            </a:r>
            <a:r>
              <a:rPr lang="tr-TR" altLang="tr-TR" sz="2500" b="1" u="sng" dirty="0"/>
              <a:t>belgeye </a:t>
            </a:r>
            <a:r>
              <a:rPr lang="tr-TR" altLang="tr-TR" sz="2500" dirty="0" smtClean="0"/>
              <a:t>dayandırılacak, </a:t>
            </a:r>
            <a:endParaRPr lang="tr-TR" altLang="tr-TR" sz="2500" dirty="0"/>
          </a:p>
          <a:p>
            <a:pPr>
              <a:lnSpc>
                <a:spcPct val="90000"/>
              </a:lnSpc>
            </a:pPr>
            <a:r>
              <a:rPr lang="tr-TR" altLang="tr-TR" sz="2500" dirty="0"/>
              <a:t>Kayıtlar  </a:t>
            </a:r>
            <a:r>
              <a:rPr lang="tr-TR" altLang="tr-TR" sz="2500" b="1" u="sng" dirty="0"/>
              <a:t>Elektronik Ortamda</a:t>
            </a:r>
            <a:r>
              <a:rPr lang="tr-TR" altLang="tr-TR" sz="2500" dirty="0"/>
              <a:t> </a:t>
            </a:r>
            <a:r>
              <a:rPr lang="tr-TR" altLang="tr-TR" sz="2500" dirty="0" smtClean="0"/>
              <a:t>tutulacak,</a:t>
            </a:r>
            <a:endParaRPr lang="tr-TR" altLang="tr-TR" sz="2500" dirty="0"/>
          </a:p>
          <a:p>
            <a:pPr>
              <a:lnSpc>
                <a:spcPct val="90000"/>
              </a:lnSpc>
            </a:pPr>
            <a:r>
              <a:rPr lang="tr-TR" altLang="tr-TR" sz="2500" dirty="0"/>
              <a:t>Kayıtlar </a:t>
            </a:r>
            <a:r>
              <a:rPr lang="tr-TR" altLang="tr-TR" sz="2500" b="1" u="sng" dirty="0"/>
              <a:t>yönetim hesabı</a:t>
            </a:r>
            <a:r>
              <a:rPr lang="tr-TR" altLang="tr-TR" sz="2500" dirty="0"/>
              <a:t> verilmesine esas olacak şekilde </a:t>
            </a:r>
            <a:r>
              <a:rPr lang="tr-TR" altLang="tr-TR" sz="2500" dirty="0" smtClean="0"/>
              <a:t>tutulacak,</a:t>
            </a:r>
            <a:endParaRPr lang="tr-TR" altLang="tr-TR" sz="2500" dirty="0"/>
          </a:p>
          <a:p>
            <a:pPr>
              <a:lnSpc>
                <a:spcPct val="90000"/>
              </a:lnSpc>
            </a:pPr>
            <a:r>
              <a:rPr lang="tr-TR" altLang="tr-TR" sz="2500" dirty="0"/>
              <a:t>Kayıtlar </a:t>
            </a:r>
            <a:r>
              <a:rPr lang="tr-TR" altLang="tr-TR" sz="2500" b="1" u="sng" dirty="0"/>
              <a:t>Harcama Birimleri</a:t>
            </a:r>
            <a:r>
              <a:rPr lang="tr-TR" altLang="tr-TR" sz="2500" dirty="0"/>
              <a:t> </a:t>
            </a:r>
            <a:r>
              <a:rPr lang="tr-TR" altLang="tr-TR" sz="2500" dirty="0" smtClean="0"/>
              <a:t>itibarıyla olacak,</a:t>
            </a:r>
            <a:endParaRPr lang="tr-TR" altLang="tr-TR" sz="2500" dirty="0"/>
          </a:p>
          <a:p>
            <a:pPr>
              <a:lnSpc>
                <a:spcPct val="90000"/>
              </a:lnSpc>
            </a:pPr>
            <a:r>
              <a:rPr lang="tr-TR" altLang="tr-TR" sz="2500" b="1" u="sng" dirty="0"/>
              <a:t>Taşınır Hesabı</a:t>
            </a:r>
            <a:r>
              <a:rPr lang="tr-TR" altLang="tr-TR" sz="2500" dirty="0"/>
              <a:t> Harcama Birimleri </a:t>
            </a:r>
            <a:r>
              <a:rPr lang="tr-TR" altLang="tr-TR" sz="2500" dirty="0" smtClean="0"/>
              <a:t>itibarıyla hazırlanacak,</a:t>
            </a:r>
            <a:endParaRPr lang="tr-TR" altLang="tr-TR" sz="2500" dirty="0"/>
          </a:p>
          <a:p>
            <a:pPr>
              <a:lnSpc>
                <a:spcPct val="90000"/>
              </a:lnSpc>
            </a:pPr>
            <a:r>
              <a:rPr lang="tr-TR" altLang="tr-TR" sz="2500" dirty="0"/>
              <a:t>Taşınır Yönetim Hesabı </a:t>
            </a:r>
            <a:r>
              <a:rPr lang="tr-TR" altLang="tr-TR" sz="2500" b="1" dirty="0"/>
              <a:t>Harcama Yetkilisi</a:t>
            </a:r>
            <a:r>
              <a:rPr lang="tr-TR" altLang="tr-TR" sz="2500" dirty="0"/>
              <a:t> tarafından </a:t>
            </a:r>
            <a:r>
              <a:rPr lang="tr-TR" altLang="tr-TR" sz="2500" b="1" u="sng" dirty="0"/>
              <a:t>biriminde muhafaza </a:t>
            </a:r>
            <a:r>
              <a:rPr lang="tr-TR" altLang="tr-TR" sz="2500" dirty="0" smtClean="0"/>
              <a:t>edilecektir.</a:t>
            </a:r>
            <a:endParaRPr lang="tr-TR" sz="2500" dirty="0" smtClean="0"/>
          </a:p>
        </p:txBody>
      </p:sp>
    </p:spTree>
    <p:extLst>
      <p:ext uri="{BB962C8B-B14F-4D97-AF65-F5344CB8AC3E}">
        <p14:creationId xmlns:p14="http://schemas.microsoft.com/office/powerpoint/2010/main" val="103715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smtClean="0">
                <a:solidFill>
                  <a:schemeClr val="tx1"/>
                </a:solidFill>
              </a:rPr>
              <a:t>GİRİŞ İŞLEMLERİ</a:t>
            </a:r>
            <a:endParaRPr lang="tr-TR" sz="2000" b="1" dirty="0">
              <a:solidFill>
                <a:schemeClr val="tx1"/>
              </a:solidFill>
            </a:endParaRPr>
          </a:p>
        </p:txBody>
      </p:sp>
      <p:sp>
        <p:nvSpPr>
          <p:cNvPr id="3" name="İçerik Yer Tutucusu 2"/>
          <p:cNvSpPr>
            <a:spLocks noGrp="1"/>
          </p:cNvSpPr>
          <p:nvPr>
            <p:ph idx="1"/>
          </p:nvPr>
        </p:nvSpPr>
        <p:spPr>
          <a:xfrm>
            <a:off x="467544" y="1844824"/>
            <a:ext cx="8229600" cy="4389120"/>
          </a:xfrm>
        </p:spPr>
        <p:txBody>
          <a:bodyPr>
            <a:noAutofit/>
          </a:bodyPr>
          <a:lstStyle/>
          <a:p>
            <a:pPr marL="533400" indent="-533400">
              <a:lnSpc>
                <a:spcPct val="90000"/>
              </a:lnSpc>
            </a:pPr>
            <a:r>
              <a:rPr lang="tr-TR" altLang="tr-TR" sz="2500" dirty="0">
                <a:cs typeface="Times New Roman" panose="02020603050405020304" pitchFamily="18" charset="0"/>
              </a:rPr>
              <a:t>1-</a:t>
            </a:r>
            <a:r>
              <a:rPr lang="tr-TR" altLang="tr-TR" sz="2500" dirty="0"/>
              <a:t>S</a:t>
            </a:r>
            <a:r>
              <a:rPr lang="tr-TR" altLang="tr-TR" sz="2500" dirty="0">
                <a:cs typeface="Times New Roman" panose="02020603050405020304" pitchFamily="18" charset="0"/>
              </a:rPr>
              <a:t>atınalma Girişi</a:t>
            </a:r>
          </a:p>
          <a:p>
            <a:pPr marL="533400" indent="-533400">
              <a:lnSpc>
                <a:spcPct val="90000"/>
              </a:lnSpc>
            </a:pPr>
            <a:r>
              <a:rPr lang="tr-TR" altLang="tr-TR" sz="2500" dirty="0" smtClean="0">
                <a:cs typeface="Times New Roman" panose="02020603050405020304" pitchFamily="18" charset="0"/>
              </a:rPr>
              <a:t>2-</a:t>
            </a:r>
            <a:r>
              <a:rPr lang="tr-TR" altLang="tr-TR" sz="2500" dirty="0" smtClean="0"/>
              <a:t>B</a:t>
            </a:r>
            <a:r>
              <a:rPr lang="tr-TR" altLang="tr-TR" sz="2500" dirty="0" smtClean="0">
                <a:cs typeface="Times New Roman" panose="02020603050405020304" pitchFamily="18" charset="0"/>
              </a:rPr>
              <a:t>ağış/</a:t>
            </a:r>
            <a:r>
              <a:rPr lang="tr-TR" altLang="tr-TR" sz="2500" dirty="0" smtClean="0"/>
              <a:t>H</a:t>
            </a:r>
            <a:r>
              <a:rPr lang="tr-TR" altLang="tr-TR" sz="2500" dirty="0" smtClean="0">
                <a:cs typeface="Times New Roman" panose="02020603050405020304" pitchFamily="18" charset="0"/>
              </a:rPr>
              <a:t>ibe </a:t>
            </a:r>
            <a:r>
              <a:rPr lang="tr-TR" altLang="tr-TR" sz="2500" dirty="0">
                <a:cs typeface="Times New Roman" panose="02020603050405020304" pitchFamily="18" charset="0"/>
              </a:rPr>
              <a:t>Girişi</a:t>
            </a:r>
          </a:p>
          <a:p>
            <a:pPr marL="533400" indent="-533400">
              <a:lnSpc>
                <a:spcPct val="90000"/>
              </a:lnSpc>
            </a:pPr>
            <a:r>
              <a:rPr lang="tr-TR" altLang="tr-TR" sz="2500" dirty="0">
                <a:cs typeface="Times New Roman" panose="02020603050405020304" pitchFamily="18" charset="0"/>
              </a:rPr>
              <a:t>3-</a:t>
            </a:r>
            <a:r>
              <a:rPr lang="tr-TR" altLang="tr-TR" sz="2500" dirty="0"/>
              <a:t>B</a:t>
            </a:r>
            <a:r>
              <a:rPr lang="tr-TR" altLang="tr-TR" sz="2500" dirty="0">
                <a:cs typeface="Times New Roman" panose="02020603050405020304" pitchFamily="18" charset="0"/>
              </a:rPr>
              <a:t>edelsiz Devir Alma</a:t>
            </a:r>
          </a:p>
          <a:p>
            <a:pPr marL="1238250" lvl="2" indent="-323850">
              <a:lnSpc>
                <a:spcPct val="90000"/>
              </a:lnSpc>
            </a:pPr>
            <a:r>
              <a:rPr lang="tr-TR" altLang="tr-TR" sz="2200" dirty="0"/>
              <a:t>a</a:t>
            </a:r>
            <a:r>
              <a:rPr lang="tr-TR" altLang="tr-TR" sz="2200" dirty="0">
                <a:cs typeface="Times New Roman" panose="02020603050405020304" pitchFamily="18" charset="0"/>
              </a:rPr>
              <a:t>)</a:t>
            </a:r>
            <a:r>
              <a:rPr lang="tr-TR" altLang="tr-TR" sz="2200" dirty="0">
                <a:latin typeface="Times New Roman" panose="02020603050405020304" pitchFamily="18" charset="0"/>
                <a:cs typeface="Times New Roman" panose="02020603050405020304" pitchFamily="18" charset="0"/>
              </a:rPr>
              <a:t> </a:t>
            </a:r>
            <a:r>
              <a:rPr lang="tr-TR" altLang="tr-TR" sz="2200" dirty="0">
                <a:latin typeface="Times New Roman" panose="02020603050405020304" pitchFamily="18" charset="0"/>
              </a:rPr>
              <a:t>Ambarlar Arası Devir Girişi</a:t>
            </a:r>
          </a:p>
          <a:p>
            <a:pPr marL="1238250" lvl="2" indent="-323850">
              <a:lnSpc>
                <a:spcPct val="90000"/>
              </a:lnSpc>
            </a:pPr>
            <a:r>
              <a:rPr lang="tr-TR" altLang="tr-TR" sz="2200" dirty="0">
                <a:latin typeface="Times New Roman" panose="02020603050405020304" pitchFamily="18" charset="0"/>
              </a:rPr>
              <a:t>b) H</a:t>
            </a:r>
            <a:r>
              <a:rPr lang="tr-TR" altLang="tr-TR" sz="2200" dirty="0">
                <a:cs typeface="Times New Roman" panose="02020603050405020304" pitchFamily="18" charset="0"/>
              </a:rPr>
              <a:t>arcama birimleri arasında devir girişi</a:t>
            </a:r>
          </a:p>
          <a:p>
            <a:pPr marL="1238250" lvl="2" indent="-323850">
              <a:lnSpc>
                <a:spcPct val="90000"/>
              </a:lnSpc>
            </a:pPr>
            <a:r>
              <a:rPr lang="tr-TR" altLang="tr-TR" sz="2200" dirty="0"/>
              <a:t>c</a:t>
            </a:r>
            <a:r>
              <a:rPr lang="tr-TR" altLang="tr-TR" sz="2200" dirty="0">
                <a:cs typeface="Times New Roman" panose="02020603050405020304" pitchFamily="18" charset="0"/>
              </a:rPr>
              <a:t>)</a:t>
            </a:r>
            <a:r>
              <a:rPr lang="tr-TR" altLang="tr-TR" sz="2200" dirty="0">
                <a:latin typeface="Times New Roman" panose="02020603050405020304" pitchFamily="18" charset="0"/>
                <a:cs typeface="Times New Roman" panose="02020603050405020304" pitchFamily="18" charset="0"/>
              </a:rPr>
              <a:t> </a:t>
            </a:r>
            <a:r>
              <a:rPr lang="tr-TR" altLang="tr-TR" sz="2200" dirty="0">
                <a:latin typeface="Times New Roman" panose="02020603050405020304" pitchFamily="18" charset="0"/>
              </a:rPr>
              <a:t>D</a:t>
            </a:r>
            <a:r>
              <a:rPr lang="tr-TR" altLang="tr-TR" sz="2200" dirty="0">
                <a:cs typeface="Times New Roman" panose="02020603050405020304" pitchFamily="18" charset="0"/>
              </a:rPr>
              <a:t>iğer kamu idarelerinden devir girişi</a:t>
            </a:r>
          </a:p>
          <a:p>
            <a:pPr marL="533400" indent="-533400">
              <a:lnSpc>
                <a:spcPct val="90000"/>
              </a:lnSpc>
            </a:pPr>
            <a:r>
              <a:rPr lang="tr-TR" altLang="tr-TR" sz="2500" dirty="0">
                <a:cs typeface="Times New Roman" panose="02020603050405020304" pitchFamily="18" charset="0"/>
              </a:rPr>
              <a:t>4-iç İmkanlarla Üretim Girişi</a:t>
            </a:r>
          </a:p>
          <a:p>
            <a:pPr marL="533400" indent="-533400">
              <a:lnSpc>
                <a:spcPct val="90000"/>
              </a:lnSpc>
            </a:pPr>
            <a:r>
              <a:rPr lang="tr-TR" altLang="tr-TR" sz="2500" dirty="0">
                <a:cs typeface="Times New Roman" panose="02020603050405020304" pitchFamily="18" charset="0"/>
              </a:rPr>
              <a:t>5- İade Girişleri</a:t>
            </a:r>
          </a:p>
          <a:p>
            <a:pPr marL="533400" indent="-533400">
              <a:lnSpc>
                <a:spcPct val="90000"/>
              </a:lnSpc>
            </a:pPr>
            <a:r>
              <a:rPr lang="tr-TR" altLang="tr-TR" sz="2500" dirty="0">
                <a:cs typeface="Times New Roman" panose="02020603050405020304" pitchFamily="18" charset="0"/>
              </a:rPr>
              <a:t>6- Değer Artışlarının Girişi</a:t>
            </a:r>
          </a:p>
          <a:p>
            <a:pPr marL="533400" indent="-533400">
              <a:lnSpc>
                <a:spcPct val="90000"/>
              </a:lnSpc>
            </a:pPr>
            <a:r>
              <a:rPr lang="tr-TR" altLang="tr-TR" sz="2500" dirty="0">
                <a:cs typeface="Times New Roman" panose="02020603050405020304" pitchFamily="18" charset="0"/>
              </a:rPr>
              <a:t>7-</a:t>
            </a:r>
            <a:r>
              <a:rPr lang="tr-TR" altLang="tr-TR" sz="2500" dirty="0"/>
              <a:t> S</a:t>
            </a:r>
            <a:r>
              <a:rPr lang="tr-TR" altLang="tr-TR" sz="2500" dirty="0">
                <a:cs typeface="Times New Roman" panose="02020603050405020304" pitchFamily="18" charset="0"/>
              </a:rPr>
              <a:t>ayım Fazlası Girişleri</a:t>
            </a:r>
          </a:p>
          <a:p>
            <a:pPr marL="533400" indent="-533400">
              <a:lnSpc>
                <a:spcPct val="90000"/>
              </a:lnSpc>
            </a:pPr>
            <a:r>
              <a:rPr lang="tr-TR" altLang="tr-TR" sz="2500" dirty="0">
                <a:cs typeface="Times New Roman" panose="02020603050405020304" pitchFamily="18" charset="0"/>
              </a:rPr>
              <a:t>8- Kayıt Düzeltme Girişleri (Hata Düzeltme</a:t>
            </a:r>
            <a:r>
              <a:rPr lang="tr-TR" altLang="tr-TR" sz="2500" dirty="0" smtClean="0">
                <a:cs typeface="Times New Roman" panose="02020603050405020304" pitchFamily="18" charset="0"/>
              </a:rPr>
              <a:t>)</a:t>
            </a:r>
            <a:endParaRPr lang="tr-TR" altLang="tr-TR" sz="2500" dirty="0">
              <a:cs typeface="Times New Roman" panose="02020603050405020304" pitchFamily="18" charset="0"/>
            </a:endParaRPr>
          </a:p>
        </p:txBody>
      </p:sp>
    </p:spTree>
    <p:extLst>
      <p:ext uri="{BB962C8B-B14F-4D97-AF65-F5344CB8AC3E}">
        <p14:creationId xmlns:p14="http://schemas.microsoft.com/office/powerpoint/2010/main" val="2356636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nSpc>
                <a:spcPct val="90000"/>
              </a:lnSpc>
            </a:pPr>
            <a:r>
              <a:rPr lang="tr-TR" altLang="tr-TR" sz="2500" dirty="0">
                <a:cs typeface="Times New Roman" panose="02020603050405020304" pitchFamily="18" charset="0"/>
              </a:rPr>
              <a:t>1- </a:t>
            </a:r>
            <a:r>
              <a:rPr lang="tr-TR" altLang="tr-TR" sz="2500" dirty="0"/>
              <a:t>T</a:t>
            </a:r>
            <a:r>
              <a:rPr lang="tr-TR" altLang="tr-TR" sz="2500" dirty="0">
                <a:cs typeface="Times New Roman" panose="02020603050405020304" pitchFamily="18" charset="0"/>
              </a:rPr>
              <a:t>üketim</a:t>
            </a:r>
            <a:r>
              <a:rPr lang="tr-TR" altLang="tr-TR" sz="2500" dirty="0"/>
              <a:t> çıkışı</a:t>
            </a:r>
          </a:p>
          <a:p>
            <a:pPr>
              <a:lnSpc>
                <a:spcPct val="90000"/>
              </a:lnSpc>
            </a:pPr>
            <a:r>
              <a:rPr lang="tr-TR" altLang="tr-TR" sz="2500" dirty="0">
                <a:cs typeface="Times New Roman" panose="02020603050405020304" pitchFamily="18" charset="0"/>
              </a:rPr>
              <a:t>2- </a:t>
            </a:r>
            <a:r>
              <a:rPr lang="tr-TR" altLang="tr-TR" sz="2500" dirty="0"/>
              <a:t>B</a:t>
            </a:r>
            <a:r>
              <a:rPr lang="tr-TR" altLang="tr-TR" sz="2500" dirty="0">
                <a:cs typeface="Times New Roman" panose="02020603050405020304" pitchFamily="18" charset="0"/>
              </a:rPr>
              <a:t>ağış</a:t>
            </a:r>
            <a:r>
              <a:rPr lang="tr-TR" altLang="tr-TR" sz="2500" dirty="0"/>
              <a:t> </a:t>
            </a:r>
            <a:r>
              <a:rPr lang="tr-TR" altLang="tr-TR" sz="2500" dirty="0">
                <a:cs typeface="Times New Roman" panose="02020603050405020304" pitchFamily="18" charset="0"/>
              </a:rPr>
              <a:t>/</a:t>
            </a:r>
            <a:r>
              <a:rPr lang="tr-TR" altLang="tr-TR" sz="2500" dirty="0"/>
              <a:t> H</a:t>
            </a:r>
            <a:r>
              <a:rPr lang="tr-TR" altLang="tr-TR" sz="2500" dirty="0">
                <a:cs typeface="Times New Roman" panose="02020603050405020304" pitchFamily="18" charset="0"/>
              </a:rPr>
              <a:t>ibe</a:t>
            </a:r>
            <a:r>
              <a:rPr lang="tr-TR" altLang="tr-TR" sz="2500" dirty="0"/>
              <a:t> yapılanlar çıkışı</a:t>
            </a:r>
            <a:endParaRPr lang="tr-TR" altLang="tr-TR" sz="2500" dirty="0">
              <a:cs typeface="Times New Roman" panose="02020603050405020304" pitchFamily="18" charset="0"/>
            </a:endParaRPr>
          </a:p>
          <a:p>
            <a:pPr>
              <a:lnSpc>
                <a:spcPct val="90000"/>
              </a:lnSpc>
            </a:pPr>
            <a:r>
              <a:rPr lang="tr-TR" altLang="tr-TR" sz="2500" dirty="0">
                <a:cs typeface="Times New Roman" panose="02020603050405020304" pitchFamily="18" charset="0"/>
              </a:rPr>
              <a:t>3- Bedelsiz devredilenler</a:t>
            </a:r>
            <a:r>
              <a:rPr lang="tr-TR" altLang="tr-TR" sz="2500" dirty="0"/>
              <a:t>in çıkışı:</a:t>
            </a:r>
            <a:endParaRPr lang="tr-TR" altLang="tr-TR" sz="2500" dirty="0">
              <a:cs typeface="Times New Roman" panose="02020603050405020304" pitchFamily="18" charset="0"/>
            </a:endParaRPr>
          </a:p>
          <a:p>
            <a:pPr>
              <a:lnSpc>
                <a:spcPct val="90000"/>
              </a:lnSpc>
              <a:buNone/>
            </a:pPr>
            <a:r>
              <a:rPr lang="tr-TR" altLang="tr-TR" sz="2500" dirty="0">
                <a:latin typeface="Times New Roman" panose="02020603050405020304" pitchFamily="18" charset="0"/>
              </a:rPr>
              <a:t>           </a:t>
            </a:r>
            <a:r>
              <a:rPr lang="tr-TR" altLang="tr-TR" sz="2500" dirty="0" smtClean="0">
                <a:latin typeface="Times New Roman" panose="02020603050405020304" pitchFamily="18" charset="0"/>
              </a:rPr>
              <a:t> </a:t>
            </a:r>
            <a:r>
              <a:rPr lang="tr-TR" altLang="tr-TR" sz="2500" dirty="0" smtClean="0">
                <a:cs typeface="Times New Roman" panose="02020603050405020304" pitchFamily="18" charset="0"/>
              </a:rPr>
              <a:t>a)Harcama </a:t>
            </a:r>
            <a:r>
              <a:rPr lang="tr-TR" altLang="tr-TR" sz="2500" dirty="0">
                <a:cs typeface="Times New Roman" panose="02020603050405020304" pitchFamily="18" charset="0"/>
              </a:rPr>
              <a:t>birimleri arasında devir</a:t>
            </a:r>
            <a:endParaRPr lang="tr-TR" altLang="tr-TR" sz="2500" dirty="0"/>
          </a:p>
          <a:p>
            <a:pPr>
              <a:lnSpc>
                <a:spcPct val="90000"/>
              </a:lnSpc>
              <a:buNone/>
            </a:pPr>
            <a:r>
              <a:rPr lang="tr-TR" altLang="tr-TR" sz="2500" dirty="0"/>
              <a:t>           </a:t>
            </a:r>
            <a:r>
              <a:rPr lang="tr-TR" altLang="tr-TR" sz="2500" dirty="0">
                <a:cs typeface="Times New Roman" panose="02020603050405020304" pitchFamily="18" charset="0"/>
              </a:rPr>
              <a:t> b) Diğer kamu idarelerine devi</a:t>
            </a:r>
            <a:r>
              <a:rPr lang="tr-TR" altLang="tr-TR" sz="2500" dirty="0"/>
              <a:t>r</a:t>
            </a:r>
          </a:p>
          <a:p>
            <a:pPr>
              <a:lnSpc>
                <a:spcPct val="90000"/>
              </a:lnSpc>
            </a:pPr>
            <a:r>
              <a:rPr lang="tr-TR" altLang="tr-TR" sz="2500" dirty="0"/>
              <a:t>4-Satışı Yapılanların çıkışı</a:t>
            </a:r>
          </a:p>
          <a:p>
            <a:pPr>
              <a:lnSpc>
                <a:spcPct val="90000"/>
              </a:lnSpc>
            </a:pPr>
            <a:r>
              <a:rPr lang="tr-TR" altLang="tr-TR" sz="2500" dirty="0"/>
              <a:t>5- Hurdaya ayrılanların çıkışı </a:t>
            </a:r>
          </a:p>
          <a:p>
            <a:pPr>
              <a:lnSpc>
                <a:spcPct val="90000"/>
              </a:lnSpc>
            </a:pPr>
            <a:r>
              <a:rPr lang="tr-TR" altLang="tr-TR" sz="2500" dirty="0"/>
              <a:t>6-Sayım Noksanlarının çıkışı,</a:t>
            </a:r>
          </a:p>
          <a:p>
            <a:pPr>
              <a:lnSpc>
                <a:spcPct val="90000"/>
              </a:lnSpc>
            </a:pPr>
            <a:r>
              <a:rPr lang="tr-TR" altLang="tr-TR" sz="2500" dirty="0"/>
              <a:t>7- Kayıt Düzeltme çıkışı (Mükerrer ve hatalı </a:t>
            </a:r>
            <a:r>
              <a:rPr lang="tr-TR" altLang="tr-TR" sz="2500" dirty="0" smtClean="0"/>
              <a:t>  </a:t>
            </a:r>
          </a:p>
          <a:p>
            <a:pPr>
              <a:lnSpc>
                <a:spcPct val="90000"/>
              </a:lnSpc>
              <a:buNone/>
            </a:pPr>
            <a:r>
              <a:rPr lang="tr-TR" altLang="tr-TR" sz="2500" dirty="0" smtClean="0"/>
              <a:t>        girişlerin </a:t>
            </a:r>
            <a:r>
              <a:rPr lang="tr-TR" altLang="tr-TR" sz="2500" dirty="0"/>
              <a:t>çıkışı</a:t>
            </a:r>
            <a:r>
              <a:rPr lang="tr-TR" altLang="tr-TR" sz="2500" dirty="0" smtClean="0"/>
              <a:t>)</a:t>
            </a:r>
            <a:endParaRPr lang="tr-TR" altLang="tr-TR" sz="2500" dirty="0"/>
          </a:p>
        </p:txBody>
      </p:sp>
      <p:sp>
        <p:nvSpPr>
          <p:cNvPr id="4" name="Unvan 1"/>
          <p:cNvSpPr txBox="1">
            <a:spLocks/>
          </p:cNvSpPr>
          <p:nvPr/>
        </p:nvSpPr>
        <p:spPr>
          <a:xfrm>
            <a:off x="609600" y="692696"/>
            <a:ext cx="8229600" cy="1143000"/>
          </a:xfrm>
          <a:prstGeom prst="rect">
            <a:avLst/>
          </a:prstGeom>
        </p:spPr>
        <p:txBody>
          <a:bodyPr vert="horz" lIns="0" rIns="0" b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1"/>
                </a:solidFill>
                <a:effectLst/>
                <a:uLnTx/>
                <a:uFillTx/>
                <a:latin typeface="+mj-lt"/>
                <a:ea typeface="+mj-ea"/>
                <a:cs typeface="+mj-cs"/>
              </a:rPr>
              <a:t>ÇIKIŞ İŞLEMLERİ</a:t>
            </a:r>
            <a:endParaRPr kumimoji="0" lang="tr-TR" sz="20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585687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a:solidFill>
                  <a:schemeClr val="tx1"/>
                </a:solidFill>
              </a:rPr>
              <a:t>Taşınırların Noksan Çıkmasında Kasıt-Kusur ve İhmali O</a:t>
            </a:r>
            <a:r>
              <a:rPr lang="tr-TR" sz="3200" b="1" dirty="0" smtClean="0">
                <a:solidFill>
                  <a:schemeClr val="tx1"/>
                </a:solidFill>
              </a:rPr>
              <a:t>lanlar</a:t>
            </a:r>
            <a:endParaRPr lang="tr-TR" sz="2000" b="1" dirty="0">
              <a:solidFill>
                <a:schemeClr val="tx1"/>
              </a:solidFill>
            </a:endParaRPr>
          </a:p>
        </p:txBody>
      </p:sp>
      <p:sp>
        <p:nvSpPr>
          <p:cNvPr id="3" name="İçerik Yer Tutucusu 2"/>
          <p:cNvSpPr>
            <a:spLocks noGrp="1"/>
          </p:cNvSpPr>
          <p:nvPr>
            <p:ph idx="1"/>
          </p:nvPr>
        </p:nvSpPr>
        <p:spPr/>
        <p:txBody>
          <a:bodyPr>
            <a:normAutofit/>
          </a:bodyPr>
          <a:lstStyle/>
          <a:p>
            <a:pPr algn="just">
              <a:lnSpc>
                <a:spcPct val="90000"/>
              </a:lnSpc>
            </a:pPr>
            <a:r>
              <a:rPr lang="tr-TR" altLang="tr-TR" sz="2500" u="sng" dirty="0"/>
              <a:t>Harcama Yetkililerince</a:t>
            </a:r>
            <a:r>
              <a:rPr lang="tr-TR" altLang="tr-TR" sz="2500" dirty="0"/>
              <a:t>; Sayımda noksan bulunan taşınırların kaybında </a:t>
            </a:r>
            <a:r>
              <a:rPr lang="tr-TR" altLang="tr-TR" sz="2500" b="1" dirty="0"/>
              <a:t>kasıt, kusur veya ihmal </a:t>
            </a:r>
            <a:r>
              <a:rPr lang="tr-TR" altLang="tr-TR" sz="2500" dirty="0"/>
              <a:t>olup olmadığı incelettirilir.</a:t>
            </a:r>
          </a:p>
          <a:p>
            <a:pPr algn="just">
              <a:lnSpc>
                <a:spcPct val="90000"/>
              </a:lnSpc>
            </a:pPr>
            <a:r>
              <a:rPr lang="tr-TR" altLang="tr-TR" sz="2500" dirty="0"/>
              <a:t>Kasıt, kusur veya ihmal varsa, </a:t>
            </a:r>
            <a:r>
              <a:rPr lang="tr-TR" altLang="tr-TR" sz="2500" b="1" dirty="0"/>
              <a:t>kamu zararı rayiç bedel üzerinden sorumlularına tazmin ettirilir.</a:t>
            </a:r>
            <a:r>
              <a:rPr lang="tr-TR" altLang="tr-TR" sz="2500" dirty="0"/>
              <a:t> </a:t>
            </a:r>
          </a:p>
          <a:p>
            <a:pPr algn="just">
              <a:lnSpc>
                <a:spcPct val="90000"/>
              </a:lnSpc>
            </a:pPr>
            <a:r>
              <a:rPr lang="tr-TR" altLang="tr-TR" sz="2500" u="sng" dirty="0"/>
              <a:t>Olağan firelerde</a:t>
            </a:r>
            <a:r>
              <a:rPr lang="tr-TR" altLang="tr-TR" sz="2500" dirty="0"/>
              <a:t> sorumluluk aranmaz.</a:t>
            </a:r>
          </a:p>
          <a:p>
            <a:pPr algn="just">
              <a:lnSpc>
                <a:spcPct val="90000"/>
              </a:lnSpc>
            </a:pPr>
            <a:r>
              <a:rPr lang="tr-TR" altLang="tr-TR" sz="2500" dirty="0"/>
              <a:t>Tazmin konusunda 657/13 Md ye göre çıkarılan Yönetmelik ve Kamu Zararlarının Tahsiline İlişkin Esas ve Usuller Hakkında Yönetmelik hükümleri uygulanır.</a:t>
            </a:r>
          </a:p>
        </p:txBody>
      </p:sp>
    </p:spTree>
    <p:extLst>
      <p:ext uri="{BB962C8B-B14F-4D97-AF65-F5344CB8AC3E}">
        <p14:creationId xmlns:p14="http://schemas.microsoft.com/office/powerpoint/2010/main" val="2450799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31640" y="1124744"/>
            <a:ext cx="6192688" cy="3785652"/>
          </a:xfrm>
          <a:prstGeom prst="rect">
            <a:avLst/>
          </a:prstGeom>
        </p:spPr>
        <p:txBody>
          <a:bodyPr wrap="square">
            <a:spAutoFit/>
          </a:bodyPr>
          <a:lstStyle/>
          <a:p>
            <a:pPr algn="ctr"/>
            <a:r>
              <a:rPr lang="tr-TR" sz="4800" dirty="0">
                <a:effectLst>
                  <a:outerShdw blurRad="38100" dist="38100" dir="2700000" algn="tl">
                    <a:srgbClr val="000000">
                      <a:alpha val="43137"/>
                    </a:srgbClr>
                  </a:outerShdw>
                </a:effectLst>
              </a:rPr>
              <a:t>TAŞINIR MAL YÖNETMELİĞİ HAKKINDA TEMEL İLKELERİ İZLEDİNİZ. </a:t>
            </a:r>
            <a:endParaRPr lang="tr-TR" sz="4800" dirty="0" smtClean="0">
              <a:effectLst>
                <a:outerShdw blurRad="38100" dist="38100" dir="2700000" algn="tl">
                  <a:srgbClr val="000000">
                    <a:alpha val="43137"/>
                  </a:srgbClr>
                </a:outerShdw>
              </a:effectLst>
            </a:endParaRPr>
          </a:p>
          <a:p>
            <a:pPr algn="ctr"/>
            <a:r>
              <a:rPr lang="tr-TR" sz="4800" dirty="0" smtClean="0">
                <a:effectLst>
                  <a:outerShdw blurRad="38100" dist="38100" dir="2700000" algn="tl">
                    <a:srgbClr val="000000">
                      <a:alpha val="43137"/>
                    </a:srgbClr>
                  </a:outerShdw>
                </a:effectLst>
              </a:rPr>
              <a:t>TEŞEKKÜRLER</a:t>
            </a:r>
            <a:r>
              <a:rPr lang="tr-TR" sz="4800" dirty="0"/>
              <a:t>.</a:t>
            </a:r>
          </a:p>
        </p:txBody>
      </p:sp>
    </p:spTree>
    <p:extLst>
      <p:ext uri="{BB962C8B-B14F-4D97-AF65-F5344CB8AC3E}">
        <p14:creationId xmlns:p14="http://schemas.microsoft.com/office/powerpoint/2010/main" val="2145323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5616624"/>
          </a:xfrm>
        </p:spPr>
        <p:txBody>
          <a:bodyPr>
            <a:noAutofit/>
          </a:bodyPr>
          <a:lstStyle/>
          <a:p>
            <a:pPr marL="266700" indent="-266700">
              <a:spcBef>
                <a:spcPts val="0"/>
              </a:spcBef>
              <a:defRPr/>
            </a:pPr>
            <a:r>
              <a:rPr lang="tr-TR" sz="2500" b="1" dirty="0"/>
              <a:t>5018 </a:t>
            </a:r>
            <a:r>
              <a:rPr lang="tr-TR" sz="2500" b="1" dirty="0" smtClean="0"/>
              <a:t>sayılı“Kamu Mali Yönetimi ve Kontrol Kanunu”nda </a:t>
            </a:r>
            <a:r>
              <a:rPr lang="tr-TR" sz="2500" b="1" u="sng" dirty="0"/>
              <a:t>TAŞINIRLAR</a:t>
            </a:r>
            <a:r>
              <a:rPr lang="tr-TR" sz="2500" b="1" dirty="0"/>
              <a:t> </a:t>
            </a:r>
            <a:r>
              <a:rPr lang="tr-TR" sz="2500" b="1" dirty="0" smtClean="0"/>
              <a:t> </a:t>
            </a:r>
            <a:r>
              <a:rPr lang="tr-TR" sz="2500" dirty="0" smtClean="0"/>
              <a:t>KAMU </a:t>
            </a:r>
            <a:r>
              <a:rPr lang="tr-TR" sz="2500" dirty="0"/>
              <a:t>KAYNAĞI OLARAK </a:t>
            </a:r>
            <a:r>
              <a:rPr lang="tr-TR" sz="2500" dirty="0" smtClean="0"/>
              <a:t>TANIMLANMIŞTIR.</a:t>
            </a:r>
            <a:endParaRPr lang="tr-TR" sz="2500" dirty="0"/>
          </a:p>
          <a:p>
            <a:pPr marL="266700" indent="-266700">
              <a:spcBef>
                <a:spcPts val="0"/>
              </a:spcBef>
              <a:buNone/>
              <a:defRPr/>
            </a:pPr>
            <a:endParaRPr lang="tr-TR" sz="2500" dirty="0">
              <a:latin typeface="Times New Roman" charset="0"/>
            </a:endParaRPr>
          </a:p>
          <a:p>
            <a:pPr>
              <a:spcBef>
                <a:spcPts val="0"/>
              </a:spcBef>
              <a:defRPr/>
            </a:pPr>
            <a:r>
              <a:rPr lang="tr-TR" sz="2500" b="1" dirty="0"/>
              <a:t>KANUNA GÖRE KAMU KAYNAĞININ;</a:t>
            </a:r>
          </a:p>
          <a:p>
            <a:pPr>
              <a:spcBef>
                <a:spcPts val="0"/>
              </a:spcBef>
              <a:defRPr/>
            </a:pPr>
            <a:endParaRPr lang="tr-TR" sz="2500" b="1" dirty="0"/>
          </a:p>
          <a:p>
            <a:pPr lvl="1">
              <a:spcBef>
                <a:spcPts val="0"/>
              </a:spcBef>
              <a:buClr>
                <a:schemeClr val="tx2"/>
              </a:buClr>
              <a:buSzPct val="70000"/>
              <a:buFont typeface="Wingdings" pitchFamily="2" charset="2"/>
              <a:buChar char="l"/>
              <a:defRPr/>
            </a:pPr>
            <a:r>
              <a:rPr lang="tr-TR" sz="2500" b="1" u="sng" dirty="0"/>
              <a:t>ETKİN,</a:t>
            </a:r>
          </a:p>
          <a:p>
            <a:pPr lvl="1">
              <a:spcBef>
                <a:spcPts val="0"/>
              </a:spcBef>
              <a:buClr>
                <a:schemeClr val="tx2"/>
              </a:buClr>
              <a:buSzPct val="70000"/>
              <a:buFont typeface="Wingdings" pitchFamily="2" charset="2"/>
              <a:buChar char="l"/>
              <a:defRPr/>
            </a:pPr>
            <a:r>
              <a:rPr lang="tr-TR" sz="2500" b="1" u="sng" dirty="0"/>
              <a:t>VERİMLİ,</a:t>
            </a:r>
          </a:p>
          <a:p>
            <a:pPr lvl="1">
              <a:spcBef>
                <a:spcPts val="0"/>
              </a:spcBef>
              <a:buClr>
                <a:schemeClr val="tx2"/>
              </a:buClr>
              <a:buSzPct val="70000"/>
              <a:buFont typeface="Wingdings" pitchFamily="2" charset="2"/>
              <a:buChar char="l"/>
              <a:defRPr/>
            </a:pPr>
            <a:r>
              <a:rPr lang="tr-TR" sz="2500" b="1" u="sng" dirty="0" smtClean="0"/>
              <a:t>EKONOMİK </a:t>
            </a:r>
            <a:r>
              <a:rPr lang="tr-TR" sz="2500" b="1" u="sng" dirty="0"/>
              <a:t>OLARAK</a:t>
            </a:r>
          </a:p>
          <a:p>
            <a:pPr lvl="1">
              <a:spcBef>
                <a:spcPts val="0"/>
              </a:spcBef>
              <a:buClr>
                <a:schemeClr val="tx2"/>
              </a:buClr>
              <a:buSzPct val="70000"/>
              <a:buFont typeface="Wingdings" pitchFamily="2" charset="2"/>
              <a:buChar char="l"/>
              <a:defRPr/>
            </a:pPr>
            <a:endParaRPr lang="tr-TR" sz="2500" b="1" u="sng" dirty="0"/>
          </a:p>
          <a:p>
            <a:pPr lvl="2">
              <a:spcBef>
                <a:spcPts val="0"/>
              </a:spcBef>
              <a:buClr>
                <a:schemeClr val="tx2"/>
              </a:buClr>
              <a:buNone/>
              <a:defRPr/>
            </a:pPr>
            <a:r>
              <a:rPr lang="tr-TR" sz="2500" b="1" dirty="0"/>
              <a:t>- KULLANILMASI, </a:t>
            </a:r>
          </a:p>
          <a:p>
            <a:pPr lvl="2">
              <a:spcBef>
                <a:spcPts val="0"/>
              </a:spcBef>
              <a:buClr>
                <a:schemeClr val="tx2"/>
              </a:buClr>
              <a:buNone/>
              <a:defRPr/>
            </a:pPr>
            <a:r>
              <a:rPr lang="tr-TR" sz="2500" b="1" dirty="0" smtClean="0"/>
              <a:t>- YÖNETİLMESİ ve</a:t>
            </a:r>
          </a:p>
          <a:p>
            <a:pPr lvl="2">
              <a:spcBef>
                <a:spcPts val="0"/>
              </a:spcBef>
              <a:buClr>
                <a:schemeClr val="tx2"/>
              </a:buClr>
              <a:buNone/>
              <a:defRPr/>
            </a:pPr>
            <a:r>
              <a:rPr lang="tr-TR" sz="2500" b="1" dirty="0" smtClean="0"/>
              <a:t>- HESABININ VERİLMESİ esastır.</a:t>
            </a:r>
            <a:endParaRPr lang="tr-TR" sz="2500" b="1" dirty="0"/>
          </a:p>
          <a:p>
            <a:pPr marL="0" indent="0">
              <a:buNone/>
            </a:pPr>
            <a:endParaRPr lang="tr-TR" sz="2500" dirty="0"/>
          </a:p>
        </p:txBody>
      </p:sp>
    </p:spTree>
    <p:extLst>
      <p:ext uri="{BB962C8B-B14F-4D97-AF65-F5344CB8AC3E}">
        <p14:creationId xmlns:p14="http://schemas.microsoft.com/office/powerpoint/2010/main" val="2998678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5904656"/>
          </a:xfrm>
        </p:spPr>
        <p:txBody>
          <a:bodyPr>
            <a:noAutofit/>
          </a:bodyPr>
          <a:lstStyle/>
          <a:p>
            <a:pPr>
              <a:spcBef>
                <a:spcPct val="0"/>
              </a:spcBef>
              <a:buSzTx/>
              <a:buNone/>
            </a:pPr>
            <a:r>
              <a:rPr lang="tr-TR" altLang="tr-TR" sz="2500" b="1" dirty="0"/>
              <a:t>Bu çerçevede, 5018 sayılı Kanunda;</a:t>
            </a:r>
          </a:p>
          <a:p>
            <a:pPr>
              <a:spcBef>
                <a:spcPct val="0"/>
              </a:spcBef>
              <a:buSzTx/>
              <a:buNone/>
            </a:pPr>
            <a:endParaRPr lang="tr-TR" altLang="tr-TR" sz="800" b="1" u="sng" dirty="0"/>
          </a:p>
          <a:p>
            <a:pPr marL="0" indent="0">
              <a:spcBef>
                <a:spcPct val="0"/>
              </a:spcBef>
              <a:buSzTx/>
              <a:buNone/>
            </a:pPr>
            <a:r>
              <a:rPr lang="tr-TR" altLang="tr-TR" sz="2500" b="1" u="sng" dirty="0" smtClean="0"/>
              <a:t>1) Sorumluluk </a:t>
            </a:r>
            <a:r>
              <a:rPr lang="tr-TR" altLang="tr-TR" sz="2500" dirty="0"/>
              <a:t>yetkiyi kullanana yüklenmiştir.</a:t>
            </a:r>
          </a:p>
          <a:p>
            <a:pPr>
              <a:spcBef>
                <a:spcPct val="0"/>
              </a:spcBef>
              <a:buSzTx/>
              <a:buNone/>
            </a:pPr>
            <a:r>
              <a:rPr lang="tr-TR" altLang="tr-TR" sz="2500" dirty="0"/>
              <a:t> </a:t>
            </a:r>
          </a:p>
          <a:p>
            <a:pPr>
              <a:spcBef>
                <a:spcPct val="0"/>
              </a:spcBef>
              <a:buSzTx/>
              <a:buNone/>
            </a:pPr>
            <a:r>
              <a:rPr lang="tr-TR" altLang="tr-TR" sz="2500" b="1" dirty="0"/>
              <a:t>2</a:t>
            </a:r>
            <a:r>
              <a:rPr lang="tr-TR" altLang="tr-TR" sz="2500" b="1" dirty="0" smtClean="0"/>
              <a:t>) </a:t>
            </a:r>
            <a:r>
              <a:rPr lang="tr-TR" altLang="tr-TR" sz="2500" dirty="0"/>
              <a:t>Kanunla verilen </a:t>
            </a:r>
            <a:r>
              <a:rPr lang="tr-TR" altLang="tr-TR" sz="2500" b="1" dirty="0"/>
              <a:t>y</a:t>
            </a:r>
            <a:r>
              <a:rPr lang="tr-TR" altLang="tr-TR" sz="2500" b="1" u="sng" dirty="0"/>
              <a:t>etki çerçevesinde;</a:t>
            </a:r>
          </a:p>
          <a:p>
            <a:pPr lvl="2">
              <a:spcBef>
                <a:spcPct val="0"/>
              </a:spcBef>
              <a:buClrTx/>
              <a:buSzTx/>
              <a:buFontTx/>
              <a:buChar char="•"/>
            </a:pPr>
            <a:r>
              <a:rPr lang="tr-TR" altLang="tr-TR" sz="2500" b="1" u="sng" dirty="0" smtClean="0"/>
              <a:t>kamu </a:t>
            </a:r>
            <a:r>
              <a:rPr lang="tr-TR" altLang="tr-TR" sz="2500" b="1" u="sng" dirty="0"/>
              <a:t>kaynağını kullanan, </a:t>
            </a:r>
          </a:p>
          <a:p>
            <a:pPr lvl="2">
              <a:spcBef>
                <a:spcPct val="0"/>
              </a:spcBef>
              <a:buClrTx/>
              <a:buSzTx/>
              <a:buFontTx/>
              <a:buChar char="•"/>
            </a:pPr>
            <a:r>
              <a:rPr lang="tr-TR" altLang="tr-TR" sz="2500" b="1" u="sng" dirty="0"/>
              <a:t>kamu kaynağını yöneten,</a:t>
            </a:r>
          </a:p>
          <a:p>
            <a:pPr lvl="2">
              <a:spcBef>
                <a:spcPct val="0"/>
              </a:spcBef>
              <a:buClrTx/>
              <a:buSzTx/>
              <a:buFontTx/>
              <a:buChar char="•"/>
            </a:pPr>
            <a:r>
              <a:rPr lang="tr-TR" altLang="tr-TR" sz="2500" b="1" u="sng" dirty="0" smtClean="0"/>
              <a:t>kamu </a:t>
            </a:r>
            <a:r>
              <a:rPr lang="tr-TR" altLang="tr-TR" sz="2500" b="1" u="sng" dirty="0"/>
              <a:t>kaynağının edinilmesi, kullanılması ve yönetilmesi </a:t>
            </a:r>
            <a:r>
              <a:rPr lang="tr-TR" altLang="tr-TR" sz="2500" b="1" u="sng" dirty="0" smtClean="0"/>
              <a:t>konularında </a:t>
            </a:r>
            <a:r>
              <a:rPr lang="tr-TR" altLang="tr-TR" sz="2500" b="1" u="sng" dirty="0"/>
              <a:t>emir ve talimat verenler,</a:t>
            </a:r>
          </a:p>
          <a:p>
            <a:pPr>
              <a:spcBef>
                <a:spcPct val="0"/>
              </a:spcBef>
              <a:buSzTx/>
              <a:buNone/>
            </a:pPr>
            <a:r>
              <a:rPr lang="tr-TR" altLang="tr-TR" sz="2500" dirty="0" smtClean="0"/>
              <a:t>bu </a:t>
            </a:r>
            <a:r>
              <a:rPr lang="tr-TR" altLang="tr-TR" sz="2500" dirty="0"/>
              <a:t>işlemlerden dolayı </a:t>
            </a:r>
            <a:r>
              <a:rPr lang="tr-TR" altLang="tr-TR" sz="2500" b="1" u="sng" dirty="0"/>
              <a:t>sorumlu olarak</a:t>
            </a:r>
            <a:r>
              <a:rPr lang="tr-TR" altLang="tr-TR" sz="2500" dirty="0"/>
              <a:t> hesap verecektir.</a:t>
            </a:r>
          </a:p>
          <a:p>
            <a:pPr>
              <a:spcBef>
                <a:spcPct val="0"/>
              </a:spcBef>
              <a:buSzTx/>
              <a:buNone/>
            </a:pPr>
            <a:endParaRPr lang="tr-TR" altLang="tr-TR" sz="2500" dirty="0"/>
          </a:p>
          <a:p>
            <a:pPr>
              <a:spcBef>
                <a:spcPct val="0"/>
              </a:spcBef>
              <a:buSzTx/>
              <a:buNone/>
            </a:pPr>
            <a:r>
              <a:rPr lang="tr-TR" altLang="tr-TR" sz="2500" dirty="0" smtClean="0"/>
              <a:t>Bu kişi;   </a:t>
            </a:r>
            <a:r>
              <a:rPr lang="tr-TR" altLang="tr-TR" sz="2500" u="sng" dirty="0" smtClean="0"/>
              <a:t>İDARİ </a:t>
            </a:r>
            <a:r>
              <a:rPr lang="tr-TR" altLang="tr-TR" sz="2500" u="sng" dirty="0"/>
              <a:t>ANLAMDA</a:t>
            </a:r>
            <a:r>
              <a:rPr lang="tr-TR" altLang="tr-TR" sz="2500" b="1" u="sng" dirty="0"/>
              <a:t> ÜST YÖNETİCİ</a:t>
            </a:r>
            <a:r>
              <a:rPr lang="tr-TR" altLang="tr-TR" sz="2500" dirty="0"/>
              <a:t>, </a:t>
            </a:r>
          </a:p>
          <a:p>
            <a:pPr>
              <a:spcBef>
                <a:spcPct val="0"/>
              </a:spcBef>
              <a:buSzTx/>
              <a:buNone/>
            </a:pPr>
            <a:r>
              <a:rPr lang="tr-TR" altLang="tr-TR" sz="2500" dirty="0" smtClean="0"/>
              <a:t>		    </a:t>
            </a:r>
            <a:r>
              <a:rPr lang="tr-TR" altLang="tr-TR" sz="2500" u="sng" dirty="0" smtClean="0"/>
              <a:t>MALİ </a:t>
            </a:r>
            <a:r>
              <a:rPr lang="tr-TR" altLang="tr-TR" sz="2500" u="sng" dirty="0"/>
              <a:t>ANLAMDA </a:t>
            </a:r>
            <a:r>
              <a:rPr lang="tr-TR" altLang="tr-TR" sz="2500" b="1" u="sng" dirty="0"/>
              <a:t>HARCAMA YETKİLİSİDİR</a:t>
            </a:r>
            <a:r>
              <a:rPr lang="tr-TR" altLang="tr-TR" sz="2500" dirty="0"/>
              <a:t>.</a:t>
            </a:r>
          </a:p>
          <a:p>
            <a:pPr marL="0" indent="0">
              <a:buNone/>
            </a:pPr>
            <a:endParaRPr lang="tr-TR" sz="2500" dirty="0"/>
          </a:p>
        </p:txBody>
      </p:sp>
    </p:spTree>
    <p:extLst>
      <p:ext uri="{BB962C8B-B14F-4D97-AF65-F5344CB8AC3E}">
        <p14:creationId xmlns:p14="http://schemas.microsoft.com/office/powerpoint/2010/main" val="933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solidFill>
                  <a:schemeClr val="tx1"/>
                </a:solidFill>
              </a:rPr>
              <a:t>GÖREVLİ VE SORUMLULAR</a:t>
            </a:r>
            <a:br>
              <a:rPr lang="tr-TR" sz="3200" b="1" dirty="0">
                <a:solidFill>
                  <a:schemeClr val="tx1"/>
                </a:solidFill>
              </a:rPr>
            </a:br>
            <a:endParaRPr lang="tr-TR" sz="3200" b="1" dirty="0">
              <a:solidFill>
                <a:schemeClr val="tx1"/>
              </a:solidFill>
            </a:endParaRPr>
          </a:p>
        </p:txBody>
      </p:sp>
      <p:sp>
        <p:nvSpPr>
          <p:cNvPr id="3" name="İçerik Yer Tutucusu 2"/>
          <p:cNvSpPr>
            <a:spLocks noGrp="1"/>
          </p:cNvSpPr>
          <p:nvPr>
            <p:ph idx="1"/>
          </p:nvPr>
        </p:nvSpPr>
        <p:spPr>
          <a:xfrm>
            <a:off x="457200" y="1935480"/>
            <a:ext cx="8229600" cy="4373840"/>
          </a:xfrm>
        </p:spPr>
        <p:txBody>
          <a:bodyPr>
            <a:noAutofit/>
          </a:bodyPr>
          <a:lstStyle/>
          <a:p>
            <a:pPr>
              <a:spcBef>
                <a:spcPts val="0"/>
              </a:spcBef>
              <a:buNone/>
            </a:pPr>
            <a:r>
              <a:rPr lang="tr-TR" altLang="tr-TR" sz="2500" dirty="0"/>
              <a:t>YÖNETMELİĞİN UYGULANMASINDA</a:t>
            </a:r>
            <a:r>
              <a:rPr lang="tr-TR" altLang="tr-TR" sz="2500" dirty="0" smtClean="0"/>
              <a:t>;</a:t>
            </a:r>
          </a:p>
          <a:p>
            <a:pPr>
              <a:spcBef>
                <a:spcPts val="0"/>
              </a:spcBef>
              <a:buNone/>
            </a:pPr>
            <a:endParaRPr lang="tr-TR" altLang="tr-TR" sz="2500" dirty="0"/>
          </a:p>
          <a:p>
            <a:pPr lvl="1">
              <a:spcBef>
                <a:spcPts val="0"/>
              </a:spcBef>
              <a:spcAft>
                <a:spcPts val="600"/>
              </a:spcAft>
            </a:pPr>
            <a:r>
              <a:rPr lang="tr-TR" altLang="tr-TR" sz="2500" dirty="0" smtClean="0"/>
              <a:t>Harcama Yetkilisi,</a:t>
            </a:r>
            <a:endParaRPr lang="tr-TR" altLang="tr-TR" sz="2500" dirty="0"/>
          </a:p>
          <a:p>
            <a:pPr lvl="1">
              <a:spcBef>
                <a:spcPts val="0"/>
              </a:spcBef>
              <a:spcAft>
                <a:spcPts val="600"/>
              </a:spcAft>
            </a:pPr>
            <a:r>
              <a:rPr lang="tr-TR" altLang="tr-TR" sz="2500" dirty="0" smtClean="0"/>
              <a:t>Taşınır Kayıt Yetkilisi,</a:t>
            </a:r>
          </a:p>
          <a:p>
            <a:pPr lvl="1">
              <a:spcBef>
                <a:spcPts val="0"/>
              </a:spcBef>
              <a:spcAft>
                <a:spcPts val="600"/>
              </a:spcAft>
            </a:pPr>
            <a:r>
              <a:rPr lang="tr-TR" altLang="tr-TR" sz="2500" dirty="0" smtClean="0"/>
              <a:t>Taşınır Kontrol Yetkilisi,</a:t>
            </a:r>
            <a:endParaRPr lang="tr-TR" altLang="tr-TR" sz="2500" dirty="0"/>
          </a:p>
          <a:p>
            <a:pPr lvl="1">
              <a:spcBef>
                <a:spcPts val="0"/>
              </a:spcBef>
              <a:spcAft>
                <a:spcPts val="600"/>
              </a:spcAft>
            </a:pPr>
            <a:r>
              <a:rPr lang="tr-TR" altLang="tr-TR" sz="2500" dirty="0" smtClean="0"/>
              <a:t>Taşınır Konsolide Görevlisi,</a:t>
            </a:r>
            <a:endParaRPr lang="tr-TR" altLang="tr-TR" sz="2500" dirty="0"/>
          </a:p>
          <a:p>
            <a:pPr lvl="1">
              <a:spcBef>
                <a:spcPts val="0"/>
              </a:spcBef>
              <a:spcAft>
                <a:spcPts val="600"/>
              </a:spcAft>
            </a:pPr>
            <a:r>
              <a:rPr lang="tr-TR" altLang="tr-TR" sz="2500" dirty="0" smtClean="0"/>
              <a:t>Muhasebe Yetkilisi,</a:t>
            </a:r>
            <a:endParaRPr lang="tr-TR" altLang="tr-TR" sz="2500" dirty="0"/>
          </a:p>
          <a:p>
            <a:pPr lvl="1">
              <a:spcBef>
                <a:spcPts val="0"/>
              </a:spcBef>
              <a:spcAft>
                <a:spcPts val="600"/>
              </a:spcAft>
            </a:pPr>
            <a:r>
              <a:rPr lang="tr-TR" altLang="tr-TR" sz="2500" dirty="0" smtClean="0"/>
              <a:t>Kendisine Taşınır Teslim Edilen Personel,</a:t>
            </a:r>
            <a:endParaRPr lang="tr-TR" altLang="tr-TR" sz="2500" dirty="0"/>
          </a:p>
          <a:p>
            <a:pPr lvl="1">
              <a:spcBef>
                <a:spcPts val="0"/>
              </a:spcBef>
              <a:buNone/>
            </a:pPr>
            <a:r>
              <a:rPr lang="tr-TR" altLang="tr-TR" sz="2500" b="1" dirty="0"/>
              <a:t>Görevli ve sorumlu </a:t>
            </a:r>
            <a:r>
              <a:rPr lang="tr-TR" altLang="tr-TR" sz="2500" dirty="0"/>
              <a:t>olarak karşımıza çıkmaktadır</a:t>
            </a:r>
            <a:r>
              <a:rPr lang="tr-TR" altLang="tr-TR" sz="2500" dirty="0" smtClean="0"/>
              <a:t>.</a:t>
            </a:r>
            <a:endParaRPr lang="tr-TR" altLang="tr-TR" sz="2500" dirty="0"/>
          </a:p>
        </p:txBody>
      </p:sp>
    </p:spTree>
    <p:extLst>
      <p:ext uri="{BB962C8B-B14F-4D97-AF65-F5344CB8AC3E}">
        <p14:creationId xmlns:p14="http://schemas.microsoft.com/office/powerpoint/2010/main" val="3673603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b="1" dirty="0" smtClean="0">
                <a:solidFill>
                  <a:schemeClr val="tx1"/>
                </a:solidFill>
              </a:rPr>
              <a:t>HARCAMA YETKİLİSİ</a:t>
            </a:r>
            <a:endParaRPr lang="tr-TR" sz="3200" b="1" dirty="0">
              <a:solidFill>
                <a:schemeClr val="tx1"/>
              </a:solidFill>
            </a:endParaRPr>
          </a:p>
        </p:txBody>
      </p:sp>
      <p:sp>
        <p:nvSpPr>
          <p:cNvPr id="3" name="İçerik Yer Tutucusu 2"/>
          <p:cNvSpPr>
            <a:spLocks noGrp="1"/>
          </p:cNvSpPr>
          <p:nvPr>
            <p:ph idx="1"/>
          </p:nvPr>
        </p:nvSpPr>
        <p:spPr/>
        <p:txBody>
          <a:bodyPr/>
          <a:lstStyle/>
          <a:p>
            <a:pPr algn="just"/>
            <a:r>
              <a:rPr lang="tr-TR" dirty="0" smtClean="0"/>
              <a:t>Harcama biriminin en üst yöneticisidir. Harcama yetkilileri taşınırların etkili, ekonomik, verimli ve hukuka uygun olarak edinilmesinden, kullanılmasından, kontrolünden, kayıtlarının bu Yönetmelikte belirtilen esas ve usullere göre saydam ve erişebilir şekilde tutulmasını sağlamaktan sorumludur.</a:t>
            </a:r>
            <a:endParaRPr lang="tr-TR" dirty="0"/>
          </a:p>
        </p:txBody>
      </p:sp>
    </p:spTree>
    <p:extLst>
      <p:ext uri="{BB962C8B-B14F-4D97-AF65-F5344CB8AC3E}">
        <p14:creationId xmlns:p14="http://schemas.microsoft.com/office/powerpoint/2010/main" val="2497918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3200" b="1" dirty="0" smtClean="0">
                <a:solidFill>
                  <a:schemeClr val="tx1"/>
                </a:solidFill>
              </a:rPr>
              <a:t>TAŞINIR KAYIT YETKİLİSİ</a:t>
            </a:r>
            <a:endParaRPr lang="tr-TR" sz="3200" b="1" dirty="0">
              <a:solidFill>
                <a:schemeClr val="tx1"/>
              </a:solidFill>
            </a:endParaRPr>
          </a:p>
        </p:txBody>
      </p:sp>
      <p:sp>
        <p:nvSpPr>
          <p:cNvPr id="3" name="İçerik Yer Tutucusu 2"/>
          <p:cNvSpPr>
            <a:spLocks noGrp="1"/>
          </p:cNvSpPr>
          <p:nvPr>
            <p:ph idx="1"/>
          </p:nvPr>
        </p:nvSpPr>
        <p:spPr>
          <a:xfrm>
            <a:off x="354360" y="2060848"/>
            <a:ext cx="8507288" cy="4104456"/>
          </a:xfrm>
        </p:spPr>
        <p:txBody>
          <a:bodyPr>
            <a:noAutofit/>
          </a:bodyPr>
          <a:lstStyle/>
          <a:p>
            <a:pPr marL="0" lvl="0" indent="0" algn="just">
              <a:spcBef>
                <a:spcPts val="0"/>
              </a:spcBef>
              <a:buClrTx/>
              <a:buSzTx/>
              <a:buNone/>
            </a:pPr>
            <a:endParaRPr lang="tr-TR" sz="3200" b="1" dirty="0">
              <a:solidFill>
                <a:prstClr val="black"/>
              </a:solidFill>
              <a:cs typeface="Arial" pitchFamily="34" charset="0"/>
            </a:endParaRPr>
          </a:p>
          <a:p>
            <a:pPr marL="0" lvl="0" indent="0" algn="just">
              <a:spcBef>
                <a:spcPts val="0"/>
              </a:spcBef>
              <a:buClrTx/>
              <a:buSzTx/>
              <a:buNone/>
            </a:pPr>
            <a:r>
              <a:rPr lang="tr-TR" sz="2500" dirty="0" smtClean="0">
                <a:cs typeface="Arial" pitchFamily="34" charset="0"/>
              </a:rPr>
              <a:t>Taşınırları </a:t>
            </a:r>
            <a:r>
              <a:rPr lang="tr-TR" sz="2500" dirty="0">
                <a:cs typeface="Arial" pitchFamily="34" charset="0"/>
              </a:rPr>
              <a:t>teslim alan, sorumluluğundaki ambarlarda muhafaza eden, kullanıcılarına ve kullanım yerlerine teslim eden, bu Yönetmelikte belirtilen esas ve usullere göre kayıtları tutan, bunlara ilişkin belge ve cetvelleri düzenleyen ve bu hususlarda hesap verme sorumluluğu çerçevesinde taşınır kontrol yetkilisi ve harcama yetkilisine karşı sorumlu olan görevlileri ifade eder.</a:t>
            </a:r>
            <a:endParaRPr lang="tr-TR" sz="2500" i="1" dirty="0">
              <a:cs typeface="Arial" pitchFamily="34" charset="0"/>
            </a:endParaRPr>
          </a:p>
        </p:txBody>
      </p:sp>
    </p:spTree>
    <p:extLst>
      <p:ext uri="{BB962C8B-B14F-4D97-AF65-F5344CB8AC3E}">
        <p14:creationId xmlns:p14="http://schemas.microsoft.com/office/powerpoint/2010/main" val="2855076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3200" b="1" dirty="0" smtClean="0">
                <a:solidFill>
                  <a:schemeClr val="tx1"/>
                </a:solidFill>
              </a:rPr>
              <a:t>TAŞINIR KONTROL YETKİLİSİ</a:t>
            </a:r>
            <a:endParaRPr lang="tr-TR" sz="3200" b="1" dirty="0">
              <a:solidFill>
                <a:schemeClr val="tx1"/>
              </a:solidFill>
            </a:endParaRPr>
          </a:p>
        </p:txBody>
      </p:sp>
      <p:sp>
        <p:nvSpPr>
          <p:cNvPr id="3" name="İçerik Yer Tutucusu 2"/>
          <p:cNvSpPr>
            <a:spLocks noGrp="1"/>
          </p:cNvSpPr>
          <p:nvPr>
            <p:ph idx="1"/>
          </p:nvPr>
        </p:nvSpPr>
        <p:spPr>
          <a:xfrm>
            <a:off x="354360" y="2060848"/>
            <a:ext cx="8507288" cy="4320480"/>
          </a:xfrm>
        </p:spPr>
        <p:txBody>
          <a:bodyPr>
            <a:noAutofit/>
          </a:bodyPr>
          <a:lstStyle/>
          <a:p>
            <a:pPr marL="0" lvl="0" indent="0" algn="just">
              <a:spcBef>
                <a:spcPts val="0"/>
              </a:spcBef>
              <a:buClrTx/>
              <a:buSzTx/>
              <a:buNone/>
            </a:pPr>
            <a:r>
              <a:rPr lang="tr-TR" sz="2500" dirty="0" smtClean="0">
                <a:solidFill>
                  <a:prstClr val="black"/>
                </a:solidFill>
                <a:cs typeface="Arial" pitchFamily="34" charset="0"/>
              </a:rPr>
              <a:t>Taşınır </a:t>
            </a:r>
            <a:r>
              <a:rPr lang="tr-TR" sz="2500" dirty="0">
                <a:solidFill>
                  <a:prstClr val="black"/>
                </a:solidFill>
                <a:cs typeface="Arial" pitchFamily="34" charset="0"/>
              </a:rPr>
              <a:t>kayıt yetkilisinin yapmış olduğu kayıt ve işlemler ile düzenlediği belge ve cetvellerin mevzuata ve mali tablolara uygunluğunu kontrol eden, Harcama Birimi Taşınır Mal Yönetim Hesabı Cetvelini imzalayan ve bu konularda harcama yetkilisine karşı sorumlu olan görevlileri ifade eder</a:t>
            </a:r>
            <a:r>
              <a:rPr lang="tr-TR" sz="2500" dirty="0" smtClean="0">
                <a:solidFill>
                  <a:prstClr val="black"/>
                </a:solidFill>
                <a:cs typeface="Arial" pitchFamily="34" charset="0"/>
              </a:rPr>
              <a:t>.</a:t>
            </a:r>
          </a:p>
          <a:p>
            <a:pPr marL="0" lvl="0" indent="0" algn="just">
              <a:spcBef>
                <a:spcPts val="0"/>
              </a:spcBef>
              <a:buClrTx/>
              <a:buSzTx/>
              <a:buNone/>
            </a:pPr>
            <a:r>
              <a:rPr lang="tr-TR" sz="2500" dirty="0" smtClean="0">
                <a:solidFill>
                  <a:srgbClr val="FF0000"/>
                </a:solidFill>
                <a:cs typeface="Arial" pitchFamily="34" charset="0"/>
              </a:rPr>
              <a:t>Taşınır Kontrol Yetkilisi Harcama Yetkilisi yardımcılarından veya bunların bir alt kademesindeki yöneticiler arasından görevlendirilir.</a:t>
            </a:r>
            <a:r>
              <a:rPr lang="tr-TR" sz="2500" dirty="0" smtClean="0">
                <a:solidFill>
                  <a:prstClr val="black"/>
                </a:solidFill>
                <a:cs typeface="Arial" pitchFamily="34" charset="0"/>
              </a:rPr>
              <a:t> Personel yetersizliği nedeniyle taşınır kontrol yetkilisi  görevlendirilmeyen harcama birimlerinde bu görev harcama yetkilisi tarafından yerine getirilir.</a:t>
            </a:r>
            <a:endParaRPr lang="tr-TR" sz="2500" dirty="0">
              <a:solidFill>
                <a:srgbClr val="C00000"/>
              </a:solidFill>
              <a:cs typeface="Arial" pitchFamily="34" charset="0"/>
            </a:endParaRPr>
          </a:p>
        </p:txBody>
      </p:sp>
    </p:spTree>
    <p:extLst>
      <p:ext uri="{BB962C8B-B14F-4D97-AF65-F5344CB8AC3E}">
        <p14:creationId xmlns:p14="http://schemas.microsoft.com/office/powerpoint/2010/main" val="2112668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b="1" dirty="0" smtClean="0">
                <a:solidFill>
                  <a:schemeClr val="tx1"/>
                </a:solidFill>
              </a:rPr>
              <a:t>TAŞINIR KONSOLİDE GÖREVLİSİ</a:t>
            </a:r>
            <a:endParaRPr lang="tr-TR" sz="3200" b="1" dirty="0">
              <a:solidFill>
                <a:schemeClr val="tx1"/>
              </a:solidFill>
            </a:endParaRPr>
          </a:p>
        </p:txBody>
      </p:sp>
      <p:sp>
        <p:nvSpPr>
          <p:cNvPr id="3" name="İçerik Yer Tutucusu 2"/>
          <p:cNvSpPr>
            <a:spLocks noGrp="1"/>
          </p:cNvSpPr>
          <p:nvPr>
            <p:ph idx="1"/>
          </p:nvPr>
        </p:nvSpPr>
        <p:spPr/>
        <p:txBody>
          <a:bodyPr/>
          <a:lstStyle/>
          <a:p>
            <a:pPr algn="just"/>
            <a:r>
              <a:rPr lang="tr-TR" dirty="0" smtClean="0"/>
              <a:t>Kamu idaresinin taşınır kayıt yetkilisinden aldığı harcama birimi taşınır hesaplarını konsolide ederek üst yönetici adına hazırlamakla yükümlü görevlileri ifade eder. Konsolide görevlisi kamu idarelerinin merkez teşkilatlarında strateji geliştirme birimi yöneticisine bağlı mali hizmetleri yürüten birimin bünyesindeki taşınır kayıt işlemlerinden </a:t>
            </a:r>
            <a:r>
              <a:rPr lang="tr-TR" dirty="0" smtClean="0"/>
              <a:t>sorumlu </a:t>
            </a:r>
            <a:r>
              <a:rPr lang="tr-TR" dirty="0" smtClean="0"/>
              <a:t>yöneticidir. En üst yönetici tarafından görevlendirilir.</a:t>
            </a:r>
            <a:endParaRPr lang="tr-TR" dirty="0"/>
          </a:p>
        </p:txBody>
      </p:sp>
    </p:spTree>
    <p:extLst>
      <p:ext uri="{BB962C8B-B14F-4D97-AF65-F5344CB8AC3E}">
        <p14:creationId xmlns:p14="http://schemas.microsoft.com/office/powerpoint/2010/main" val="2011611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b="1" dirty="0" smtClean="0">
                <a:solidFill>
                  <a:schemeClr val="tx1"/>
                </a:solidFill>
              </a:rPr>
              <a:t>MUHASEBE YETKİLİSİ</a:t>
            </a:r>
            <a:endParaRPr lang="tr-TR" sz="3200" b="1" dirty="0">
              <a:solidFill>
                <a:schemeClr val="tx1"/>
              </a:solidFill>
            </a:endParaRPr>
          </a:p>
        </p:txBody>
      </p:sp>
      <p:sp>
        <p:nvSpPr>
          <p:cNvPr id="3" name="İçerik Yer Tutucusu 2"/>
          <p:cNvSpPr>
            <a:spLocks noGrp="1"/>
          </p:cNvSpPr>
          <p:nvPr>
            <p:ph idx="1"/>
          </p:nvPr>
        </p:nvSpPr>
        <p:spPr/>
        <p:txBody>
          <a:bodyPr/>
          <a:lstStyle/>
          <a:p>
            <a:pPr algn="just"/>
            <a:r>
              <a:rPr lang="tr-TR" dirty="0" smtClean="0"/>
              <a:t>Taşınır yönünden görevi, harcama birimlerince hazırlanan İdare Taşınır Mal Yönetim Dönemi Cetvelinde gösterilen tutarların muhasebe kayıtlarıyla uygunluğunu kontrol eder onaylar ve harcama yetkilisine gönderir.</a:t>
            </a:r>
            <a:endParaRPr lang="tr-TR" dirty="0"/>
          </a:p>
        </p:txBody>
      </p:sp>
    </p:spTree>
    <p:extLst>
      <p:ext uri="{BB962C8B-B14F-4D97-AF65-F5344CB8AC3E}">
        <p14:creationId xmlns:p14="http://schemas.microsoft.com/office/powerpoint/2010/main" val="40643544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4593</TotalTime>
  <Words>645</Words>
  <Application>Microsoft Office PowerPoint</Application>
  <PresentationFormat>Ekran Gösterisi (4:3)</PresentationFormat>
  <Paragraphs>109</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Akış</vt:lpstr>
      <vt:lpstr>PowerPoint Sunusu</vt:lpstr>
      <vt:lpstr>PowerPoint Sunusu</vt:lpstr>
      <vt:lpstr>PowerPoint Sunusu</vt:lpstr>
      <vt:lpstr>GÖREVLİ VE SORUMLULAR </vt:lpstr>
      <vt:lpstr>HARCAMA YETKİLİSİ</vt:lpstr>
      <vt:lpstr>TAŞINIR KAYIT YETKİLİSİ</vt:lpstr>
      <vt:lpstr>TAŞINIR KONTROL YETKİLİSİ</vt:lpstr>
      <vt:lpstr>TAŞINIR KONSOLİDE GÖREVLİSİ</vt:lpstr>
      <vt:lpstr>MUHASEBE YETKİLİSİ</vt:lpstr>
      <vt:lpstr>Kapsam (Taşınır Mallar Yönünden)</vt:lpstr>
      <vt:lpstr>TAŞINIRLAR YÖNÜNDEN YÖNETMELİĞİN KAPSAMI </vt:lpstr>
      <vt:lpstr>TEMEL İLKE VE ESASLAR</vt:lpstr>
      <vt:lpstr>GİRİŞ İŞLEMLERİ</vt:lpstr>
      <vt:lpstr>PowerPoint Sunusu</vt:lpstr>
      <vt:lpstr>Taşınırların Noksan Çıkmasında Kasıt-Kusur ve İhmali Olanlar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YILI PERFORMANS PROGRAMI ve  BÜTÇE HAZIRLIKLARI:  HARCAMA YETKİLİLERİ SUNUMU</dc:title>
  <dc:creator>H.Hakan YILMAZ</dc:creator>
  <cp:lastModifiedBy>HÜLYA</cp:lastModifiedBy>
  <cp:revision>409</cp:revision>
  <cp:lastPrinted>2013-01-03T13:14:19Z</cp:lastPrinted>
  <dcterms:modified xsi:type="dcterms:W3CDTF">2017-05-26T12:05:18Z</dcterms:modified>
</cp:coreProperties>
</file>