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29"/>
  </p:notesMasterIdLst>
  <p:handoutMasterIdLst>
    <p:handoutMasterId r:id="rId30"/>
  </p:handoutMasterIdLst>
  <p:sldIdLst>
    <p:sldId id="256" r:id="rId2"/>
    <p:sldId id="257" r:id="rId3"/>
    <p:sldId id="258" r:id="rId4"/>
    <p:sldId id="259" r:id="rId5"/>
    <p:sldId id="260" r:id="rId6"/>
    <p:sldId id="262" r:id="rId7"/>
    <p:sldId id="263" r:id="rId8"/>
    <p:sldId id="270" r:id="rId9"/>
    <p:sldId id="268" r:id="rId10"/>
    <p:sldId id="271" r:id="rId11"/>
    <p:sldId id="267" r:id="rId12"/>
    <p:sldId id="266" r:id="rId13"/>
    <p:sldId id="264" r:id="rId14"/>
    <p:sldId id="272" r:id="rId15"/>
    <p:sldId id="265"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1C595882-E30B-4DC3-A2A2-37B677321CD6}">
          <p14:sldIdLst>
            <p14:sldId id="256"/>
            <p14:sldId id="257"/>
            <p14:sldId id="258"/>
            <p14:sldId id="259"/>
            <p14:sldId id="260"/>
            <p14:sldId id="262"/>
            <p14:sldId id="263"/>
            <p14:sldId id="270"/>
            <p14:sldId id="268"/>
            <p14:sldId id="271"/>
            <p14:sldId id="267"/>
            <p14:sldId id="266"/>
            <p14:sldId id="264"/>
            <p14:sldId id="272"/>
            <p14:sldId id="265"/>
            <p14:sldId id="273"/>
            <p14:sldId id="274"/>
            <p14:sldId id="275"/>
            <p14:sldId id="276"/>
            <p14:sldId id="277"/>
            <p14:sldId id="278"/>
            <p14:sldId id="279"/>
            <p14:sldId id="280"/>
            <p14:sldId id="281"/>
            <p14:sldId id="282"/>
            <p14:sldId id="283"/>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265128-BBE8-4B72-A1F9-5DA065F6434D}" type="doc">
      <dgm:prSet loTypeId="urn:microsoft.com/office/officeart/2005/8/layout/cycle1" loCatId="cycle" qsTypeId="urn:microsoft.com/office/officeart/2005/8/quickstyle/simple1" qsCatId="simple" csTypeId="urn:microsoft.com/office/officeart/2005/8/colors/accent1_2" csCatId="accent1" phldr="1"/>
      <dgm:spPr/>
    </dgm:pt>
    <dgm:pt modelId="{EC90F6AF-2965-4387-961F-A082078EE6E8}">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STRATEJİK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PLANLAMA</a:t>
          </a:r>
        </a:p>
      </dgm:t>
    </dgm:pt>
    <dgm:pt modelId="{DCFCCB11-83EC-48C3-A2B7-328C536A72FB}" type="parTrans" cxnId="{3C3C2764-F261-4488-AD72-F187182E2D28}">
      <dgm:prSet/>
      <dgm:spPr/>
      <dgm:t>
        <a:bodyPr/>
        <a:lstStyle/>
        <a:p>
          <a:endParaRPr lang="en-US"/>
        </a:p>
      </dgm:t>
    </dgm:pt>
    <dgm:pt modelId="{D76BBC16-3F9F-4886-A65C-C85CACA9B8CB}" type="sibTrans" cxnId="{3C3C2764-F261-4488-AD72-F187182E2D28}">
      <dgm:prSet/>
      <dgm:spPr/>
      <dgm:t>
        <a:bodyPr/>
        <a:lstStyle/>
        <a:p>
          <a:endParaRPr lang="en-US"/>
        </a:p>
      </dgm:t>
    </dgm:pt>
    <dgm:pt modelId="{BC059945-A60A-4685-821B-11A52FF0ED95}">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UYGULAMA</a:t>
          </a:r>
        </a:p>
      </dgm:t>
    </dgm:pt>
    <dgm:pt modelId="{1BC2F16C-7C42-4CF9-8A8B-D13EBA7ADAA1}" type="parTrans" cxnId="{93702A5C-F16C-4845-838E-4BAB40FA1A66}">
      <dgm:prSet/>
      <dgm:spPr/>
      <dgm:t>
        <a:bodyPr/>
        <a:lstStyle/>
        <a:p>
          <a:endParaRPr lang="en-US"/>
        </a:p>
      </dgm:t>
    </dgm:pt>
    <dgm:pt modelId="{9D90D864-9B5C-461D-85A9-652912C294EE}" type="sibTrans" cxnId="{93702A5C-F16C-4845-838E-4BAB40FA1A66}">
      <dgm:prSet/>
      <dgm:spPr/>
      <dgm:t>
        <a:bodyPr/>
        <a:lstStyle/>
        <a:p>
          <a:endParaRPr lang="en-US"/>
        </a:p>
      </dgm:t>
    </dgm:pt>
    <dgm:pt modelId="{EF404108-5C27-452E-B293-37A25CE1FC44}">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İZLEME VE DEĞERLENDİRME</a:t>
          </a:r>
        </a:p>
      </dgm:t>
    </dgm:pt>
    <dgm:pt modelId="{E887C386-4BF4-48D8-B07F-1EB83F5F6206}" type="parTrans" cxnId="{91B0E08B-DFB6-4E75-BA94-3D1F4C94636E}">
      <dgm:prSet/>
      <dgm:spPr/>
      <dgm:t>
        <a:bodyPr/>
        <a:lstStyle/>
        <a:p>
          <a:endParaRPr lang="en-US"/>
        </a:p>
      </dgm:t>
    </dgm:pt>
    <dgm:pt modelId="{02306200-A83C-4247-9B09-305502B6D16A}" type="sibTrans" cxnId="{91B0E08B-DFB6-4E75-BA94-3D1F4C94636E}">
      <dgm:prSet/>
      <dgm:spPr/>
      <dgm:t>
        <a:bodyPr/>
        <a:lstStyle/>
        <a:p>
          <a:endParaRPr lang="en-US"/>
        </a:p>
      </dgm:t>
    </dgm:pt>
    <dgm:pt modelId="{0BB4E431-F541-4BF1-B7B4-38BF44CA2282}" type="pres">
      <dgm:prSet presAssocID="{54265128-BBE8-4B72-A1F9-5DA065F6434D}" presName="cycle" presStyleCnt="0">
        <dgm:presLayoutVars>
          <dgm:dir/>
          <dgm:resizeHandles val="exact"/>
        </dgm:presLayoutVars>
      </dgm:prSet>
      <dgm:spPr/>
    </dgm:pt>
    <dgm:pt modelId="{F5BCF45B-EF98-4B05-BF15-3F272D02EDEC}" type="pres">
      <dgm:prSet presAssocID="{EC90F6AF-2965-4387-961F-A082078EE6E8}" presName="dummy" presStyleCnt="0"/>
      <dgm:spPr/>
    </dgm:pt>
    <dgm:pt modelId="{DF9A0D9E-AF50-4353-ADB5-789AEAA70A94}" type="pres">
      <dgm:prSet presAssocID="{EC90F6AF-2965-4387-961F-A082078EE6E8}" presName="node" presStyleLbl="revTx" presStyleIdx="0" presStyleCnt="3" custScaleY="79060" custRadScaleRad="109696" custRadScaleInc="38558">
        <dgm:presLayoutVars>
          <dgm:bulletEnabled val="1"/>
        </dgm:presLayoutVars>
      </dgm:prSet>
      <dgm:spPr/>
      <dgm:t>
        <a:bodyPr/>
        <a:lstStyle/>
        <a:p>
          <a:endParaRPr lang="en-US"/>
        </a:p>
      </dgm:t>
    </dgm:pt>
    <dgm:pt modelId="{245D9CD0-2399-4E03-8413-48E542D6B7CC}" type="pres">
      <dgm:prSet presAssocID="{D76BBC16-3F9F-4886-A65C-C85CACA9B8CB}" presName="sibTrans" presStyleLbl="node1" presStyleIdx="0" presStyleCnt="3"/>
      <dgm:spPr/>
      <dgm:t>
        <a:bodyPr/>
        <a:lstStyle/>
        <a:p>
          <a:endParaRPr lang="en-US"/>
        </a:p>
      </dgm:t>
    </dgm:pt>
    <dgm:pt modelId="{E69F1D37-8872-42DA-A4EC-028FB72EF59E}" type="pres">
      <dgm:prSet presAssocID="{BC059945-A60A-4685-821B-11A52FF0ED95}" presName="dummy" presStyleCnt="0"/>
      <dgm:spPr/>
    </dgm:pt>
    <dgm:pt modelId="{856D76CD-4500-4009-AF6A-E4BE7858C9CE}" type="pres">
      <dgm:prSet presAssocID="{BC059945-A60A-4685-821B-11A52FF0ED95}" presName="node" presStyleLbl="revTx" presStyleIdx="1" presStyleCnt="3" custScaleX="104873">
        <dgm:presLayoutVars>
          <dgm:bulletEnabled val="1"/>
        </dgm:presLayoutVars>
      </dgm:prSet>
      <dgm:spPr/>
      <dgm:t>
        <a:bodyPr/>
        <a:lstStyle/>
        <a:p>
          <a:endParaRPr lang="en-US"/>
        </a:p>
      </dgm:t>
    </dgm:pt>
    <dgm:pt modelId="{1607C4EA-FE0D-4FFC-8665-ABFA3BB06A04}" type="pres">
      <dgm:prSet presAssocID="{9D90D864-9B5C-461D-85A9-652912C294EE}" presName="sibTrans" presStyleLbl="node1" presStyleIdx="1" presStyleCnt="3"/>
      <dgm:spPr/>
      <dgm:t>
        <a:bodyPr/>
        <a:lstStyle/>
        <a:p>
          <a:endParaRPr lang="en-US"/>
        </a:p>
      </dgm:t>
    </dgm:pt>
    <dgm:pt modelId="{803EABBF-159C-4E35-B764-3C23222E3C71}" type="pres">
      <dgm:prSet presAssocID="{EF404108-5C27-452E-B293-37A25CE1FC44}" presName="dummy" presStyleCnt="0"/>
      <dgm:spPr/>
    </dgm:pt>
    <dgm:pt modelId="{85219218-CC45-4A12-9FB7-640214EC4690}" type="pres">
      <dgm:prSet presAssocID="{EF404108-5C27-452E-B293-37A25CE1FC44}" presName="node" presStyleLbl="revTx" presStyleIdx="2" presStyleCnt="3" custScaleX="169336" custScaleY="70404" custRadScaleRad="103937" custRadScaleInc="-18546">
        <dgm:presLayoutVars>
          <dgm:bulletEnabled val="1"/>
        </dgm:presLayoutVars>
      </dgm:prSet>
      <dgm:spPr/>
      <dgm:t>
        <a:bodyPr/>
        <a:lstStyle/>
        <a:p>
          <a:endParaRPr lang="en-US"/>
        </a:p>
      </dgm:t>
    </dgm:pt>
    <dgm:pt modelId="{6E07C2DB-C782-49E4-A651-00CB24DA12BB}" type="pres">
      <dgm:prSet presAssocID="{02306200-A83C-4247-9B09-305502B6D16A}" presName="sibTrans" presStyleLbl="node1" presStyleIdx="2" presStyleCnt="3" custLinFactNeighborX="-2071" custLinFactNeighborY="-4439"/>
      <dgm:spPr/>
      <dgm:t>
        <a:bodyPr/>
        <a:lstStyle/>
        <a:p>
          <a:endParaRPr lang="en-US"/>
        </a:p>
      </dgm:t>
    </dgm:pt>
  </dgm:ptLst>
  <dgm:cxnLst>
    <dgm:cxn modelId="{3D02B3EA-8B9B-48A1-8C8D-34A7F819F0A8}" type="presOf" srcId="{9D90D864-9B5C-461D-85A9-652912C294EE}" destId="{1607C4EA-FE0D-4FFC-8665-ABFA3BB06A04}" srcOrd="0" destOrd="0" presId="urn:microsoft.com/office/officeart/2005/8/layout/cycle1"/>
    <dgm:cxn modelId="{C5F0E176-C02D-4FEC-A5E0-866180052E65}" type="presOf" srcId="{BC059945-A60A-4685-821B-11A52FF0ED95}" destId="{856D76CD-4500-4009-AF6A-E4BE7858C9CE}" srcOrd="0" destOrd="0" presId="urn:microsoft.com/office/officeart/2005/8/layout/cycle1"/>
    <dgm:cxn modelId="{C27D00DA-0B58-470A-9B9C-B4C4EDF88FD0}" type="presOf" srcId="{D76BBC16-3F9F-4886-A65C-C85CACA9B8CB}" destId="{245D9CD0-2399-4E03-8413-48E542D6B7CC}" srcOrd="0" destOrd="0" presId="urn:microsoft.com/office/officeart/2005/8/layout/cycle1"/>
    <dgm:cxn modelId="{A3BB28D6-3D71-4DC9-9C72-8BE2C869CCFF}" type="presOf" srcId="{EC90F6AF-2965-4387-961F-A082078EE6E8}" destId="{DF9A0D9E-AF50-4353-ADB5-789AEAA70A94}" srcOrd="0" destOrd="0" presId="urn:microsoft.com/office/officeart/2005/8/layout/cycle1"/>
    <dgm:cxn modelId="{11037DC5-27B1-469A-895C-C718AF32EA19}" type="presOf" srcId="{02306200-A83C-4247-9B09-305502B6D16A}" destId="{6E07C2DB-C782-49E4-A651-00CB24DA12BB}" srcOrd="0" destOrd="0" presId="urn:microsoft.com/office/officeart/2005/8/layout/cycle1"/>
    <dgm:cxn modelId="{43D1208E-A895-4A19-A2C1-CFE6C75962AE}" type="presOf" srcId="{EF404108-5C27-452E-B293-37A25CE1FC44}" destId="{85219218-CC45-4A12-9FB7-640214EC4690}" srcOrd="0" destOrd="0" presId="urn:microsoft.com/office/officeart/2005/8/layout/cycle1"/>
    <dgm:cxn modelId="{3C3C2764-F261-4488-AD72-F187182E2D28}" srcId="{54265128-BBE8-4B72-A1F9-5DA065F6434D}" destId="{EC90F6AF-2965-4387-961F-A082078EE6E8}" srcOrd="0" destOrd="0" parTransId="{DCFCCB11-83EC-48C3-A2B7-328C536A72FB}" sibTransId="{D76BBC16-3F9F-4886-A65C-C85CACA9B8CB}"/>
    <dgm:cxn modelId="{93702A5C-F16C-4845-838E-4BAB40FA1A66}" srcId="{54265128-BBE8-4B72-A1F9-5DA065F6434D}" destId="{BC059945-A60A-4685-821B-11A52FF0ED95}" srcOrd="1" destOrd="0" parTransId="{1BC2F16C-7C42-4CF9-8A8B-D13EBA7ADAA1}" sibTransId="{9D90D864-9B5C-461D-85A9-652912C294EE}"/>
    <dgm:cxn modelId="{91B0E08B-DFB6-4E75-BA94-3D1F4C94636E}" srcId="{54265128-BBE8-4B72-A1F9-5DA065F6434D}" destId="{EF404108-5C27-452E-B293-37A25CE1FC44}" srcOrd="2" destOrd="0" parTransId="{E887C386-4BF4-48D8-B07F-1EB83F5F6206}" sibTransId="{02306200-A83C-4247-9B09-305502B6D16A}"/>
    <dgm:cxn modelId="{6C9C40CB-1463-4452-A9E3-77B8B6AA9B15}" type="presOf" srcId="{54265128-BBE8-4B72-A1F9-5DA065F6434D}" destId="{0BB4E431-F541-4BF1-B7B4-38BF44CA2282}" srcOrd="0" destOrd="0" presId="urn:microsoft.com/office/officeart/2005/8/layout/cycle1"/>
    <dgm:cxn modelId="{CCA80E12-6FD3-4A8E-939F-39DB5CD390A4}" type="presParOf" srcId="{0BB4E431-F541-4BF1-B7B4-38BF44CA2282}" destId="{F5BCF45B-EF98-4B05-BF15-3F272D02EDEC}" srcOrd="0" destOrd="0" presId="urn:microsoft.com/office/officeart/2005/8/layout/cycle1"/>
    <dgm:cxn modelId="{51C188E8-FF56-4A77-AA96-4B213615F866}" type="presParOf" srcId="{0BB4E431-F541-4BF1-B7B4-38BF44CA2282}" destId="{DF9A0D9E-AF50-4353-ADB5-789AEAA70A94}" srcOrd="1" destOrd="0" presId="urn:microsoft.com/office/officeart/2005/8/layout/cycle1"/>
    <dgm:cxn modelId="{10CC265B-777D-4F62-8684-FD16E62A6885}" type="presParOf" srcId="{0BB4E431-F541-4BF1-B7B4-38BF44CA2282}" destId="{245D9CD0-2399-4E03-8413-48E542D6B7CC}" srcOrd="2" destOrd="0" presId="urn:microsoft.com/office/officeart/2005/8/layout/cycle1"/>
    <dgm:cxn modelId="{5971B06E-A890-487A-A31C-FFF3C694FE6D}" type="presParOf" srcId="{0BB4E431-F541-4BF1-B7B4-38BF44CA2282}" destId="{E69F1D37-8872-42DA-A4EC-028FB72EF59E}" srcOrd="3" destOrd="0" presId="urn:microsoft.com/office/officeart/2005/8/layout/cycle1"/>
    <dgm:cxn modelId="{644A1204-601D-4BF0-BF56-2F84640DB1BE}" type="presParOf" srcId="{0BB4E431-F541-4BF1-B7B4-38BF44CA2282}" destId="{856D76CD-4500-4009-AF6A-E4BE7858C9CE}" srcOrd="4" destOrd="0" presId="urn:microsoft.com/office/officeart/2005/8/layout/cycle1"/>
    <dgm:cxn modelId="{B6CE4AD9-D0F5-474C-B1B5-37E8A1165ABF}" type="presParOf" srcId="{0BB4E431-F541-4BF1-B7B4-38BF44CA2282}" destId="{1607C4EA-FE0D-4FFC-8665-ABFA3BB06A04}" srcOrd="5" destOrd="0" presId="urn:microsoft.com/office/officeart/2005/8/layout/cycle1"/>
    <dgm:cxn modelId="{44E0BB84-F5E1-454D-B6FE-AC86F20262DA}" type="presParOf" srcId="{0BB4E431-F541-4BF1-B7B4-38BF44CA2282}" destId="{803EABBF-159C-4E35-B764-3C23222E3C71}" srcOrd="6" destOrd="0" presId="urn:microsoft.com/office/officeart/2005/8/layout/cycle1"/>
    <dgm:cxn modelId="{146D3FCB-2781-468D-91D0-9D75AF2ED3B9}" type="presParOf" srcId="{0BB4E431-F541-4BF1-B7B4-38BF44CA2282}" destId="{85219218-CC45-4A12-9FB7-640214EC4690}" srcOrd="7" destOrd="0" presId="urn:microsoft.com/office/officeart/2005/8/layout/cycle1"/>
    <dgm:cxn modelId="{1E54DF75-2CF7-44D9-A00E-313190FCC4FB}" type="presParOf" srcId="{0BB4E431-F541-4BF1-B7B4-38BF44CA2282}" destId="{6E07C2DB-C782-49E4-A651-00CB24DA12BB}"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C6FDD0-85AE-4DB3-99BC-0B6D88AAAF85}"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tr-TR"/>
        </a:p>
      </dgm:t>
    </dgm:pt>
    <dgm:pt modelId="{6F8DA6B2-775E-4B7B-B554-99D351DBCA4D}">
      <dgm:prSet phldrT="[Metin]" custT="1"/>
      <dgm:spPr>
        <a:solidFill>
          <a:schemeClr val="accent1">
            <a:alpha val="90000"/>
          </a:schemeClr>
        </a:solidFill>
      </dgm:spPr>
      <dgm:t>
        <a:bodyPr/>
        <a:lstStyle/>
        <a:p>
          <a:r>
            <a:rPr lang="tr-TR" sz="2000" dirty="0" smtClean="0">
              <a:solidFill>
                <a:schemeClr val="bg1"/>
              </a:solidFill>
              <a:latin typeface="Times New Roman" panose="02020603050405020304" pitchFamily="18" charset="0"/>
              <a:cs typeface="Times New Roman" panose="02020603050405020304" pitchFamily="18" charset="0"/>
            </a:rPr>
            <a:t>Konum, Başarı Bölgesi, Değer Sunumu ve Temel Yetkinlik Tercihi</a:t>
          </a:r>
          <a:endParaRPr lang="tr-TR" sz="2000" dirty="0">
            <a:solidFill>
              <a:schemeClr val="tx2"/>
            </a:solidFill>
            <a:latin typeface="Times New Roman" panose="02020603050405020304" pitchFamily="18" charset="0"/>
            <a:cs typeface="Times New Roman" panose="02020603050405020304" pitchFamily="18" charset="0"/>
          </a:endParaRPr>
        </a:p>
      </dgm:t>
    </dgm:pt>
    <dgm:pt modelId="{1272ACD7-D70B-4A92-9B30-29745272C20E}" type="parTrans" cxnId="{43D3A075-E0BA-4828-9D1F-405196CF1F52}">
      <dgm:prSet/>
      <dgm:spPr/>
      <dgm:t>
        <a:bodyPr/>
        <a:lstStyle/>
        <a:p>
          <a:endParaRPr lang="tr-TR" sz="2000">
            <a:latin typeface="Times New Roman" panose="02020603050405020304" pitchFamily="18" charset="0"/>
            <a:cs typeface="Times New Roman" panose="02020603050405020304" pitchFamily="18" charset="0"/>
          </a:endParaRPr>
        </a:p>
      </dgm:t>
    </dgm:pt>
    <dgm:pt modelId="{B0100775-D8AB-454B-A0BF-75EFE0D9E167}" type="sibTrans" cxnId="{43D3A075-E0BA-4828-9D1F-405196CF1F52}">
      <dgm:prSet/>
      <dgm:spPr/>
      <dgm:t>
        <a:bodyPr/>
        <a:lstStyle/>
        <a:p>
          <a:endParaRPr lang="tr-TR" sz="2000">
            <a:latin typeface="Times New Roman" panose="02020603050405020304" pitchFamily="18" charset="0"/>
            <a:cs typeface="Times New Roman" panose="02020603050405020304" pitchFamily="18" charset="0"/>
          </a:endParaRPr>
        </a:p>
      </dgm:t>
    </dgm:pt>
    <dgm:pt modelId="{202523AD-34E8-4649-98AC-B7058CDF84F1}">
      <dgm:prSet phldrT="[Metin]" custT="1"/>
      <dgm:spPr>
        <a:solidFill>
          <a:schemeClr val="accent1">
            <a:alpha val="90000"/>
          </a:schemeClr>
        </a:solidFill>
      </dgm:spPr>
      <dgm:t>
        <a:bodyPr/>
        <a:lstStyle/>
        <a:p>
          <a:r>
            <a:rPr lang="tr-TR" sz="2000" dirty="0" smtClean="0">
              <a:solidFill>
                <a:schemeClr val="bg1"/>
              </a:solidFill>
              <a:latin typeface="Times New Roman" panose="02020603050405020304" pitchFamily="18" charset="0"/>
              <a:cs typeface="Times New Roman" panose="02020603050405020304" pitchFamily="18" charset="0"/>
            </a:rPr>
            <a:t>Amaçlar, Hedefler ve Performans Göstergeleri</a:t>
          </a:r>
          <a:endParaRPr lang="tr-TR" sz="2000" dirty="0">
            <a:solidFill>
              <a:schemeClr val="bg1"/>
            </a:solidFill>
            <a:latin typeface="Times New Roman" panose="02020603050405020304" pitchFamily="18" charset="0"/>
            <a:cs typeface="Times New Roman" panose="02020603050405020304" pitchFamily="18" charset="0"/>
          </a:endParaRPr>
        </a:p>
      </dgm:t>
    </dgm:pt>
    <dgm:pt modelId="{384E0DA3-EC94-4B48-BEC4-310DD89B8741}" type="parTrans" cxnId="{6252E675-1CB4-4AFE-AC4B-4845210FA5EE}">
      <dgm:prSet/>
      <dgm:spPr/>
      <dgm:t>
        <a:bodyPr/>
        <a:lstStyle/>
        <a:p>
          <a:endParaRPr lang="tr-TR" sz="2000">
            <a:latin typeface="Times New Roman" panose="02020603050405020304" pitchFamily="18" charset="0"/>
            <a:cs typeface="Times New Roman" panose="02020603050405020304" pitchFamily="18" charset="0"/>
          </a:endParaRPr>
        </a:p>
      </dgm:t>
    </dgm:pt>
    <dgm:pt modelId="{5356E38E-2E17-4AD4-8205-9777D475A5B4}" type="sibTrans" cxnId="{6252E675-1CB4-4AFE-AC4B-4845210FA5EE}">
      <dgm:prSet/>
      <dgm:spPr/>
      <dgm:t>
        <a:bodyPr/>
        <a:lstStyle/>
        <a:p>
          <a:endParaRPr lang="tr-TR" sz="2000">
            <a:latin typeface="Times New Roman" panose="02020603050405020304" pitchFamily="18" charset="0"/>
            <a:cs typeface="Times New Roman" panose="02020603050405020304" pitchFamily="18" charset="0"/>
          </a:endParaRPr>
        </a:p>
      </dgm:t>
    </dgm:pt>
    <dgm:pt modelId="{4CD010A4-9E12-4F71-86E3-5ACCC63DE35E}">
      <dgm:prSet custT="1"/>
      <dgm:spPr>
        <a:solidFill>
          <a:schemeClr val="accent1">
            <a:alpha val="90000"/>
          </a:schemeClr>
        </a:solidFill>
      </dgm:spPr>
      <dgm:t>
        <a:bodyPr/>
        <a:lstStyle/>
        <a:p>
          <a:r>
            <a:rPr lang="tr-TR" sz="2000" dirty="0" smtClean="0">
              <a:solidFill>
                <a:schemeClr val="bg1"/>
              </a:solidFill>
              <a:latin typeface="Times New Roman" panose="02020603050405020304" pitchFamily="18" charset="0"/>
              <a:cs typeface="Times New Roman" panose="02020603050405020304" pitchFamily="18" charset="0"/>
            </a:rPr>
            <a:t>Misyon, Vizyon, İlkeler</a:t>
          </a:r>
          <a:endParaRPr lang="tr-TR" sz="2000" dirty="0">
            <a:solidFill>
              <a:schemeClr val="bg1"/>
            </a:solidFill>
            <a:latin typeface="Times New Roman" panose="02020603050405020304" pitchFamily="18" charset="0"/>
            <a:cs typeface="Times New Roman" panose="02020603050405020304" pitchFamily="18" charset="0"/>
          </a:endParaRPr>
        </a:p>
      </dgm:t>
    </dgm:pt>
    <dgm:pt modelId="{B22DCB7F-F531-47A6-81E2-DC6F72A624A6}" type="parTrans" cxnId="{BAC32D33-3586-48A8-97A6-446F1E5A2058}">
      <dgm:prSet/>
      <dgm:spPr/>
      <dgm:t>
        <a:bodyPr/>
        <a:lstStyle/>
        <a:p>
          <a:endParaRPr lang="tr-TR" sz="2000">
            <a:latin typeface="Times New Roman" panose="02020603050405020304" pitchFamily="18" charset="0"/>
            <a:cs typeface="Times New Roman" panose="02020603050405020304" pitchFamily="18" charset="0"/>
          </a:endParaRPr>
        </a:p>
      </dgm:t>
    </dgm:pt>
    <dgm:pt modelId="{A210B2D2-1F1C-462B-8315-91D359699081}" type="sibTrans" cxnId="{BAC32D33-3586-48A8-97A6-446F1E5A2058}">
      <dgm:prSet/>
      <dgm:spPr/>
      <dgm:t>
        <a:bodyPr/>
        <a:lstStyle/>
        <a:p>
          <a:endParaRPr lang="tr-TR" sz="2000">
            <a:latin typeface="Times New Roman" panose="02020603050405020304" pitchFamily="18" charset="0"/>
            <a:cs typeface="Times New Roman" panose="02020603050405020304" pitchFamily="18" charset="0"/>
          </a:endParaRPr>
        </a:p>
      </dgm:t>
    </dgm:pt>
    <dgm:pt modelId="{F7D7EBE2-0AA5-4E3B-A764-843351F1FE35}">
      <dgm:prSet custT="1"/>
      <dgm:spPr>
        <a:solidFill>
          <a:schemeClr val="accent1">
            <a:alpha val="90000"/>
          </a:schemeClr>
        </a:solidFill>
      </dgm:spPr>
      <dgm:t>
        <a:bodyPr/>
        <a:lstStyle/>
        <a:p>
          <a:r>
            <a:rPr lang="tr-TR" sz="2000" dirty="0" smtClean="0">
              <a:solidFill>
                <a:schemeClr val="bg1"/>
              </a:solidFill>
              <a:latin typeface="Times New Roman" panose="02020603050405020304" pitchFamily="18" charset="0"/>
              <a:cs typeface="Times New Roman" panose="02020603050405020304" pitchFamily="18" charset="0"/>
            </a:rPr>
            <a:t>Durum Analizi (GZFT, Paydaş, Mevzuat, Akademik, Yükseköğretim Sektörü </a:t>
          </a:r>
          <a:r>
            <a:rPr lang="tr-TR" sz="2000" dirty="0" smtClean="0">
              <a:solidFill>
                <a:schemeClr val="bg1"/>
              </a:solidFill>
              <a:latin typeface="Times New Roman" panose="02020603050405020304" pitchFamily="18" charset="0"/>
              <a:cs typeface="Times New Roman" panose="02020603050405020304" pitchFamily="18" charset="0"/>
            </a:rPr>
            <a:t>vb</a:t>
          </a:r>
          <a:r>
            <a:rPr lang="tr-TR" sz="2000" dirty="0" smtClean="0">
              <a:solidFill>
                <a:schemeClr val="bg1"/>
              </a:solidFill>
              <a:latin typeface="Times New Roman" panose="02020603050405020304" pitchFamily="18" charset="0"/>
              <a:cs typeface="Times New Roman" panose="02020603050405020304" pitchFamily="18" charset="0"/>
            </a:rPr>
            <a:t>. Analizler)</a:t>
          </a:r>
          <a:endParaRPr lang="tr-TR" sz="2000" dirty="0">
            <a:solidFill>
              <a:schemeClr val="bg1"/>
            </a:solidFill>
            <a:latin typeface="Times New Roman" panose="02020603050405020304" pitchFamily="18" charset="0"/>
            <a:cs typeface="Times New Roman" panose="02020603050405020304" pitchFamily="18" charset="0"/>
          </a:endParaRPr>
        </a:p>
      </dgm:t>
    </dgm:pt>
    <dgm:pt modelId="{B4D44DB6-C21D-4080-8870-855961FCE418}" type="parTrans" cxnId="{089F2E9D-BB30-4095-8A67-9755BCB271E3}">
      <dgm:prSet/>
      <dgm:spPr/>
      <dgm:t>
        <a:bodyPr/>
        <a:lstStyle/>
        <a:p>
          <a:endParaRPr lang="tr-TR" sz="2000">
            <a:latin typeface="Times New Roman" panose="02020603050405020304" pitchFamily="18" charset="0"/>
            <a:cs typeface="Times New Roman" panose="02020603050405020304" pitchFamily="18" charset="0"/>
          </a:endParaRPr>
        </a:p>
      </dgm:t>
    </dgm:pt>
    <dgm:pt modelId="{4CA98D39-7397-4E10-A822-89A16C1E80DD}" type="sibTrans" cxnId="{089F2E9D-BB30-4095-8A67-9755BCB271E3}">
      <dgm:prSet/>
      <dgm:spPr/>
      <dgm:t>
        <a:bodyPr/>
        <a:lstStyle/>
        <a:p>
          <a:endParaRPr lang="tr-TR" sz="2000">
            <a:latin typeface="Times New Roman" panose="02020603050405020304" pitchFamily="18" charset="0"/>
            <a:cs typeface="Times New Roman" panose="02020603050405020304" pitchFamily="18" charset="0"/>
          </a:endParaRPr>
        </a:p>
      </dgm:t>
    </dgm:pt>
    <dgm:pt modelId="{95AC1119-5714-4AA4-9480-3BC7DFE00F17}">
      <dgm:prSet custT="1"/>
      <dgm:spPr>
        <a:solidFill>
          <a:schemeClr val="accent1">
            <a:alpha val="90000"/>
          </a:schemeClr>
        </a:solidFill>
      </dgm:spPr>
      <dgm:t>
        <a:bodyPr/>
        <a:lstStyle/>
        <a:p>
          <a:r>
            <a:rPr lang="tr-TR" sz="2000" dirty="0" smtClean="0">
              <a:solidFill>
                <a:schemeClr val="bg1"/>
              </a:solidFill>
              <a:latin typeface="Times New Roman" panose="02020603050405020304" pitchFamily="18" charset="0"/>
              <a:cs typeface="Times New Roman" panose="02020603050405020304" pitchFamily="18" charset="0"/>
            </a:rPr>
            <a:t>İzleme ve Değerlendirme</a:t>
          </a:r>
          <a:endParaRPr lang="tr-TR" sz="2000" dirty="0">
            <a:solidFill>
              <a:schemeClr val="bg1"/>
            </a:solidFill>
            <a:latin typeface="Times New Roman" panose="02020603050405020304" pitchFamily="18" charset="0"/>
            <a:cs typeface="Times New Roman" panose="02020603050405020304" pitchFamily="18" charset="0"/>
          </a:endParaRPr>
        </a:p>
      </dgm:t>
    </dgm:pt>
    <dgm:pt modelId="{715E3F57-0E8C-416D-9D9D-ED3C950B0A63}" type="sibTrans" cxnId="{958BBA06-F653-497C-B5D2-AF84EA55ED2C}">
      <dgm:prSet/>
      <dgm:spPr/>
      <dgm:t>
        <a:bodyPr/>
        <a:lstStyle/>
        <a:p>
          <a:endParaRPr lang="tr-TR" sz="2000">
            <a:latin typeface="Times New Roman" panose="02020603050405020304" pitchFamily="18" charset="0"/>
            <a:cs typeface="Times New Roman" panose="02020603050405020304" pitchFamily="18" charset="0"/>
          </a:endParaRPr>
        </a:p>
      </dgm:t>
    </dgm:pt>
    <dgm:pt modelId="{D5B53FFE-9B9E-4F77-8068-C9E081085450}" type="parTrans" cxnId="{958BBA06-F653-497C-B5D2-AF84EA55ED2C}">
      <dgm:prSet/>
      <dgm:spPr/>
      <dgm:t>
        <a:bodyPr/>
        <a:lstStyle/>
        <a:p>
          <a:endParaRPr lang="tr-TR" sz="2000">
            <a:latin typeface="Times New Roman" panose="02020603050405020304" pitchFamily="18" charset="0"/>
            <a:cs typeface="Times New Roman" panose="02020603050405020304" pitchFamily="18" charset="0"/>
          </a:endParaRPr>
        </a:p>
      </dgm:t>
    </dgm:pt>
    <dgm:pt modelId="{1713581C-18ED-4900-BF2B-6305BB115B9B}">
      <dgm:prSet custT="1"/>
      <dgm:spPr>
        <a:solidFill>
          <a:schemeClr val="accent1">
            <a:alpha val="90000"/>
          </a:schemeClr>
        </a:solidFill>
      </dgm:spPr>
      <dgm:t>
        <a:bodyPr/>
        <a:lstStyle/>
        <a:p>
          <a:r>
            <a:rPr lang="tr-TR" sz="2000" dirty="0" smtClean="0">
              <a:solidFill>
                <a:schemeClr val="bg1"/>
              </a:solidFill>
              <a:latin typeface="Times New Roman" panose="02020603050405020304" pitchFamily="18" charset="0"/>
              <a:cs typeface="Times New Roman" panose="02020603050405020304" pitchFamily="18" charset="0"/>
            </a:rPr>
            <a:t>Amaç ve Hedefe Ulaşma Yöntemi, Faaliyetler, Performans Hedefleri ve Göstergeleri, Faaliyetler, Projeler, </a:t>
          </a:r>
          <a:r>
            <a:rPr lang="tr-TR" sz="2000" dirty="0" err="1" smtClean="0">
              <a:solidFill>
                <a:schemeClr val="bg1"/>
              </a:solidFill>
              <a:latin typeface="Times New Roman" panose="02020603050405020304" pitchFamily="18" charset="0"/>
              <a:cs typeface="Times New Roman" panose="02020603050405020304" pitchFamily="18" charset="0"/>
            </a:rPr>
            <a:t>Maliyetlendirme</a:t>
          </a:r>
          <a:r>
            <a:rPr lang="tr-TR" sz="2000" dirty="0" smtClean="0">
              <a:solidFill>
                <a:schemeClr val="bg1"/>
              </a:solidFill>
              <a:latin typeface="Times New Roman" panose="02020603050405020304" pitchFamily="18" charset="0"/>
              <a:cs typeface="Times New Roman" panose="02020603050405020304" pitchFamily="18" charset="0"/>
            </a:rPr>
            <a:t>, Bütçeleme</a:t>
          </a:r>
          <a:endParaRPr lang="tr-TR" sz="2000" dirty="0">
            <a:solidFill>
              <a:schemeClr val="tx2"/>
            </a:solidFill>
            <a:latin typeface="Times New Roman" panose="02020603050405020304" pitchFamily="18" charset="0"/>
            <a:cs typeface="Times New Roman" panose="02020603050405020304" pitchFamily="18" charset="0"/>
          </a:endParaRPr>
        </a:p>
      </dgm:t>
    </dgm:pt>
    <dgm:pt modelId="{BB2B28B9-EAD2-4969-BA5A-E6A5BB4C656E}" type="parTrans" cxnId="{F6C181DE-791B-4AF7-B163-AED3E2663C32}">
      <dgm:prSet/>
      <dgm:spPr/>
      <dgm:t>
        <a:bodyPr/>
        <a:lstStyle/>
        <a:p>
          <a:endParaRPr lang="tr-TR" sz="2000">
            <a:latin typeface="Times New Roman" panose="02020603050405020304" pitchFamily="18" charset="0"/>
            <a:cs typeface="Times New Roman" panose="02020603050405020304" pitchFamily="18" charset="0"/>
          </a:endParaRPr>
        </a:p>
      </dgm:t>
    </dgm:pt>
    <dgm:pt modelId="{28AA1B18-9356-45C9-948F-982FCC522194}" type="sibTrans" cxnId="{F6C181DE-791B-4AF7-B163-AED3E2663C32}">
      <dgm:prSet/>
      <dgm:spPr/>
      <dgm:t>
        <a:bodyPr/>
        <a:lstStyle/>
        <a:p>
          <a:endParaRPr lang="tr-TR" sz="2000">
            <a:latin typeface="Times New Roman" panose="02020603050405020304" pitchFamily="18" charset="0"/>
            <a:cs typeface="Times New Roman" panose="02020603050405020304" pitchFamily="18" charset="0"/>
          </a:endParaRPr>
        </a:p>
      </dgm:t>
    </dgm:pt>
    <dgm:pt modelId="{F2ACD378-A0C1-419E-A77F-6739F17CFE6B}" type="pres">
      <dgm:prSet presAssocID="{1BC6FDD0-85AE-4DB3-99BC-0B6D88AAAF85}" presName="Name0" presStyleCnt="0">
        <dgm:presLayoutVars>
          <dgm:dir/>
          <dgm:animLvl val="lvl"/>
          <dgm:resizeHandles val="exact"/>
        </dgm:presLayoutVars>
      </dgm:prSet>
      <dgm:spPr/>
      <dgm:t>
        <a:bodyPr/>
        <a:lstStyle/>
        <a:p>
          <a:endParaRPr lang="tr-TR"/>
        </a:p>
      </dgm:t>
    </dgm:pt>
    <dgm:pt modelId="{4D1021E3-2885-491C-8D6E-A50EF2EDE46D}" type="pres">
      <dgm:prSet presAssocID="{F7D7EBE2-0AA5-4E3B-A764-843351F1FE35}" presName="vertFlow" presStyleCnt="0"/>
      <dgm:spPr/>
    </dgm:pt>
    <dgm:pt modelId="{16D77BC2-38FB-454E-A471-11333F500314}" type="pres">
      <dgm:prSet presAssocID="{F7D7EBE2-0AA5-4E3B-A764-843351F1FE35}" presName="header" presStyleLbl="node1" presStyleIdx="0" presStyleCnt="1" custScaleX="413757" custLinFactNeighborX="65394" custLinFactNeighborY="-12314"/>
      <dgm:spPr/>
      <dgm:t>
        <a:bodyPr/>
        <a:lstStyle/>
        <a:p>
          <a:endParaRPr lang="tr-TR"/>
        </a:p>
      </dgm:t>
    </dgm:pt>
    <dgm:pt modelId="{6757453D-2F68-47CA-81F5-E2AD33B8AB43}" type="pres">
      <dgm:prSet presAssocID="{B22DCB7F-F531-47A6-81E2-DC6F72A624A6}" presName="parTrans" presStyleLbl="sibTrans2D1" presStyleIdx="0" presStyleCnt="5" custScaleX="163120" custScaleY="163120"/>
      <dgm:spPr/>
      <dgm:t>
        <a:bodyPr/>
        <a:lstStyle/>
        <a:p>
          <a:endParaRPr lang="tr-TR"/>
        </a:p>
      </dgm:t>
    </dgm:pt>
    <dgm:pt modelId="{58FF4F26-B222-48AF-BECA-D8AE083D5CB3}" type="pres">
      <dgm:prSet presAssocID="{4CD010A4-9E12-4F71-86E3-5ACCC63DE35E}" presName="child" presStyleLbl="alignAccFollowNode1" presStyleIdx="0" presStyleCnt="5" custScaleX="413725">
        <dgm:presLayoutVars>
          <dgm:chMax val="0"/>
          <dgm:bulletEnabled val="1"/>
        </dgm:presLayoutVars>
      </dgm:prSet>
      <dgm:spPr/>
      <dgm:t>
        <a:bodyPr/>
        <a:lstStyle/>
        <a:p>
          <a:endParaRPr lang="tr-TR"/>
        </a:p>
      </dgm:t>
    </dgm:pt>
    <dgm:pt modelId="{40452CB3-CE70-49A9-8923-9486A093C271}" type="pres">
      <dgm:prSet presAssocID="{A210B2D2-1F1C-462B-8315-91D359699081}" presName="sibTrans" presStyleLbl="sibTrans2D1" presStyleIdx="1" presStyleCnt="5" custScaleX="163120" custScaleY="163120"/>
      <dgm:spPr/>
      <dgm:t>
        <a:bodyPr/>
        <a:lstStyle/>
        <a:p>
          <a:endParaRPr lang="tr-TR"/>
        </a:p>
      </dgm:t>
    </dgm:pt>
    <dgm:pt modelId="{21FC6671-612A-42C9-9D7E-9A74E1D2C993}" type="pres">
      <dgm:prSet presAssocID="{6F8DA6B2-775E-4B7B-B554-99D351DBCA4D}" presName="child" presStyleLbl="alignAccFollowNode1" presStyleIdx="1" presStyleCnt="5" custScaleX="413725">
        <dgm:presLayoutVars>
          <dgm:chMax val="0"/>
          <dgm:bulletEnabled val="1"/>
        </dgm:presLayoutVars>
      </dgm:prSet>
      <dgm:spPr/>
      <dgm:t>
        <a:bodyPr/>
        <a:lstStyle/>
        <a:p>
          <a:endParaRPr lang="tr-TR"/>
        </a:p>
      </dgm:t>
    </dgm:pt>
    <dgm:pt modelId="{F73C24E5-2AF8-416D-9A74-85FF185871E4}" type="pres">
      <dgm:prSet presAssocID="{B0100775-D8AB-454B-A0BF-75EFE0D9E167}" presName="sibTrans" presStyleLbl="sibTrans2D1" presStyleIdx="2" presStyleCnt="5" custScaleX="163120" custScaleY="163120"/>
      <dgm:spPr/>
      <dgm:t>
        <a:bodyPr/>
        <a:lstStyle/>
        <a:p>
          <a:endParaRPr lang="tr-TR"/>
        </a:p>
      </dgm:t>
    </dgm:pt>
    <dgm:pt modelId="{91015213-0E35-4A23-A39D-E02957670559}" type="pres">
      <dgm:prSet presAssocID="{202523AD-34E8-4649-98AC-B7058CDF84F1}" presName="child" presStyleLbl="alignAccFollowNode1" presStyleIdx="2" presStyleCnt="5" custScaleX="413725">
        <dgm:presLayoutVars>
          <dgm:chMax val="0"/>
          <dgm:bulletEnabled val="1"/>
        </dgm:presLayoutVars>
      </dgm:prSet>
      <dgm:spPr/>
      <dgm:t>
        <a:bodyPr/>
        <a:lstStyle/>
        <a:p>
          <a:endParaRPr lang="tr-TR"/>
        </a:p>
      </dgm:t>
    </dgm:pt>
    <dgm:pt modelId="{95E090FF-2121-4364-B85B-B39692771368}" type="pres">
      <dgm:prSet presAssocID="{5356E38E-2E17-4AD4-8205-9777D475A5B4}" presName="sibTrans" presStyleLbl="sibTrans2D1" presStyleIdx="3" presStyleCnt="5" custScaleX="163120" custScaleY="163120"/>
      <dgm:spPr/>
      <dgm:t>
        <a:bodyPr/>
        <a:lstStyle/>
        <a:p>
          <a:endParaRPr lang="tr-TR"/>
        </a:p>
      </dgm:t>
    </dgm:pt>
    <dgm:pt modelId="{8BB9FD35-1B6A-4767-A289-2770B907342C}" type="pres">
      <dgm:prSet presAssocID="{1713581C-18ED-4900-BF2B-6305BB115B9B}" presName="child" presStyleLbl="alignAccFollowNode1" presStyleIdx="3" presStyleCnt="5" custScaleX="413673">
        <dgm:presLayoutVars>
          <dgm:chMax val="0"/>
          <dgm:bulletEnabled val="1"/>
        </dgm:presLayoutVars>
      </dgm:prSet>
      <dgm:spPr/>
      <dgm:t>
        <a:bodyPr/>
        <a:lstStyle/>
        <a:p>
          <a:endParaRPr lang="tr-TR"/>
        </a:p>
      </dgm:t>
    </dgm:pt>
    <dgm:pt modelId="{C399A359-8C10-4541-ACC1-4064888F0174}" type="pres">
      <dgm:prSet presAssocID="{28AA1B18-9356-45C9-948F-982FCC522194}" presName="sibTrans" presStyleLbl="sibTrans2D1" presStyleIdx="4" presStyleCnt="5" custScaleX="158573" custScaleY="163120" custLinFactNeighborX="7245" custLinFactNeighborY="0"/>
      <dgm:spPr/>
      <dgm:t>
        <a:bodyPr/>
        <a:lstStyle/>
        <a:p>
          <a:endParaRPr lang="tr-TR"/>
        </a:p>
      </dgm:t>
    </dgm:pt>
    <dgm:pt modelId="{ADB18ADD-FF8D-43F1-9402-1C7453B4F039}" type="pres">
      <dgm:prSet presAssocID="{95AC1119-5714-4AA4-9480-3BC7DFE00F17}" presName="child" presStyleLbl="alignAccFollowNode1" presStyleIdx="4" presStyleCnt="5" custScaleX="413725" custLinFactNeighborX="95" custLinFactNeighborY="-2771">
        <dgm:presLayoutVars>
          <dgm:chMax val="0"/>
          <dgm:bulletEnabled val="1"/>
        </dgm:presLayoutVars>
      </dgm:prSet>
      <dgm:spPr/>
      <dgm:t>
        <a:bodyPr/>
        <a:lstStyle/>
        <a:p>
          <a:endParaRPr lang="tr-TR"/>
        </a:p>
      </dgm:t>
    </dgm:pt>
  </dgm:ptLst>
  <dgm:cxnLst>
    <dgm:cxn modelId="{25476C3B-E0E9-42FD-A251-79246616FEBD}" type="presOf" srcId="{1BC6FDD0-85AE-4DB3-99BC-0B6D88AAAF85}" destId="{F2ACD378-A0C1-419E-A77F-6739F17CFE6B}" srcOrd="0" destOrd="0" presId="urn:microsoft.com/office/officeart/2005/8/layout/lProcess1"/>
    <dgm:cxn modelId="{B9EF8C78-FC34-43A3-9A02-B386AEBF8D90}" type="presOf" srcId="{B22DCB7F-F531-47A6-81E2-DC6F72A624A6}" destId="{6757453D-2F68-47CA-81F5-E2AD33B8AB43}" srcOrd="0" destOrd="0" presId="urn:microsoft.com/office/officeart/2005/8/layout/lProcess1"/>
    <dgm:cxn modelId="{33DDD3A9-D022-473B-9676-F0493A2C486E}" type="presOf" srcId="{202523AD-34E8-4649-98AC-B7058CDF84F1}" destId="{91015213-0E35-4A23-A39D-E02957670559}" srcOrd="0" destOrd="0" presId="urn:microsoft.com/office/officeart/2005/8/layout/lProcess1"/>
    <dgm:cxn modelId="{8AA4B17A-B37E-432D-8039-257C7487F2AD}" type="presOf" srcId="{1713581C-18ED-4900-BF2B-6305BB115B9B}" destId="{8BB9FD35-1B6A-4767-A289-2770B907342C}" srcOrd="0" destOrd="0" presId="urn:microsoft.com/office/officeart/2005/8/layout/lProcess1"/>
    <dgm:cxn modelId="{3E0DCFB5-15DA-4B0D-9BE6-C8E80D74E98D}" type="presOf" srcId="{5356E38E-2E17-4AD4-8205-9777D475A5B4}" destId="{95E090FF-2121-4364-B85B-B39692771368}" srcOrd="0" destOrd="0" presId="urn:microsoft.com/office/officeart/2005/8/layout/lProcess1"/>
    <dgm:cxn modelId="{F6C181DE-791B-4AF7-B163-AED3E2663C32}" srcId="{F7D7EBE2-0AA5-4E3B-A764-843351F1FE35}" destId="{1713581C-18ED-4900-BF2B-6305BB115B9B}" srcOrd="3" destOrd="0" parTransId="{BB2B28B9-EAD2-4969-BA5A-E6A5BB4C656E}" sibTransId="{28AA1B18-9356-45C9-948F-982FCC522194}"/>
    <dgm:cxn modelId="{6252E675-1CB4-4AFE-AC4B-4845210FA5EE}" srcId="{F7D7EBE2-0AA5-4E3B-A764-843351F1FE35}" destId="{202523AD-34E8-4649-98AC-B7058CDF84F1}" srcOrd="2" destOrd="0" parTransId="{384E0DA3-EC94-4B48-BEC4-310DD89B8741}" sibTransId="{5356E38E-2E17-4AD4-8205-9777D475A5B4}"/>
    <dgm:cxn modelId="{CFDE2D92-F7A5-40AB-A846-F97846EEEC8C}" type="presOf" srcId="{4CD010A4-9E12-4F71-86E3-5ACCC63DE35E}" destId="{58FF4F26-B222-48AF-BECA-D8AE083D5CB3}" srcOrd="0" destOrd="0" presId="urn:microsoft.com/office/officeart/2005/8/layout/lProcess1"/>
    <dgm:cxn modelId="{43D3A075-E0BA-4828-9D1F-405196CF1F52}" srcId="{F7D7EBE2-0AA5-4E3B-A764-843351F1FE35}" destId="{6F8DA6B2-775E-4B7B-B554-99D351DBCA4D}" srcOrd="1" destOrd="0" parTransId="{1272ACD7-D70B-4A92-9B30-29745272C20E}" sibTransId="{B0100775-D8AB-454B-A0BF-75EFE0D9E167}"/>
    <dgm:cxn modelId="{AD2053F2-88D8-46EE-BEB5-0AD74D8429D6}" type="presOf" srcId="{F7D7EBE2-0AA5-4E3B-A764-843351F1FE35}" destId="{16D77BC2-38FB-454E-A471-11333F500314}" srcOrd="0" destOrd="0" presId="urn:microsoft.com/office/officeart/2005/8/layout/lProcess1"/>
    <dgm:cxn modelId="{06F24CA1-205C-4774-9917-DB54FFA6ACC0}" type="presOf" srcId="{28AA1B18-9356-45C9-948F-982FCC522194}" destId="{C399A359-8C10-4541-ACC1-4064888F0174}" srcOrd="0" destOrd="0" presId="urn:microsoft.com/office/officeart/2005/8/layout/lProcess1"/>
    <dgm:cxn modelId="{FB16A7D8-515C-479F-800A-FE7B0C8E37A1}" type="presOf" srcId="{B0100775-D8AB-454B-A0BF-75EFE0D9E167}" destId="{F73C24E5-2AF8-416D-9A74-85FF185871E4}" srcOrd="0" destOrd="0" presId="urn:microsoft.com/office/officeart/2005/8/layout/lProcess1"/>
    <dgm:cxn modelId="{7E9E71C6-BC8C-4DFE-87D8-31E8553C37E2}" type="presOf" srcId="{95AC1119-5714-4AA4-9480-3BC7DFE00F17}" destId="{ADB18ADD-FF8D-43F1-9402-1C7453B4F039}" srcOrd="0" destOrd="0" presId="urn:microsoft.com/office/officeart/2005/8/layout/lProcess1"/>
    <dgm:cxn modelId="{BAC32D33-3586-48A8-97A6-446F1E5A2058}" srcId="{F7D7EBE2-0AA5-4E3B-A764-843351F1FE35}" destId="{4CD010A4-9E12-4F71-86E3-5ACCC63DE35E}" srcOrd="0" destOrd="0" parTransId="{B22DCB7F-F531-47A6-81E2-DC6F72A624A6}" sibTransId="{A210B2D2-1F1C-462B-8315-91D359699081}"/>
    <dgm:cxn modelId="{958BBA06-F653-497C-B5D2-AF84EA55ED2C}" srcId="{F7D7EBE2-0AA5-4E3B-A764-843351F1FE35}" destId="{95AC1119-5714-4AA4-9480-3BC7DFE00F17}" srcOrd="4" destOrd="0" parTransId="{D5B53FFE-9B9E-4F77-8068-C9E081085450}" sibTransId="{715E3F57-0E8C-416D-9D9D-ED3C950B0A63}"/>
    <dgm:cxn modelId="{089F2E9D-BB30-4095-8A67-9755BCB271E3}" srcId="{1BC6FDD0-85AE-4DB3-99BC-0B6D88AAAF85}" destId="{F7D7EBE2-0AA5-4E3B-A764-843351F1FE35}" srcOrd="0" destOrd="0" parTransId="{B4D44DB6-C21D-4080-8870-855961FCE418}" sibTransId="{4CA98D39-7397-4E10-A822-89A16C1E80DD}"/>
    <dgm:cxn modelId="{13B332D9-C46B-4283-864E-234CC5D18F03}" type="presOf" srcId="{6F8DA6B2-775E-4B7B-B554-99D351DBCA4D}" destId="{21FC6671-612A-42C9-9D7E-9A74E1D2C993}" srcOrd="0" destOrd="0" presId="urn:microsoft.com/office/officeart/2005/8/layout/lProcess1"/>
    <dgm:cxn modelId="{522B0513-6F16-4363-B132-7846FDD5018A}" type="presOf" srcId="{A210B2D2-1F1C-462B-8315-91D359699081}" destId="{40452CB3-CE70-49A9-8923-9486A093C271}" srcOrd="0" destOrd="0" presId="urn:microsoft.com/office/officeart/2005/8/layout/lProcess1"/>
    <dgm:cxn modelId="{8AED0283-1751-4250-B302-896B91E62E2E}" type="presParOf" srcId="{F2ACD378-A0C1-419E-A77F-6739F17CFE6B}" destId="{4D1021E3-2885-491C-8D6E-A50EF2EDE46D}" srcOrd="0" destOrd="0" presId="urn:microsoft.com/office/officeart/2005/8/layout/lProcess1"/>
    <dgm:cxn modelId="{2256988C-0E08-4A07-8F11-589DE8227463}" type="presParOf" srcId="{4D1021E3-2885-491C-8D6E-A50EF2EDE46D}" destId="{16D77BC2-38FB-454E-A471-11333F500314}" srcOrd="0" destOrd="0" presId="urn:microsoft.com/office/officeart/2005/8/layout/lProcess1"/>
    <dgm:cxn modelId="{85AD3A25-4757-45E2-93A7-97F2B184D108}" type="presParOf" srcId="{4D1021E3-2885-491C-8D6E-A50EF2EDE46D}" destId="{6757453D-2F68-47CA-81F5-E2AD33B8AB43}" srcOrd="1" destOrd="0" presId="urn:microsoft.com/office/officeart/2005/8/layout/lProcess1"/>
    <dgm:cxn modelId="{96A21790-CEF9-4457-BF23-EC938C6EBC9C}" type="presParOf" srcId="{4D1021E3-2885-491C-8D6E-A50EF2EDE46D}" destId="{58FF4F26-B222-48AF-BECA-D8AE083D5CB3}" srcOrd="2" destOrd="0" presId="urn:microsoft.com/office/officeart/2005/8/layout/lProcess1"/>
    <dgm:cxn modelId="{2D87EDDB-5DAC-445B-BECE-CC6E393CCEA2}" type="presParOf" srcId="{4D1021E3-2885-491C-8D6E-A50EF2EDE46D}" destId="{40452CB3-CE70-49A9-8923-9486A093C271}" srcOrd="3" destOrd="0" presId="urn:microsoft.com/office/officeart/2005/8/layout/lProcess1"/>
    <dgm:cxn modelId="{44CFDF7E-B992-4DA1-924B-91A978E27A6D}" type="presParOf" srcId="{4D1021E3-2885-491C-8D6E-A50EF2EDE46D}" destId="{21FC6671-612A-42C9-9D7E-9A74E1D2C993}" srcOrd="4" destOrd="0" presId="urn:microsoft.com/office/officeart/2005/8/layout/lProcess1"/>
    <dgm:cxn modelId="{F8181E18-00FD-4440-85B0-F8D5853F5270}" type="presParOf" srcId="{4D1021E3-2885-491C-8D6E-A50EF2EDE46D}" destId="{F73C24E5-2AF8-416D-9A74-85FF185871E4}" srcOrd="5" destOrd="0" presId="urn:microsoft.com/office/officeart/2005/8/layout/lProcess1"/>
    <dgm:cxn modelId="{108AD6E3-547A-4E22-BEF0-E65D23DD10FB}" type="presParOf" srcId="{4D1021E3-2885-491C-8D6E-A50EF2EDE46D}" destId="{91015213-0E35-4A23-A39D-E02957670559}" srcOrd="6" destOrd="0" presId="urn:microsoft.com/office/officeart/2005/8/layout/lProcess1"/>
    <dgm:cxn modelId="{17756EF8-DC52-4B17-B53C-0B408D70E8AF}" type="presParOf" srcId="{4D1021E3-2885-491C-8D6E-A50EF2EDE46D}" destId="{95E090FF-2121-4364-B85B-B39692771368}" srcOrd="7" destOrd="0" presId="urn:microsoft.com/office/officeart/2005/8/layout/lProcess1"/>
    <dgm:cxn modelId="{AED3F29A-2E24-4AB2-A390-2C9AD38970D2}" type="presParOf" srcId="{4D1021E3-2885-491C-8D6E-A50EF2EDE46D}" destId="{8BB9FD35-1B6A-4767-A289-2770B907342C}" srcOrd="8" destOrd="0" presId="urn:microsoft.com/office/officeart/2005/8/layout/lProcess1"/>
    <dgm:cxn modelId="{B6CD2FA9-A722-4496-8826-19B605B394BC}" type="presParOf" srcId="{4D1021E3-2885-491C-8D6E-A50EF2EDE46D}" destId="{C399A359-8C10-4541-ACC1-4064888F0174}" srcOrd="9" destOrd="0" presId="urn:microsoft.com/office/officeart/2005/8/layout/lProcess1"/>
    <dgm:cxn modelId="{D8FBEEBE-8895-4259-AFF4-F43DAF18F8C5}" type="presParOf" srcId="{4D1021E3-2885-491C-8D6E-A50EF2EDE46D}" destId="{ADB18ADD-FF8D-43F1-9402-1C7453B4F039}" srcOrd="10"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9A0D9E-AF50-4353-ADB5-789AEAA70A94}">
      <dsp:nvSpPr>
        <dsp:cNvPr id="0" name=""/>
        <dsp:cNvSpPr/>
      </dsp:nvSpPr>
      <dsp:spPr>
        <a:xfrm>
          <a:off x="6306801" y="954806"/>
          <a:ext cx="1844264" cy="1458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kern="1200"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STRATEJİK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kern="1200"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PLANLAMA</a:t>
          </a:r>
        </a:p>
      </dsp:txBody>
      <dsp:txXfrm>
        <a:off x="6306801" y="954806"/>
        <a:ext cx="1844264" cy="1458075"/>
      </dsp:txXfrm>
    </dsp:sp>
    <dsp:sp modelId="{245D9CD0-2399-4E03-8413-48E542D6B7CC}">
      <dsp:nvSpPr>
        <dsp:cNvPr id="0" name=""/>
        <dsp:cNvSpPr/>
      </dsp:nvSpPr>
      <dsp:spPr>
        <a:xfrm>
          <a:off x="3342348" y="-108736"/>
          <a:ext cx="4358334" cy="4358334"/>
        </a:xfrm>
        <a:prstGeom prst="circularArrow">
          <a:avLst>
            <a:gd name="adj1" fmla="val 8252"/>
            <a:gd name="adj2" fmla="val 576384"/>
            <a:gd name="adj3" fmla="val 3284745"/>
            <a:gd name="adj4" fmla="val 661932"/>
            <a:gd name="adj5" fmla="val 9627"/>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6D76CD-4500-4009-AF6A-E4BE7858C9CE}">
      <dsp:nvSpPr>
        <dsp:cNvPr id="0" name=""/>
        <dsp:cNvSpPr/>
      </dsp:nvSpPr>
      <dsp:spPr>
        <a:xfrm>
          <a:off x="4361972" y="3045342"/>
          <a:ext cx="1934135" cy="1844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kern="1200"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UYGULAMA</a:t>
          </a:r>
        </a:p>
      </dsp:txBody>
      <dsp:txXfrm>
        <a:off x="4361972" y="3045342"/>
        <a:ext cx="1934135" cy="1844264"/>
      </dsp:txXfrm>
    </dsp:sp>
    <dsp:sp modelId="{1607C4EA-FE0D-4FFC-8665-ABFA3BB06A04}">
      <dsp:nvSpPr>
        <dsp:cNvPr id="0" name=""/>
        <dsp:cNvSpPr/>
      </dsp:nvSpPr>
      <dsp:spPr>
        <a:xfrm>
          <a:off x="3080412" y="-43670"/>
          <a:ext cx="4358334" cy="4358334"/>
        </a:xfrm>
        <a:prstGeom prst="circularArrow">
          <a:avLst>
            <a:gd name="adj1" fmla="val 8252"/>
            <a:gd name="adj2" fmla="val 576384"/>
            <a:gd name="adj3" fmla="val 10267064"/>
            <a:gd name="adj4" fmla="val 7206267"/>
            <a:gd name="adj5" fmla="val 9627"/>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219218-CC45-4A12-9FB7-640214EC4690}">
      <dsp:nvSpPr>
        <dsp:cNvPr id="0" name=""/>
        <dsp:cNvSpPr/>
      </dsp:nvSpPr>
      <dsp:spPr>
        <a:xfrm>
          <a:off x="2050118" y="814444"/>
          <a:ext cx="3123004" cy="1298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kern="1200"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İZLEME VE DEĞERLENDİRME</a:t>
          </a:r>
        </a:p>
      </dsp:txBody>
      <dsp:txXfrm>
        <a:off x="2050118" y="814444"/>
        <a:ext cx="3123004" cy="1298436"/>
      </dsp:txXfrm>
    </dsp:sp>
    <dsp:sp modelId="{6E07C2DB-C782-49E4-A651-00CB24DA12BB}">
      <dsp:nvSpPr>
        <dsp:cNvPr id="0" name=""/>
        <dsp:cNvSpPr/>
      </dsp:nvSpPr>
      <dsp:spPr>
        <a:xfrm>
          <a:off x="3139107" y="-377327"/>
          <a:ext cx="4358334" cy="4358334"/>
        </a:xfrm>
        <a:prstGeom prst="circularArrow">
          <a:avLst>
            <a:gd name="adj1" fmla="val 8252"/>
            <a:gd name="adj2" fmla="val 576384"/>
            <a:gd name="adj3" fmla="val 18890565"/>
            <a:gd name="adj4" fmla="val 13277348"/>
            <a:gd name="adj5" fmla="val 9627"/>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D77BC2-38FB-454E-A471-11333F500314}">
      <dsp:nvSpPr>
        <dsp:cNvPr id="0" name=""/>
        <dsp:cNvSpPr/>
      </dsp:nvSpPr>
      <dsp:spPr>
        <a:xfrm>
          <a:off x="3950" y="78670"/>
          <a:ext cx="10324408" cy="623820"/>
        </a:xfrm>
        <a:prstGeom prst="roundRect">
          <a:avLst>
            <a:gd name="adj" fmla="val 10000"/>
          </a:avLst>
        </a:prstGeom>
        <a:solidFill>
          <a:schemeClr val="accent1">
            <a:alpha val="9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latin typeface="Times New Roman" panose="02020603050405020304" pitchFamily="18" charset="0"/>
              <a:cs typeface="Times New Roman" panose="02020603050405020304" pitchFamily="18" charset="0"/>
            </a:rPr>
            <a:t>Durum Analizi (GZFT, Paydaş, Mevzuat, Akademik, Yükseköğretim Sektörü </a:t>
          </a:r>
          <a:r>
            <a:rPr lang="tr-TR" sz="2000" kern="1200" dirty="0" smtClean="0">
              <a:solidFill>
                <a:schemeClr val="bg1"/>
              </a:solidFill>
              <a:latin typeface="Times New Roman" panose="02020603050405020304" pitchFamily="18" charset="0"/>
              <a:cs typeface="Times New Roman" panose="02020603050405020304" pitchFamily="18" charset="0"/>
            </a:rPr>
            <a:t>vb</a:t>
          </a:r>
          <a:r>
            <a:rPr lang="tr-TR" sz="2000" kern="1200" dirty="0" smtClean="0">
              <a:solidFill>
                <a:schemeClr val="bg1"/>
              </a:solidFill>
              <a:latin typeface="Times New Roman" panose="02020603050405020304" pitchFamily="18" charset="0"/>
              <a:cs typeface="Times New Roman" panose="02020603050405020304" pitchFamily="18" charset="0"/>
            </a:rPr>
            <a:t>. Analizler)</a:t>
          </a:r>
          <a:endParaRPr lang="tr-TR" sz="2000" kern="1200" dirty="0">
            <a:solidFill>
              <a:schemeClr val="bg1"/>
            </a:solidFill>
            <a:latin typeface="Times New Roman" panose="02020603050405020304" pitchFamily="18" charset="0"/>
            <a:cs typeface="Times New Roman" panose="02020603050405020304" pitchFamily="18" charset="0"/>
          </a:endParaRPr>
        </a:p>
      </dsp:txBody>
      <dsp:txXfrm>
        <a:off x="22221" y="96941"/>
        <a:ext cx="10287866" cy="587278"/>
      </dsp:txXfrm>
    </dsp:sp>
    <dsp:sp modelId="{6757453D-2F68-47CA-81F5-E2AD33B8AB43}">
      <dsp:nvSpPr>
        <dsp:cNvPr id="0" name=""/>
        <dsp:cNvSpPr/>
      </dsp:nvSpPr>
      <dsp:spPr>
        <a:xfrm rot="5407909">
          <a:off x="5069407" y="730862"/>
          <a:ext cx="191519" cy="17807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FF4F26-B222-48AF-BECA-D8AE083D5CB3}">
      <dsp:nvSpPr>
        <dsp:cNvPr id="0" name=""/>
        <dsp:cNvSpPr/>
      </dsp:nvSpPr>
      <dsp:spPr>
        <a:xfrm>
          <a:off x="2374" y="937310"/>
          <a:ext cx="10323609" cy="623820"/>
        </a:xfrm>
        <a:prstGeom prst="roundRect">
          <a:avLst>
            <a:gd name="adj" fmla="val 10000"/>
          </a:avLst>
        </a:prstGeom>
        <a:solidFill>
          <a:schemeClr val="accent1">
            <a:alpha val="9000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latin typeface="Times New Roman" panose="02020603050405020304" pitchFamily="18" charset="0"/>
              <a:cs typeface="Times New Roman" panose="02020603050405020304" pitchFamily="18" charset="0"/>
            </a:rPr>
            <a:t>Misyon, Vizyon, İlkeler</a:t>
          </a:r>
          <a:endParaRPr lang="tr-TR" sz="2000" kern="1200" dirty="0">
            <a:solidFill>
              <a:schemeClr val="bg1"/>
            </a:solidFill>
            <a:latin typeface="Times New Roman" panose="02020603050405020304" pitchFamily="18" charset="0"/>
            <a:cs typeface="Times New Roman" panose="02020603050405020304" pitchFamily="18" charset="0"/>
          </a:endParaRPr>
        </a:p>
      </dsp:txBody>
      <dsp:txXfrm>
        <a:off x="20645" y="955581"/>
        <a:ext cx="10287067" cy="587278"/>
      </dsp:txXfrm>
    </dsp:sp>
    <dsp:sp modelId="{40452CB3-CE70-49A9-8923-9486A093C271}">
      <dsp:nvSpPr>
        <dsp:cNvPr id="0" name=""/>
        <dsp:cNvSpPr/>
      </dsp:nvSpPr>
      <dsp:spPr>
        <a:xfrm rot="5400000">
          <a:off x="5075141" y="1581262"/>
          <a:ext cx="178075" cy="17807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FC6671-612A-42C9-9D7E-9A74E1D2C993}">
      <dsp:nvSpPr>
        <dsp:cNvPr id="0" name=""/>
        <dsp:cNvSpPr/>
      </dsp:nvSpPr>
      <dsp:spPr>
        <a:xfrm>
          <a:off x="2374" y="1779468"/>
          <a:ext cx="10323609" cy="623820"/>
        </a:xfrm>
        <a:prstGeom prst="roundRect">
          <a:avLst>
            <a:gd name="adj" fmla="val 10000"/>
          </a:avLst>
        </a:prstGeom>
        <a:solidFill>
          <a:schemeClr val="accent1">
            <a:alpha val="9000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latin typeface="Times New Roman" panose="02020603050405020304" pitchFamily="18" charset="0"/>
              <a:cs typeface="Times New Roman" panose="02020603050405020304" pitchFamily="18" charset="0"/>
            </a:rPr>
            <a:t>Konum, Başarı Bölgesi, Değer Sunumu ve Temel Yetkinlik Tercihi</a:t>
          </a:r>
          <a:endParaRPr lang="tr-TR" sz="2000" kern="1200" dirty="0">
            <a:solidFill>
              <a:schemeClr val="tx2"/>
            </a:solidFill>
            <a:latin typeface="Times New Roman" panose="02020603050405020304" pitchFamily="18" charset="0"/>
            <a:cs typeface="Times New Roman" panose="02020603050405020304" pitchFamily="18" charset="0"/>
          </a:endParaRPr>
        </a:p>
      </dsp:txBody>
      <dsp:txXfrm>
        <a:off x="20645" y="1797739"/>
        <a:ext cx="10287067" cy="587278"/>
      </dsp:txXfrm>
    </dsp:sp>
    <dsp:sp modelId="{F73C24E5-2AF8-416D-9A74-85FF185871E4}">
      <dsp:nvSpPr>
        <dsp:cNvPr id="0" name=""/>
        <dsp:cNvSpPr/>
      </dsp:nvSpPr>
      <dsp:spPr>
        <a:xfrm rot="5400000">
          <a:off x="5075141" y="2423420"/>
          <a:ext cx="178075" cy="17807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015213-0E35-4A23-A39D-E02957670559}">
      <dsp:nvSpPr>
        <dsp:cNvPr id="0" name=""/>
        <dsp:cNvSpPr/>
      </dsp:nvSpPr>
      <dsp:spPr>
        <a:xfrm>
          <a:off x="2374" y="2621626"/>
          <a:ext cx="10323609" cy="623820"/>
        </a:xfrm>
        <a:prstGeom prst="roundRect">
          <a:avLst>
            <a:gd name="adj" fmla="val 10000"/>
          </a:avLst>
        </a:prstGeom>
        <a:solidFill>
          <a:schemeClr val="accent1">
            <a:alpha val="9000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latin typeface="Times New Roman" panose="02020603050405020304" pitchFamily="18" charset="0"/>
              <a:cs typeface="Times New Roman" panose="02020603050405020304" pitchFamily="18" charset="0"/>
            </a:rPr>
            <a:t>Amaçlar, Hedefler ve Performans Göstergeleri</a:t>
          </a:r>
          <a:endParaRPr lang="tr-TR" sz="2000" kern="1200" dirty="0">
            <a:solidFill>
              <a:schemeClr val="bg1"/>
            </a:solidFill>
            <a:latin typeface="Times New Roman" panose="02020603050405020304" pitchFamily="18" charset="0"/>
            <a:cs typeface="Times New Roman" panose="02020603050405020304" pitchFamily="18" charset="0"/>
          </a:endParaRPr>
        </a:p>
      </dsp:txBody>
      <dsp:txXfrm>
        <a:off x="20645" y="2639897"/>
        <a:ext cx="10287067" cy="587278"/>
      </dsp:txXfrm>
    </dsp:sp>
    <dsp:sp modelId="{95E090FF-2121-4364-B85B-B39692771368}">
      <dsp:nvSpPr>
        <dsp:cNvPr id="0" name=""/>
        <dsp:cNvSpPr/>
      </dsp:nvSpPr>
      <dsp:spPr>
        <a:xfrm rot="5400000">
          <a:off x="5075141" y="3265578"/>
          <a:ext cx="178075" cy="17807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B9FD35-1B6A-4767-A289-2770B907342C}">
      <dsp:nvSpPr>
        <dsp:cNvPr id="0" name=""/>
        <dsp:cNvSpPr/>
      </dsp:nvSpPr>
      <dsp:spPr>
        <a:xfrm>
          <a:off x="3023" y="3463784"/>
          <a:ext cx="10322312" cy="623820"/>
        </a:xfrm>
        <a:prstGeom prst="roundRect">
          <a:avLst>
            <a:gd name="adj" fmla="val 10000"/>
          </a:avLst>
        </a:prstGeom>
        <a:solidFill>
          <a:schemeClr val="accent1">
            <a:alpha val="9000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latin typeface="Times New Roman" panose="02020603050405020304" pitchFamily="18" charset="0"/>
              <a:cs typeface="Times New Roman" panose="02020603050405020304" pitchFamily="18" charset="0"/>
            </a:rPr>
            <a:t>Amaç ve Hedefe Ulaşma Yöntemi, Faaliyetler, Performans Hedefleri ve Göstergeleri, Faaliyetler, Projeler, </a:t>
          </a:r>
          <a:r>
            <a:rPr lang="tr-TR" sz="2000" kern="1200" dirty="0" err="1" smtClean="0">
              <a:solidFill>
                <a:schemeClr val="bg1"/>
              </a:solidFill>
              <a:latin typeface="Times New Roman" panose="02020603050405020304" pitchFamily="18" charset="0"/>
              <a:cs typeface="Times New Roman" panose="02020603050405020304" pitchFamily="18" charset="0"/>
            </a:rPr>
            <a:t>Maliyetlendirme</a:t>
          </a:r>
          <a:r>
            <a:rPr lang="tr-TR" sz="2000" kern="1200" dirty="0" smtClean="0">
              <a:solidFill>
                <a:schemeClr val="bg1"/>
              </a:solidFill>
              <a:latin typeface="Times New Roman" panose="02020603050405020304" pitchFamily="18" charset="0"/>
              <a:cs typeface="Times New Roman" panose="02020603050405020304" pitchFamily="18" charset="0"/>
            </a:rPr>
            <a:t>, Bütçeleme</a:t>
          </a:r>
          <a:endParaRPr lang="tr-TR" sz="2000" kern="1200" dirty="0">
            <a:solidFill>
              <a:schemeClr val="tx2"/>
            </a:solidFill>
            <a:latin typeface="Times New Roman" panose="02020603050405020304" pitchFamily="18" charset="0"/>
            <a:cs typeface="Times New Roman" panose="02020603050405020304" pitchFamily="18" charset="0"/>
          </a:endParaRPr>
        </a:p>
      </dsp:txBody>
      <dsp:txXfrm>
        <a:off x="21294" y="3482055"/>
        <a:ext cx="10285770" cy="587278"/>
      </dsp:txXfrm>
    </dsp:sp>
    <dsp:sp modelId="{C399A359-8C10-4541-ACC1-4064888F0174}">
      <dsp:nvSpPr>
        <dsp:cNvPr id="0" name=""/>
        <dsp:cNvSpPr/>
      </dsp:nvSpPr>
      <dsp:spPr>
        <a:xfrm rot="5390281">
          <a:off x="5089389" y="4105881"/>
          <a:ext cx="167231" cy="17807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B18ADD-FF8D-43F1-9402-1C7453B4F039}">
      <dsp:nvSpPr>
        <dsp:cNvPr id="0" name=""/>
        <dsp:cNvSpPr/>
      </dsp:nvSpPr>
      <dsp:spPr>
        <a:xfrm>
          <a:off x="4745" y="4302233"/>
          <a:ext cx="10323609" cy="623820"/>
        </a:xfrm>
        <a:prstGeom prst="roundRect">
          <a:avLst>
            <a:gd name="adj" fmla="val 10000"/>
          </a:avLst>
        </a:prstGeom>
        <a:solidFill>
          <a:schemeClr val="accent1">
            <a:alpha val="9000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latin typeface="Times New Roman" panose="02020603050405020304" pitchFamily="18" charset="0"/>
              <a:cs typeface="Times New Roman" panose="02020603050405020304" pitchFamily="18" charset="0"/>
            </a:rPr>
            <a:t>İzleme ve Değerlendirme</a:t>
          </a:r>
          <a:endParaRPr lang="tr-TR" sz="2000" kern="1200" dirty="0">
            <a:solidFill>
              <a:schemeClr val="bg1"/>
            </a:solidFill>
            <a:latin typeface="Times New Roman" panose="02020603050405020304" pitchFamily="18" charset="0"/>
            <a:cs typeface="Times New Roman" panose="02020603050405020304" pitchFamily="18" charset="0"/>
          </a:endParaRPr>
        </a:p>
      </dsp:txBody>
      <dsp:txXfrm>
        <a:off x="23016" y="4320504"/>
        <a:ext cx="10287067" cy="587278"/>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050" y="0"/>
            <a:ext cx="2930525" cy="498475"/>
          </a:xfrm>
          <a:prstGeom prst="rect">
            <a:avLst/>
          </a:prstGeom>
        </p:spPr>
        <p:txBody>
          <a:bodyPr vert="horz" lIns="91440" tIns="45720" rIns="91440" bIns="45720" rtlCol="0"/>
          <a:lstStyle>
            <a:lvl1pPr algn="r">
              <a:defRPr sz="1200"/>
            </a:lvl1pPr>
          </a:lstStyle>
          <a:p>
            <a:fld id="{0153269F-CC71-4EE3-B4C6-C58E1BD5AFE9}" type="datetimeFigureOut">
              <a:rPr lang="tr-TR" smtClean="0"/>
              <a:t>24.05.2017</a:t>
            </a:fld>
            <a:endParaRPr lang="tr-TR"/>
          </a:p>
        </p:txBody>
      </p:sp>
      <p:sp>
        <p:nvSpPr>
          <p:cNvPr id="4" name="Altbilgi Yer Tutucusu 3"/>
          <p:cNvSpPr>
            <a:spLocks noGrp="1"/>
          </p:cNvSpPr>
          <p:nvPr>
            <p:ph type="ftr" sz="quarter" idx="2"/>
          </p:nvPr>
        </p:nvSpPr>
        <p:spPr>
          <a:xfrm>
            <a:off x="0" y="9444038"/>
            <a:ext cx="2930525" cy="49847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050" y="9444038"/>
            <a:ext cx="2930525" cy="498475"/>
          </a:xfrm>
          <a:prstGeom prst="rect">
            <a:avLst/>
          </a:prstGeom>
        </p:spPr>
        <p:txBody>
          <a:bodyPr vert="horz" lIns="91440" tIns="45720" rIns="91440" bIns="45720" rtlCol="0" anchor="b"/>
          <a:lstStyle>
            <a:lvl1pPr algn="r">
              <a:defRPr sz="1200"/>
            </a:lvl1pPr>
          </a:lstStyle>
          <a:p>
            <a:fld id="{64A9DD63-8C67-47F9-B449-3C896D9541E4}" type="slidenum">
              <a:rPr lang="tr-TR" smtClean="0"/>
              <a:t>‹#›</a:t>
            </a:fld>
            <a:endParaRPr lang="tr-TR"/>
          </a:p>
        </p:txBody>
      </p:sp>
    </p:spTree>
    <p:extLst>
      <p:ext uri="{BB962C8B-B14F-4D97-AF65-F5344CB8AC3E}">
        <p14:creationId xmlns:p14="http://schemas.microsoft.com/office/powerpoint/2010/main" val="2610441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050" y="0"/>
            <a:ext cx="2930525" cy="498475"/>
          </a:xfrm>
          <a:prstGeom prst="rect">
            <a:avLst/>
          </a:prstGeom>
        </p:spPr>
        <p:txBody>
          <a:bodyPr vert="horz" lIns="91440" tIns="45720" rIns="91440" bIns="45720" rtlCol="0"/>
          <a:lstStyle>
            <a:lvl1pPr algn="r">
              <a:defRPr sz="1200"/>
            </a:lvl1pPr>
          </a:lstStyle>
          <a:p>
            <a:fld id="{C18677A6-224D-4D8B-9A13-CE9D869BEC6B}" type="datetimeFigureOut">
              <a:rPr lang="tr-TR" smtClean="0"/>
              <a:t>24.05.2017</a:t>
            </a:fld>
            <a:endParaRPr lang="tr-TR"/>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275" y="4784725"/>
            <a:ext cx="5408613" cy="391477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4038"/>
            <a:ext cx="2930525" cy="49847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050" y="9444038"/>
            <a:ext cx="2930525" cy="498475"/>
          </a:xfrm>
          <a:prstGeom prst="rect">
            <a:avLst/>
          </a:prstGeom>
        </p:spPr>
        <p:txBody>
          <a:bodyPr vert="horz" lIns="91440" tIns="45720" rIns="91440" bIns="45720" rtlCol="0" anchor="b"/>
          <a:lstStyle>
            <a:lvl1pPr algn="r">
              <a:defRPr sz="1200"/>
            </a:lvl1pPr>
          </a:lstStyle>
          <a:p>
            <a:fld id="{5F06CF69-2B12-4BED-9DB2-5603B2336449}" type="slidenum">
              <a:rPr lang="tr-TR" smtClean="0"/>
              <a:t>‹#›</a:t>
            </a:fld>
            <a:endParaRPr lang="tr-TR"/>
          </a:p>
        </p:txBody>
      </p:sp>
    </p:spTree>
    <p:extLst>
      <p:ext uri="{BB962C8B-B14F-4D97-AF65-F5344CB8AC3E}">
        <p14:creationId xmlns:p14="http://schemas.microsoft.com/office/powerpoint/2010/main" val="35843527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F06CF69-2B12-4BED-9DB2-5603B2336449}" type="slidenum">
              <a:rPr lang="tr-TR" smtClean="0"/>
              <a:t>1</a:t>
            </a:fld>
            <a:endParaRPr lang="tr-TR"/>
          </a:p>
        </p:txBody>
      </p:sp>
    </p:spTree>
    <p:extLst>
      <p:ext uri="{BB962C8B-B14F-4D97-AF65-F5344CB8AC3E}">
        <p14:creationId xmlns:p14="http://schemas.microsoft.com/office/powerpoint/2010/main" val="2805206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F06CF69-2B12-4BED-9DB2-5603B2336449}" type="slidenum">
              <a:rPr lang="tr-TR" smtClean="0"/>
              <a:t>2</a:t>
            </a:fld>
            <a:endParaRPr lang="tr-TR"/>
          </a:p>
        </p:txBody>
      </p:sp>
    </p:spTree>
    <p:extLst>
      <p:ext uri="{BB962C8B-B14F-4D97-AF65-F5344CB8AC3E}">
        <p14:creationId xmlns:p14="http://schemas.microsoft.com/office/powerpoint/2010/main" val="28969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F06CF69-2B12-4BED-9DB2-5603B2336449}" type="slidenum">
              <a:rPr lang="tr-TR" smtClean="0"/>
              <a:t>7</a:t>
            </a:fld>
            <a:endParaRPr lang="tr-TR"/>
          </a:p>
        </p:txBody>
      </p:sp>
    </p:spTree>
    <p:extLst>
      <p:ext uri="{BB962C8B-B14F-4D97-AF65-F5344CB8AC3E}">
        <p14:creationId xmlns:p14="http://schemas.microsoft.com/office/powerpoint/2010/main" val="1870662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1D0F3C5-085A-4B41-B757-BC0F992A6036}" type="datetime1">
              <a:rPr lang="tr-TR" smtClean="0"/>
              <a:t>24.05.2017</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1869592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1B84228-D949-4046-925A-262F61B8D80A}" type="datetime1">
              <a:rPr lang="tr-TR" smtClean="0"/>
              <a:t>24.05.2017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141115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BDF6E2-F8DE-4C4D-9B47-D896943583E9}" type="datetime1">
              <a:rPr lang="tr-TR" smtClean="0"/>
              <a:t>24.05.2017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4075113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C75DC8A-01AF-40A6-B47C-35D05A6D66EB}" type="datetime1">
              <a:rPr lang="tr-TR" smtClean="0"/>
              <a:t>24.05.2017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4022141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AB444CE-84E9-405D-90F2-EE3D641EFE75}" type="datetime1">
              <a:rPr lang="tr-TR" smtClean="0"/>
              <a:t>24.05.2017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932950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268D407-0AD8-4E60-8970-7B0035E67F10}" type="datetime1">
              <a:rPr lang="tr-TR" smtClean="0"/>
              <a:t>24.05.2017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233878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BCA563C-AE66-466E-9B47-5C433E8B1A6B}" type="datetime1">
              <a:rPr lang="tr-TR" smtClean="0"/>
              <a:t>24.05.2017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3992460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3EE9B34-AD6A-4297-A736-1B845F954F25}" type="datetime1">
              <a:rPr lang="tr-TR" smtClean="0"/>
              <a:t>24.05.2017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1379833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3F1C293-C2EB-42A3-9456-1C0B8A680E46}" type="datetime1">
              <a:rPr lang="tr-TR" smtClean="0"/>
              <a:t>24.05.2017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340497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24B754A-62C2-453F-A0BD-10F9374F201F}" type="datetime1">
              <a:rPr lang="tr-TR" smtClean="0"/>
              <a:t>24.05.2017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3902881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8909E28-3853-44F8-8DD5-7793935BBF30}" type="datetime1">
              <a:rPr lang="tr-TR" smtClean="0"/>
              <a:t>24.05.2017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4242056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BFD5212-8008-4010-BEA9-952DA927902F}" type="datetime1">
              <a:rPr lang="tr-TR" smtClean="0"/>
              <a:t>24.05.2017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3632784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8E80330-19D8-4E9A-BCE1-2594272442FB}" type="datetime1">
              <a:rPr lang="tr-TR" smtClean="0"/>
              <a:t>24.05.2017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3931129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EE622A4-6CD1-47C4-AF87-117F167B0F25}" type="datetime1">
              <a:rPr lang="tr-TR" smtClean="0"/>
              <a:t>24.05.2017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34180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24F8A3-8799-4289-9ED0-26AF8E2F4906}" type="datetime1">
              <a:rPr lang="tr-TR" smtClean="0"/>
              <a:t>24.05.2017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3205339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A05772-E961-4B36-A7F8-396672AA918E}" type="datetime1">
              <a:rPr lang="tr-TR" smtClean="0"/>
              <a:t>24.05.2017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641419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AEC2B53-7308-4FC2-9BF6-4A1381761955}" type="datetime1">
              <a:rPr lang="tr-TR" smtClean="0"/>
              <a:t>24.05.2017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E2DBF32-F9A9-4C00-A507-E5EB10A6A59E}" type="slidenum">
              <a:rPr lang="tr-TR" smtClean="0"/>
              <a:t>‹#›</a:t>
            </a:fld>
            <a:endParaRPr lang="tr-TR"/>
          </a:p>
        </p:txBody>
      </p:sp>
    </p:spTree>
    <p:extLst>
      <p:ext uri="{BB962C8B-B14F-4D97-AF65-F5344CB8AC3E}">
        <p14:creationId xmlns:p14="http://schemas.microsoft.com/office/powerpoint/2010/main" val="301792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AE67298-45E9-4EE2-B84B-44C255ACD0C4}" type="datetime1">
              <a:rPr lang="tr-TR" smtClean="0"/>
              <a:t>24.05.2017</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E2DBF32-F9A9-4C00-A507-E5EB10A6A59E}" type="slidenum">
              <a:rPr lang="tr-TR" smtClean="0"/>
              <a:t>‹#›</a:t>
            </a:fld>
            <a:endParaRPr lang="tr-TR"/>
          </a:p>
        </p:txBody>
      </p:sp>
    </p:spTree>
    <p:extLst>
      <p:ext uri="{BB962C8B-B14F-4D97-AF65-F5344CB8AC3E}">
        <p14:creationId xmlns:p14="http://schemas.microsoft.com/office/powerpoint/2010/main" val="3179025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5200" dirty="0" smtClean="0">
                <a:latin typeface="Times New Roman" panose="02020603050405020304" pitchFamily="18" charset="0"/>
                <a:cs typeface="Times New Roman" panose="02020603050405020304" pitchFamily="18" charset="0"/>
              </a:rPr>
              <a:t>STRATEJİK PLANLAMADA GZFT ANALİZİ</a:t>
            </a:r>
            <a:endParaRPr lang="tr-TR" sz="52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4515378" y="4943619"/>
            <a:ext cx="6987645" cy="888771"/>
          </a:xfrm>
        </p:spPr>
        <p:txBody>
          <a:bodyPr/>
          <a:lstStyle/>
          <a:p>
            <a:r>
              <a:rPr lang="tr-TR" dirty="0" smtClean="0">
                <a:latin typeface="Times New Roman" panose="02020603050405020304" pitchFamily="18" charset="0"/>
                <a:cs typeface="Times New Roman" panose="02020603050405020304" pitchFamily="18" charset="0"/>
              </a:rPr>
              <a:t>Strateji Geliştirme Daire Başkanlığı</a:t>
            </a:r>
          </a:p>
          <a:p>
            <a:r>
              <a:rPr lang="tr-TR" dirty="0" smtClean="0">
                <a:latin typeface="Times New Roman" panose="02020603050405020304" pitchFamily="18" charset="0"/>
                <a:cs typeface="Times New Roman" panose="02020603050405020304" pitchFamily="18" charset="0"/>
              </a:rPr>
              <a:t>25.05.2017</a:t>
            </a:r>
            <a:endParaRPr lang="tr-TR" dirty="0">
              <a:latin typeface="Times New Roman" panose="02020603050405020304" pitchFamily="18" charset="0"/>
              <a:cs typeface="Times New Roman" panose="02020603050405020304" pitchFamily="18" charset="0"/>
            </a:endParaRPr>
          </a:p>
        </p:txBody>
      </p:sp>
      <p:pic>
        <p:nvPicPr>
          <p:cNvPr id="4" name="Resim 3"/>
          <p:cNvPicPr/>
          <p:nvPr/>
        </p:nvPicPr>
        <p:blipFill>
          <a:blip r:embed="rId3">
            <a:extLst>
              <a:ext uri="{28A0092B-C50C-407E-A947-70E740481C1C}">
                <a14:useLocalDpi xmlns:a14="http://schemas.microsoft.com/office/drawing/2010/main" val="0"/>
              </a:ext>
            </a:extLst>
          </a:blip>
          <a:srcRect/>
          <a:stretch>
            <a:fillRect/>
          </a:stretch>
        </p:blipFill>
        <p:spPr bwMode="auto">
          <a:xfrm>
            <a:off x="5958412" y="683225"/>
            <a:ext cx="1296000" cy="1296000"/>
          </a:xfrm>
          <a:prstGeom prst="rect">
            <a:avLst/>
          </a:prstGeom>
          <a:noFill/>
          <a:ln>
            <a:noFill/>
          </a:ln>
        </p:spPr>
      </p:pic>
    </p:spTree>
    <p:extLst>
      <p:ext uri="{BB962C8B-B14F-4D97-AF65-F5344CB8AC3E}">
        <p14:creationId xmlns:p14="http://schemas.microsoft.com/office/powerpoint/2010/main" val="550810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0"/>
            <a:ext cx="10018713" cy="1752599"/>
          </a:xfrm>
        </p:spPr>
        <p:txBody>
          <a:bodyPr/>
          <a:lstStyle/>
          <a:p>
            <a:r>
              <a:rPr lang="tr-TR" dirty="0">
                <a:latin typeface="Times New Roman" panose="02020603050405020304" pitchFamily="18" charset="0"/>
                <a:cs typeface="Times New Roman" panose="02020603050405020304" pitchFamily="18" charset="0"/>
              </a:rPr>
              <a:t>GZFT Analizi </a:t>
            </a:r>
            <a:r>
              <a:rPr lang="tr-TR" dirty="0" smtClean="0">
                <a:latin typeface="Times New Roman" panose="02020603050405020304" pitchFamily="18" charset="0"/>
                <a:cs typeface="Times New Roman" panose="02020603050405020304" pitchFamily="18" charset="0"/>
              </a:rPr>
              <a:t>Nedir?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484310" y="1752599"/>
            <a:ext cx="10018713" cy="4038601"/>
          </a:xfrm>
        </p:spPr>
        <p:txBody>
          <a:bodyPr>
            <a:noAutofit/>
          </a:bodyPr>
          <a:lstStyle/>
          <a:p>
            <a:r>
              <a:rPr lang="tr-TR" sz="2800" dirty="0">
                <a:latin typeface="Times New Roman" panose="02020603050405020304" pitchFamily="18" charset="0"/>
                <a:cs typeface="Times New Roman" panose="02020603050405020304" pitchFamily="18" charset="0"/>
              </a:rPr>
              <a:t>G: Güçlü Yönler</a:t>
            </a:r>
          </a:p>
          <a:p>
            <a:r>
              <a:rPr lang="tr-TR" sz="2800" dirty="0">
                <a:latin typeface="Times New Roman" panose="02020603050405020304" pitchFamily="18" charset="0"/>
                <a:cs typeface="Times New Roman" panose="02020603050405020304" pitchFamily="18" charset="0"/>
              </a:rPr>
              <a:t>Z: Zayıf Yönler</a:t>
            </a:r>
          </a:p>
          <a:p>
            <a:r>
              <a:rPr lang="tr-TR" sz="2800" dirty="0">
                <a:latin typeface="Times New Roman" panose="02020603050405020304" pitchFamily="18" charset="0"/>
                <a:cs typeface="Times New Roman" panose="02020603050405020304" pitchFamily="18" charset="0"/>
              </a:rPr>
              <a:t>F: Fırsatlar</a:t>
            </a:r>
          </a:p>
          <a:p>
            <a:r>
              <a:rPr lang="tr-TR" sz="2800" dirty="0">
                <a:latin typeface="Times New Roman" panose="02020603050405020304" pitchFamily="18" charset="0"/>
                <a:cs typeface="Times New Roman" panose="02020603050405020304" pitchFamily="18" charset="0"/>
              </a:rPr>
              <a:t>T: Tehditler</a:t>
            </a:r>
          </a:p>
          <a:p>
            <a:endParaRPr lang="tr-TR" sz="2800" dirty="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Üniversitenin kendini daha iyi tanımasını sağlayan ve çevresine daha etkin bir şekilde bakmasına yardımcı olan stratejik planlama aracıdır</a:t>
            </a:r>
            <a:r>
              <a:rPr lang="tr-TR" sz="2800" dirty="0" smtClean="0">
                <a:latin typeface="Times New Roman" panose="02020603050405020304" pitchFamily="18" charset="0"/>
                <a:cs typeface="Times New Roman" panose="02020603050405020304" pitchFamily="18" charset="0"/>
              </a:rPr>
              <a:t>.</a:t>
            </a:r>
            <a:endParaRPr lang="tr-TR" sz="2800" dirty="0"/>
          </a:p>
        </p:txBody>
      </p:sp>
      <p:grpSp>
        <p:nvGrpSpPr>
          <p:cNvPr id="8" name="Grup 7"/>
          <p:cNvGrpSpPr/>
          <p:nvPr/>
        </p:nvGrpSpPr>
        <p:grpSpPr>
          <a:xfrm>
            <a:off x="4417215" y="1849724"/>
            <a:ext cx="4152900" cy="1922175"/>
            <a:chOff x="4080257" y="2095695"/>
            <a:chExt cx="4152900" cy="1922175"/>
          </a:xfrm>
        </p:grpSpPr>
        <p:sp>
          <p:nvSpPr>
            <p:cNvPr id="4" name="Sağ Ayraç 3"/>
            <p:cNvSpPr/>
            <p:nvPr/>
          </p:nvSpPr>
          <p:spPr>
            <a:xfrm>
              <a:off x="4080257" y="2095695"/>
              <a:ext cx="436418" cy="852055"/>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tr-TR" dirty="0"/>
            </a:p>
          </p:txBody>
        </p:sp>
        <p:sp>
          <p:nvSpPr>
            <p:cNvPr id="5" name="Sağ Ayraç 4"/>
            <p:cNvSpPr/>
            <p:nvPr/>
          </p:nvSpPr>
          <p:spPr>
            <a:xfrm>
              <a:off x="4080257" y="3165815"/>
              <a:ext cx="436418" cy="852055"/>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tr-TR" dirty="0"/>
            </a:p>
          </p:txBody>
        </p:sp>
        <p:sp>
          <p:nvSpPr>
            <p:cNvPr id="6" name="Metin kutusu 5"/>
            <p:cNvSpPr txBox="1"/>
            <p:nvPr/>
          </p:nvSpPr>
          <p:spPr>
            <a:xfrm>
              <a:off x="4700248" y="2337056"/>
              <a:ext cx="3532909" cy="523220"/>
            </a:xfrm>
            <a:prstGeom prst="rect">
              <a:avLst/>
            </a:prstGeom>
            <a:noFill/>
          </p:spPr>
          <p:txBody>
            <a:bodyPr wrap="square" rtlCol="0">
              <a:spAutoFit/>
            </a:bodyPr>
            <a:lstStyle/>
            <a:p>
              <a:r>
                <a:rPr lang="tr-TR" sz="2800" dirty="0" smtClean="0">
                  <a:latin typeface="Times New Roman" panose="02020603050405020304" pitchFamily="18" charset="0"/>
                  <a:cs typeface="Times New Roman" panose="02020603050405020304" pitchFamily="18" charset="0"/>
                </a:rPr>
                <a:t>İç Çevre</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4700247" y="3407176"/>
              <a:ext cx="3532909" cy="523220"/>
            </a:xfrm>
            <a:prstGeom prst="rect">
              <a:avLst/>
            </a:prstGeom>
            <a:noFill/>
          </p:spPr>
          <p:txBody>
            <a:bodyPr wrap="square" rtlCol="0">
              <a:spAutoFit/>
            </a:bodyPr>
            <a:lstStyle/>
            <a:p>
              <a:r>
                <a:rPr lang="tr-TR" sz="2800" dirty="0" smtClean="0">
                  <a:latin typeface="Times New Roman" panose="02020603050405020304" pitchFamily="18" charset="0"/>
                  <a:cs typeface="Times New Roman" panose="02020603050405020304" pitchFamily="18" charset="0"/>
                </a:rPr>
                <a:t>Dış Çevre</a:t>
              </a:r>
              <a:endParaRPr lang="tr-TR" sz="2800" dirty="0">
                <a:latin typeface="Times New Roman" panose="02020603050405020304" pitchFamily="18" charset="0"/>
                <a:cs typeface="Times New Roman" panose="02020603050405020304" pitchFamily="18" charset="0"/>
              </a:endParaRPr>
            </a:p>
          </p:txBody>
        </p:sp>
      </p:grpSp>
      <p:sp>
        <p:nvSpPr>
          <p:cNvPr id="10" name="Slayt Numarası Yer Tutucusu 9"/>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10</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7004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0"/>
            <a:ext cx="10018713" cy="1752599"/>
          </a:xfrm>
        </p:spPr>
        <p:txBody>
          <a:bodyPr/>
          <a:lstStyle/>
          <a:p>
            <a:r>
              <a:rPr lang="tr-TR" dirty="0">
                <a:latin typeface="Times New Roman" panose="02020603050405020304" pitchFamily="18" charset="0"/>
                <a:cs typeface="Times New Roman" panose="02020603050405020304" pitchFamily="18" charset="0"/>
              </a:rPr>
              <a:t>GZFT Analizi Nedir?</a:t>
            </a:r>
            <a:endParaRPr lang="tr-TR" dirty="0"/>
          </a:p>
        </p:txBody>
      </p:sp>
      <p:sp>
        <p:nvSpPr>
          <p:cNvPr id="3" name="İçerik Yer Tutucusu 2"/>
          <p:cNvSpPr>
            <a:spLocks noGrp="1"/>
          </p:cNvSpPr>
          <p:nvPr>
            <p:ph idx="1"/>
          </p:nvPr>
        </p:nvSpPr>
        <p:spPr>
          <a:xfrm>
            <a:off x="1484310" y="1331495"/>
            <a:ext cx="10018713" cy="4459705"/>
          </a:xfrm>
        </p:spPr>
        <p:txBody>
          <a:bodyPr>
            <a:noAutofit/>
          </a:bodyPr>
          <a:lstStyle/>
          <a:p>
            <a:pPr algn="just"/>
            <a:r>
              <a:rPr lang="tr-TR" dirty="0">
                <a:latin typeface="Times New Roman" panose="02020603050405020304" pitchFamily="18" charset="0"/>
                <a:cs typeface="Times New Roman" panose="02020603050405020304" pitchFamily="18" charset="0"/>
              </a:rPr>
              <a:t>Durum analizi kapsamında kullanılan bir analizdir.</a:t>
            </a:r>
          </a:p>
          <a:p>
            <a:pPr algn="just"/>
            <a:r>
              <a:rPr lang="tr-TR" dirty="0">
                <a:latin typeface="Times New Roman" panose="02020603050405020304" pitchFamily="18" charset="0"/>
                <a:cs typeface="Times New Roman" panose="02020603050405020304" pitchFamily="18" charset="0"/>
              </a:rPr>
              <a:t>Üniversitenin ve üniversiteyi etkileyen koşulların sistematik olarak incelendiği bir analiz çeşididir. </a:t>
            </a:r>
          </a:p>
          <a:p>
            <a:pPr algn="just"/>
            <a:r>
              <a:rPr lang="tr-TR" dirty="0">
                <a:latin typeface="Times New Roman" panose="02020603050405020304" pitchFamily="18" charset="0"/>
                <a:cs typeface="Times New Roman" panose="02020603050405020304" pitchFamily="18" charset="0"/>
              </a:rPr>
              <a:t>Üniversitenin içsel ve dışsal mevcut durumunu ortaya koyar.</a:t>
            </a:r>
          </a:p>
          <a:p>
            <a:pPr algn="just"/>
            <a:r>
              <a:rPr lang="tr-TR" dirty="0">
                <a:latin typeface="Times New Roman" panose="02020603050405020304" pitchFamily="18" charset="0"/>
                <a:cs typeface="Times New Roman" panose="02020603050405020304" pitchFamily="18" charset="0"/>
              </a:rPr>
              <a:t>Üniversitenin iş akışını ve performansını olumlu veya olumsuz etkileyen faktörlerin tespitini kolaylaştırır.</a:t>
            </a:r>
          </a:p>
          <a:p>
            <a:pPr algn="just"/>
            <a:r>
              <a:rPr lang="tr-TR" dirty="0">
                <a:latin typeface="Times New Roman" panose="02020603050405020304" pitchFamily="18" charset="0"/>
                <a:cs typeface="Times New Roman" panose="02020603050405020304" pitchFamily="18" charset="0"/>
              </a:rPr>
              <a:t>«Neleri iyi yapabiliyorum?» ve «neleri daha iyi yapmalıyım?» sorularının yanıtını verir.</a:t>
            </a:r>
          </a:p>
          <a:p>
            <a:pPr algn="just"/>
            <a:r>
              <a:rPr lang="tr-TR" dirty="0">
                <a:latin typeface="Times New Roman" panose="02020603050405020304" pitchFamily="18" charset="0"/>
                <a:cs typeface="Times New Roman" panose="02020603050405020304" pitchFamily="18" charset="0"/>
              </a:rPr>
              <a:t>Dış çevre hakkında farkındalık yaratır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11</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1156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0"/>
            <a:ext cx="10018713" cy="1752599"/>
          </a:xfrm>
        </p:spPr>
        <p:txBody>
          <a:bodyPr>
            <a:normAutofit/>
          </a:bodyPr>
          <a:lstStyle/>
          <a:p>
            <a:r>
              <a:rPr lang="tr-TR" dirty="0">
                <a:latin typeface="Times New Roman" panose="02020603050405020304" pitchFamily="18" charset="0"/>
                <a:cs typeface="Times New Roman" panose="02020603050405020304" pitchFamily="18" charset="0"/>
              </a:rPr>
              <a:t>GZFT Analizinin </a:t>
            </a:r>
            <a:r>
              <a:rPr lang="tr-TR" dirty="0" smtClean="0">
                <a:latin typeface="Times New Roman" panose="02020603050405020304" pitchFamily="18" charset="0"/>
                <a:cs typeface="Times New Roman" panose="02020603050405020304" pitchFamily="18" charset="0"/>
              </a:rPr>
              <a:t>Amacı Nedir</a:t>
            </a:r>
            <a:r>
              <a:rPr lang="tr-TR" dirty="0">
                <a:latin typeface="Times New Roman" panose="02020603050405020304" pitchFamily="18" charset="0"/>
                <a:cs typeface="Times New Roman" panose="02020603050405020304" pitchFamily="18" charset="0"/>
              </a:rPr>
              <a:t>?</a:t>
            </a:r>
            <a:endParaRPr lang="tr-TR" dirty="0"/>
          </a:p>
        </p:txBody>
      </p:sp>
      <p:sp>
        <p:nvSpPr>
          <p:cNvPr id="3" name="İçerik Yer Tutucusu 2"/>
          <p:cNvSpPr>
            <a:spLocks noGrp="1"/>
          </p:cNvSpPr>
          <p:nvPr>
            <p:ph idx="1"/>
          </p:nvPr>
        </p:nvSpPr>
        <p:spPr>
          <a:xfrm>
            <a:off x="1484309" y="1752599"/>
            <a:ext cx="10018713" cy="3124201"/>
          </a:xfrm>
        </p:spPr>
        <p:txBody>
          <a:bodyPr>
            <a:normAutofit/>
          </a:bodyPr>
          <a:lstStyle/>
          <a:p>
            <a:pPr algn="just"/>
            <a:r>
              <a:rPr lang="tr-TR" sz="2800" dirty="0">
                <a:latin typeface="Times New Roman" panose="02020603050405020304" pitchFamily="18" charset="0"/>
                <a:cs typeface="Times New Roman" panose="02020603050405020304" pitchFamily="18" charset="0"/>
              </a:rPr>
              <a:t>GZFT Analizi aracılığı ile Üniversite, iç ve dış çevresini etkileyen etkenleri tespit ederek, güçlü yönlerinden ve fırsatlardan en yüksek düzeyde yararlanacak olup, zayıf yönlerini ve tehditleri görerek, bunların tehlikelerini en aza indirmek için gerekli önlemleri alacaktır.</a:t>
            </a:r>
          </a:p>
          <a:p>
            <a:pPr algn="just"/>
            <a:endParaRPr lang="tr-TR" sz="2800" dirty="0"/>
          </a:p>
        </p:txBody>
      </p:sp>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12</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0185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0"/>
            <a:ext cx="10018713" cy="1752599"/>
          </a:xfrm>
        </p:spPr>
        <p:txBody>
          <a:bodyPr>
            <a:normAutofit/>
          </a:bodyPr>
          <a:lstStyle/>
          <a:p>
            <a:r>
              <a:rPr lang="tr-TR" dirty="0">
                <a:latin typeface="Times New Roman" panose="02020603050405020304" pitchFamily="18" charset="0"/>
                <a:cs typeface="Times New Roman" panose="02020603050405020304" pitchFamily="18" charset="0"/>
              </a:rPr>
              <a:t>GZFT Analizi </a:t>
            </a:r>
            <a:r>
              <a:rPr lang="tr-TR" dirty="0" smtClean="0">
                <a:latin typeface="Times New Roman" panose="02020603050405020304" pitchFamily="18" charset="0"/>
                <a:cs typeface="Times New Roman" panose="02020603050405020304" pitchFamily="18" charset="0"/>
              </a:rPr>
              <a:t>Yaparken Nelere Dikkat Edilir?</a:t>
            </a:r>
            <a:endParaRPr lang="tr-TR" dirty="0"/>
          </a:p>
        </p:txBody>
      </p:sp>
      <p:sp>
        <p:nvSpPr>
          <p:cNvPr id="3" name="İçerik Yer Tutucusu 2"/>
          <p:cNvSpPr>
            <a:spLocks noGrp="1"/>
          </p:cNvSpPr>
          <p:nvPr>
            <p:ph idx="1"/>
          </p:nvPr>
        </p:nvSpPr>
        <p:spPr>
          <a:xfrm>
            <a:off x="1484309" y="1443790"/>
            <a:ext cx="10018713" cy="5261811"/>
          </a:xfrm>
        </p:spPr>
        <p:txBody>
          <a:bodyPr>
            <a:normAutofit/>
          </a:bodyPr>
          <a:lstStyle/>
          <a:p>
            <a:pPr algn="just"/>
            <a:r>
              <a:rPr lang="tr-TR" sz="2600" dirty="0">
                <a:latin typeface="Times New Roman" panose="02020603050405020304" pitchFamily="18" charset="0"/>
                <a:cs typeface="Times New Roman" panose="02020603050405020304" pitchFamily="18" charset="0"/>
              </a:rPr>
              <a:t>Güçlü ve zayıf yönler değerlendirilirken </a:t>
            </a:r>
            <a:r>
              <a:rPr lang="tr-TR" sz="2600" dirty="0">
                <a:solidFill>
                  <a:srgbClr val="FF0000"/>
                </a:solidFill>
                <a:latin typeface="Times New Roman" panose="02020603050405020304" pitchFamily="18" charset="0"/>
                <a:cs typeface="Times New Roman" panose="02020603050405020304" pitchFamily="18" charset="0"/>
              </a:rPr>
              <a:t>objektif</a:t>
            </a:r>
            <a:r>
              <a:rPr lang="tr-TR" sz="2600" dirty="0">
                <a:latin typeface="Times New Roman" panose="02020603050405020304" pitchFamily="18" charset="0"/>
                <a:cs typeface="Times New Roman" panose="02020603050405020304" pitchFamily="18" charset="0"/>
              </a:rPr>
              <a:t> olunmalıdır.</a:t>
            </a:r>
          </a:p>
          <a:p>
            <a:pPr algn="just"/>
            <a:r>
              <a:rPr lang="tr-TR" sz="2600" dirty="0">
                <a:latin typeface="Times New Roman" panose="02020603050405020304" pitchFamily="18" charset="0"/>
                <a:cs typeface="Times New Roman" panose="02020603050405020304" pitchFamily="18" charset="0"/>
              </a:rPr>
              <a:t>Güçlü yönler tespit edilirken fazla abartıya kaçılmamalı ve zayıf yönler de tespit edildikten sonra herhangi bir sebeple analiz dışı bırakılmamalıdır.</a:t>
            </a:r>
          </a:p>
          <a:p>
            <a:pPr algn="just"/>
            <a:r>
              <a:rPr lang="tr-TR" sz="2600" dirty="0">
                <a:latin typeface="Times New Roman" panose="02020603050405020304" pitchFamily="18" charset="0"/>
                <a:cs typeface="Times New Roman" panose="02020603050405020304" pitchFamily="18" charset="0"/>
              </a:rPr>
              <a:t>Fırsatlar ve tehditler, Üniversiteyi yakından ilgilendiriyor ise analize dahil edilmeli, Üniversitenin belli bir oranda yarar sağlayamayacağı fırsatlar ile zarar vermesi muhtemel olmayan tehditler, analizde yer almamalıdır.</a:t>
            </a:r>
          </a:p>
          <a:p>
            <a:pPr algn="just"/>
            <a:r>
              <a:rPr lang="tr-TR" sz="2600" dirty="0">
                <a:latin typeface="Times New Roman" panose="02020603050405020304" pitchFamily="18" charset="0"/>
                <a:cs typeface="Times New Roman" panose="02020603050405020304" pitchFamily="18" charset="0"/>
              </a:rPr>
              <a:t>Analiz, belirli zaman aralıklarında düzenli olarak yapılmalıdır.</a:t>
            </a:r>
          </a:p>
          <a:p>
            <a:pPr algn="just"/>
            <a:r>
              <a:rPr lang="tr-TR" sz="2600" dirty="0">
                <a:latin typeface="Times New Roman" panose="02020603050405020304" pitchFamily="18" charset="0"/>
                <a:cs typeface="Times New Roman" panose="02020603050405020304" pitchFamily="18" charset="0"/>
              </a:rPr>
              <a:t>Çok genel ifadeler kullanmaktan kaçınılmalıdır.</a:t>
            </a:r>
          </a:p>
          <a:p>
            <a:endParaRPr lang="tr-TR" sz="2600" dirty="0"/>
          </a:p>
        </p:txBody>
      </p:sp>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13</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8472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r>
              <a:rPr lang="tr-TR" sz="5400" dirty="0" smtClean="0">
                <a:latin typeface="Times New Roman" panose="02020603050405020304" pitchFamily="18" charset="0"/>
                <a:cs typeface="Times New Roman" panose="02020603050405020304" pitchFamily="18" charset="0"/>
              </a:rPr>
              <a:t>GZFT Analizi Elementleri</a:t>
            </a:r>
            <a:endParaRPr lang="tr-TR" sz="50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3930317" y="3996267"/>
            <a:ext cx="7572706" cy="1388534"/>
          </a:xfrm>
        </p:spPr>
        <p:txBody>
          <a:bodyPr/>
          <a:lstStyle/>
          <a:p>
            <a:r>
              <a:rPr lang="tr-TR" sz="2800" dirty="0">
                <a:latin typeface="Times New Roman" panose="02020603050405020304" pitchFamily="18" charset="0"/>
                <a:cs typeface="Times New Roman" panose="02020603050405020304" pitchFamily="18" charset="0"/>
              </a:rPr>
              <a:t>(Güçlü Yönler, Zayıf Yönler, Fırsatlar, Tehditler)</a:t>
            </a:r>
          </a:p>
          <a:p>
            <a:endParaRPr lang="tr-TR" dirty="0"/>
          </a:p>
        </p:txBody>
      </p:sp>
    </p:spTree>
    <p:extLst>
      <p:ext uri="{BB962C8B-B14F-4D97-AF65-F5344CB8AC3E}">
        <p14:creationId xmlns:p14="http://schemas.microsoft.com/office/powerpoint/2010/main" val="3861504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lstStyle/>
          <a:p>
            <a:r>
              <a:rPr lang="tr-TR" dirty="0">
                <a:latin typeface="Times New Roman" panose="02020603050405020304" pitchFamily="18" charset="0"/>
                <a:cs typeface="Times New Roman" panose="02020603050405020304" pitchFamily="18" charset="0"/>
              </a:rPr>
              <a:t>Güçlü ve Zayıf Yönlerin Tespiti</a:t>
            </a:r>
            <a:endParaRPr lang="tr-TR" dirty="0"/>
          </a:p>
        </p:txBody>
      </p:sp>
      <p:sp>
        <p:nvSpPr>
          <p:cNvPr id="3" name="İçerik Yer Tutucusu 2"/>
          <p:cNvSpPr>
            <a:spLocks noGrp="1"/>
          </p:cNvSpPr>
          <p:nvPr>
            <p:ph idx="1"/>
          </p:nvPr>
        </p:nvSpPr>
        <p:spPr>
          <a:xfrm>
            <a:off x="1484310" y="1752599"/>
            <a:ext cx="10018713" cy="4728412"/>
          </a:xfrm>
        </p:spPr>
        <p:txBody>
          <a:bodyPr/>
          <a:lstStyle/>
          <a:p>
            <a:r>
              <a:rPr lang="tr-TR" dirty="0">
                <a:latin typeface="Times New Roman" panose="02020603050405020304" pitchFamily="18" charset="0"/>
                <a:cs typeface="Times New Roman" panose="02020603050405020304" pitchFamily="18" charset="0"/>
              </a:rPr>
              <a:t>Nasıl bir yöneticiye / amire sahibiz?</a:t>
            </a:r>
          </a:p>
          <a:p>
            <a:r>
              <a:rPr lang="tr-TR" dirty="0">
                <a:latin typeface="Times New Roman" panose="02020603050405020304" pitchFamily="18" charset="0"/>
                <a:cs typeface="Times New Roman" panose="02020603050405020304" pitchFamily="18" charset="0"/>
              </a:rPr>
              <a:t>Bize faydası olan teknolojilerden yararlanıyor muyuz?</a:t>
            </a:r>
          </a:p>
          <a:p>
            <a:r>
              <a:rPr lang="tr-TR" dirty="0">
                <a:latin typeface="Times New Roman" panose="02020603050405020304" pitchFamily="18" charset="0"/>
                <a:cs typeface="Times New Roman" panose="02020603050405020304" pitchFamily="18" charset="0"/>
              </a:rPr>
              <a:t>Bilgi ve becerisi yüksek akademik / idari personele sahip miyiz?</a:t>
            </a:r>
          </a:p>
          <a:p>
            <a:r>
              <a:rPr lang="tr-TR" dirty="0">
                <a:latin typeface="Times New Roman" panose="02020603050405020304" pitchFamily="18" charset="0"/>
                <a:cs typeface="Times New Roman" panose="02020603050405020304" pitchFamily="18" charset="0"/>
              </a:rPr>
              <a:t>Öğrencilerimiz mezun olduğunda iş bulabiliyor mu?</a:t>
            </a:r>
          </a:p>
          <a:p>
            <a:r>
              <a:rPr lang="tr-TR" dirty="0">
                <a:latin typeface="Times New Roman" panose="02020603050405020304" pitchFamily="18" charset="0"/>
                <a:cs typeface="Times New Roman" panose="02020603050405020304" pitchFamily="18" charset="0"/>
              </a:rPr>
              <a:t>Araştırmaya ayrılan bütçe ne kadar?</a:t>
            </a:r>
          </a:p>
          <a:p>
            <a:r>
              <a:rPr lang="tr-TR" dirty="0">
                <a:latin typeface="Times New Roman" panose="02020603050405020304" pitchFamily="18" charset="0"/>
                <a:cs typeface="Times New Roman" panose="02020603050405020304" pitchFamily="18" charset="0"/>
              </a:rPr>
              <a:t>Ne ölçüde ulusal / uluslararası iş birlikleri yapılıyor?</a:t>
            </a:r>
          </a:p>
          <a:p>
            <a:r>
              <a:rPr lang="tr-TR" dirty="0">
                <a:latin typeface="Times New Roman" panose="02020603050405020304" pitchFamily="18" charset="0"/>
                <a:cs typeface="Times New Roman" panose="02020603050405020304" pitchFamily="18" charset="0"/>
              </a:rPr>
              <a:t>Bilime ve teknolojiye kurum olarak nasıl bir katkı sağlıyoruz?</a:t>
            </a:r>
          </a:p>
          <a:p>
            <a:r>
              <a:rPr lang="tr-TR" dirty="0">
                <a:latin typeface="Times New Roman" panose="02020603050405020304" pitchFamily="18" charset="0"/>
                <a:cs typeface="Times New Roman" panose="02020603050405020304" pitchFamily="18" charset="0"/>
              </a:rPr>
              <a:t>Kamuya sunulan hizmetin kalitesi ne durumda?</a:t>
            </a:r>
          </a:p>
          <a:p>
            <a:r>
              <a:rPr lang="tr-TR" dirty="0">
                <a:latin typeface="Times New Roman" panose="02020603050405020304" pitchFamily="18" charset="0"/>
                <a:cs typeface="Times New Roman" panose="02020603050405020304" pitchFamily="18" charset="0"/>
              </a:rPr>
              <a:t>Kurum kültürü personel tarafından benimseniyor mu?</a:t>
            </a:r>
          </a:p>
          <a:p>
            <a:endParaRPr lang="tr-TR" dirty="0"/>
          </a:p>
        </p:txBody>
      </p:sp>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15</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51894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lstStyle/>
          <a:p>
            <a:r>
              <a:rPr lang="tr-TR" dirty="0">
                <a:latin typeface="Times New Roman" panose="02020603050405020304" pitchFamily="18" charset="0"/>
                <a:cs typeface="Times New Roman" panose="02020603050405020304" pitchFamily="18" charset="0"/>
              </a:rPr>
              <a:t>Güçlü Yönler</a:t>
            </a:r>
            <a:endParaRPr lang="tr-TR" dirty="0"/>
          </a:p>
        </p:txBody>
      </p:sp>
      <p:sp>
        <p:nvSpPr>
          <p:cNvPr id="3" name="İçerik Yer Tutucusu 2"/>
          <p:cNvSpPr>
            <a:spLocks noGrp="1"/>
          </p:cNvSpPr>
          <p:nvPr>
            <p:ph idx="1"/>
          </p:nvPr>
        </p:nvSpPr>
        <p:spPr>
          <a:xfrm>
            <a:off x="1484309" y="1383631"/>
            <a:ext cx="10018713" cy="4439654"/>
          </a:xfrm>
        </p:spPr>
        <p:txBody>
          <a:bodyPr>
            <a:normAutofit/>
          </a:bodyPr>
          <a:lstStyle/>
          <a:p>
            <a:pPr algn="just"/>
            <a:r>
              <a:rPr lang="tr-TR" sz="2600" dirty="0">
                <a:latin typeface="Times New Roman" panose="02020603050405020304" pitchFamily="18" charset="0"/>
                <a:cs typeface="Times New Roman" panose="02020603050405020304" pitchFamily="18" charset="0"/>
              </a:rPr>
              <a:t>Üniversite tarafından kontrol edilebilen,</a:t>
            </a:r>
          </a:p>
          <a:p>
            <a:pPr algn="just"/>
            <a:r>
              <a:rPr lang="tr-TR" sz="2600" dirty="0">
                <a:latin typeface="Times New Roman" panose="02020603050405020304" pitchFamily="18" charset="0"/>
                <a:cs typeface="Times New Roman" panose="02020603050405020304" pitchFamily="18" charset="0"/>
              </a:rPr>
              <a:t>Üniversitenin amaç ve hedeflerine ulaşırken yararlanabileceği, </a:t>
            </a:r>
          </a:p>
          <a:p>
            <a:pPr algn="just"/>
            <a:r>
              <a:rPr lang="tr-TR" sz="2600" dirty="0">
                <a:latin typeface="Times New Roman" panose="02020603050405020304" pitchFamily="18" charset="0"/>
                <a:cs typeface="Times New Roman" panose="02020603050405020304" pitchFamily="18" charset="0"/>
              </a:rPr>
              <a:t>Yüksek değer ürettiği ya da başarılı performans gösterdiği ve paydaşların, üniversitenin olumlu içsel özellikleri olarak gördüğü hususlardır. </a:t>
            </a:r>
          </a:p>
          <a:p>
            <a:pPr algn="just"/>
            <a:r>
              <a:rPr lang="tr-TR" sz="2600" dirty="0">
                <a:latin typeface="Times New Roman" panose="02020603050405020304" pitchFamily="18" charset="0"/>
                <a:cs typeface="Times New Roman" panose="02020603050405020304" pitchFamily="18" charset="0"/>
              </a:rPr>
              <a:t>Üniversitenin hedeflerine ışık tutarlar.</a:t>
            </a:r>
          </a:p>
          <a:p>
            <a:pPr algn="just"/>
            <a:r>
              <a:rPr lang="tr-TR" sz="2600" dirty="0">
                <a:latin typeface="Times New Roman" panose="02020603050405020304" pitchFamily="18" charset="0"/>
                <a:cs typeface="Times New Roman" panose="02020603050405020304" pitchFamily="18" charset="0"/>
              </a:rPr>
              <a:t>Güçlü yönler, </a:t>
            </a:r>
            <a:r>
              <a:rPr lang="tr-TR" sz="2600" dirty="0">
                <a:solidFill>
                  <a:srgbClr val="FF0000"/>
                </a:solidFill>
                <a:latin typeface="Times New Roman" panose="02020603050405020304" pitchFamily="18" charset="0"/>
                <a:cs typeface="Times New Roman" panose="02020603050405020304" pitchFamily="18" charset="0"/>
              </a:rPr>
              <a:t>yetenekli işgücü</a:t>
            </a:r>
            <a:r>
              <a:rPr lang="tr-TR" sz="2600" dirty="0">
                <a:latin typeface="Times New Roman" panose="02020603050405020304" pitchFamily="18" charset="0"/>
                <a:cs typeface="Times New Roman" panose="02020603050405020304" pitchFamily="18" charset="0"/>
              </a:rPr>
              <a:t> ve </a:t>
            </a:r>
            <a:r>
              <a:rPr lang="tr-TR" sz="2600" dirty="0">
                <a:solidFill>
                  <a:srgbClr val="FF0000"/>
                </a:solidFill>
                <a:latin typeface="Times New Roman" panose="02020603050405020304" pitchFamily="18" charset="0"/>
                <a:cs typeface="Times New Roman" panose="02020603050405020304" pitchFamily="18" charset="0"/>
              </a:rPr>
              <a:t>güçlü mali yapı</a:t>
            </a:r>
            <a:r>
              <a:rPr lang="tr-TR" sz="2600" dirty="0">
                <a:latin typeface="Times New Roman" panose="02020603050405020304" pitchFamily="18" charset="0"/>
                <a:cs typeface="Times New Roman" panose="02020603050405020304" pitchFamily="18" charset="0"/>
              </a:rPr>
              <a:t> gibi somut hususlar olabileceği gibi </a:t>
            </a:r>
            <a:r>
              <a:rPr lang="tr-TR" sz="2600" dirty="0">
                <a:solidFill>
                  <a:srgbClr val="FF0000"/>
                </a:solidFill>
                <a:latin typeface="Times New Roman" panose="02020603050405020304" pitchFamily="18" charset="0"/>
                <a:cs typeface="Times New Roman" panose="02020603050405020304" pitchFamily="18" charset="0"/>
              </a:rPr>
              <a:t>liderlik</a:t>
            </a:r>
            <a:r>
              <a:rPr lang="tr-TR" sz="2600" dirty="0">
                <a:latin typeface="Times New Roman" panose="02020603050405020304" pitchFamily="18" charset="0"/>
                <a:cs typeface="Times New Roman" panose="02020603050405020304" pitchFamily="18" charset="0"/>
              </a:rPr>
              <a:t> ya da </a:t>
            </a:r>
            <a:r>
              <a:rPr lang="tr-TR" sz="2600" dirty="0">
                <a:solidFill>
                  <a:srgbClr val="FF0000"/>
                </a:solidFill>
                <a:latin typeface="Times New Roman" panose="02020603050405020304" pitchFamily="18" charset="0"/>
                <a:cs typeface="Times New Roman" panose="02020603050405020304" pitchFamily="18" charset="0"/>
              </a:rPr>
              <a:t>destekleyici kurum kültürü</a:t>
            </a:r>
            <a:r>
              <a:rPr lang="tr-TR" sz="2600" dirty="0">
                <a:latin typeface="Times New Roman" panose="02020603050405020304" pitchFamily="18" charset="0"/>
                <a:cs typeface="Times New Roman" panose="02020603050405020304" pitchFamily="18" charset="0"/>
              </a:rPr>
              <a:t> gibi soyut hususlar da olabilir</a:t>
            </a:r>
            <a:r>
              <a:rPr lang="tr-TR" sz="2600" dirty="0" smtClean="0">
                <a:latin typeface="Times New Roman" panose="02020603050405020304" pitchFamily="18" charset="0"/>
                <a:cs typeface="Times New Roman" panose="02020603050405020304" pitchFamily="18" charset="0"/>
              </a:rPr>
              <a:t>.</a:t>
            </a:r>
            <a:endParaRPr lang="tr-TR" sz="2600" dirty="0">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16</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09116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lstStyle/>
          <a:p>
            <a:r>
              <a:rPr lang="tr-TR" dirty="0">
                <a:latin typeface="Times New Roman" panose="02020603050405020304" pitchFamily="18" charset="0"/>
                <a:cs typeface="Times New Roman" panose="02020603050405020304" pitchFamily="18" charset="0"/>
              </a:rPr>
              <a:t>Güçlü Yönlere Örnekler</a:t>
            </a:r>
            <a:endParaRPr lang="tr-TR" dirty="0"/>
          </a:p>
        </p:txBody>
      </p:sp>
      <p:sp>
        <p:nvSpPr>
          <p:cNvPr id="3" name="İçerik Yer Tutucusu 2"/>
          <p:cNvSpPr>
            <a:spLocks noGrp="1"/>
          </p:cNvSpPr>
          <p:nvPr>
            <p:ph idx="1"/>
          </p:nvPr>
        </p:nvSpPr>
        <p:spPr>
          <a:xfrm>
            <a:off x="1484310" y="1299411"/>
            <a:ext cx="10018713" cy="5181600"/>
          </a:xfrm>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Gerektiğinde inisiyatif alabilen, sorunları çözme konusunda istekli ve özverili idari personelin olması. (Uludağ Üniversitesi)</a:t>
            </a:r>
          </a:p>
          <a:p>
            <a:pPr algn="just"/>
            <a:r>
              <a:rPr lang="tr-TR" dirty="0">
                <a:latin typeface="Times New Roman" panose="02020603050405020304" pitchFamily="18" charset="0"/>
                <a:cs typeface="Times New Roman" panose="02020603050405020304" pitchFamily="18" charset="0"/>
              </a:rPr>
              <a:t>Yönetimin kurumsallaşma ve sürdürülebilirliğe destek vermesi ve kurumsallaşma çabalarını koruması. (Yıldız Teknik Üniversitesi)</a:t>
            </a:r>
          </a:p>
          <a:p>
            <a:pPr algn="just"/>
            <a:r>
              <a:rPr lang="tr-TR" dirty="0">
                <a:latin typeface="Times New Roman" panose="02020603050405020304" pitchFamily="18" charset="0"/>
                <a:cs typeface="Times New Roman" panose="02020603050405020304" pitchFamily="18" charset="0"/>
              </a:rPr>
              <a:t>Avrupa Üniversiteler Birliği’ne üye ve birçok uluslararası saygın kurum ve kuruluşla iyi niyet sözleşmeleri ve iş birliği protokolüne sahip olması. (Gaziantep Üniversitesi)</a:t>
            </a:r>
          </a:p>
          <a:p>
            <a:pPr algn="just"/>
            <a:r>
              <a:rPr lang="tr-TR" dirty="0">
                <a:latin typeface="Times New Roman" panose="02020603050405020304" pitchFamily="18" charset="0"/>
                <a:cs typeface="Times New Roman" panose="02020603050405020304" pitchFamily="18" charset="0"/>
              </a:rPr>
              <a:t>Sağlık alanında sahip olunan teknik ve teknolojik olanaklar. (Hacettepe Üniversitesi)</a:t>
            </a:r>
          </a:p>
          <a:p>
            <a:pPr algn="just"/>
            <a:r>
              <a:rPr lang="tr-TR" dirty="0">
                <a:latin typeface="Times New Roman" panose="02020603050405020304" pitchFamily="18" charset="0"/>
                <a:cs typeface="Times New Roman" panose="02020603050405020304" pitchFamily="18" charset="0"/>
              </a:rPr>
              <a:t>Kaynak ve bilgiye erişim imkanları açısından zengin veri tabanı ve kütüphaneye sahip olması. (İnönü Üniversitesi)</a:t>
            </a:r>
          </a:p>
          <a:p>
            <a:r>
              <a:rPr lang="tr-TR" dirty="0">
                <a:latin typeface="Times New Roman" panose="02020603050405020304" pitchFamily="18" charset="0"/>
                <a:cs typeface="Times New Roman" panose="02020603050405020304" pitchFamily="18" charset="0"/>
              </a:rPr>
              <a:t>Trakya bölgesinde tek Ziraat Fakültesine sahip üniversite olunması. (Namık Kemal Üniversitesi</a:t>
            </a:r>
            <a:r>
              <a:rPr lang="tr-TR" dirty="0" smtClean="0">
                <a:latin typeface="Times New Roman" panose="02020603050405020304" pitchFamily="18" charset="0"/>
                <a:cs typeface="Times New Roman" panose="02020603050405020304" pitchFamily="18" charset="0"/>
              </a:rPr>
              <a:t>)</a:t>
            </a:r>
            <a:endParaRPr lang="tr-TR" dirty="0"/>
          </a:p>
        </p:txBody>
      </p:sp>
      <p:sp>
        <p:nvSpPr>
          <p:cNvPr id="5" name="Slayt Numarası Yer Tutucusu 4"/>
          <p:cNvSpPr>
            <a:spLocks noGrp="1"/>
          </p:cNvSpPr>
          <p:nvPr>
            <p:ph type="sldNum" sz="quarter" idx="12"/>
          </p:nvPr>
        </p:nvSpPr>
        <p:spPr>
          <a:xfrm>
            <a:off x="11640833" y="6481011"/>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17</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118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lstStyle/>
          <a:p>
            <a:r>
              <a:rPr lang="tr-TR" dirty="0">
                <a:latin typeface="Times New Roman" panose="02020603050405020304" pitchFamily="18" charset="0"/>
                <a:cs typeface="Times New Roman" panose="02020603050405020304" pitchFamily="18" charset="0"/>
              </a:rPr>
              <a:t>Güçlü Yönlere Örnekler</a:t>
            </a:r>
            <a:endParaRPr lang="tr-TR" dirty="0"/>
          </a:p>
        </p:txBody>
      </p:sp>
      <p:sp>
        <p:nvSpPr>
          <p:cNvPr id="3" name="İçerik Yer Tutucusu 2"/>
          <p:cNvSpPr>
            <a:spLocks noGrp="1"/>
          </p:cNvSpPr>
          <p:nvPr>
            <p:ph idx="1"/>
          </p:nvPr>
        </p:nvSpPr>
        <p:spPr>
          <a:xfrm>
            <a:off x="1484310" y="1267326"/>
            <a:ext cx="10018713" cy="5213685"/>
          </a:xfrm>
        </p:spPr>
        <p:txBody>
          <a:bodyPr>
            <a:normAutofit/>
          </a:bodyPr>
          <a:lstStyle/>
          <a:p>
            <a:pPr algn="just"/>
            <a:r>
              <a:rPr lang="tr-TR" dirty="0">
                <a:latin typeface="Times New Roman" panose="02020603050405020304" pitchFamily="18" charset="0"/>
                <a:cs typeface="Times New Roman" panose="02020603050405020304" pitchFamily="18" charset="0"/>
              </a:rPr>
              <a:t>Akademik ve idari personelin barınma sorunlarının büyük oranda çözülmüş olması. (Yüzüncü Yıl Üniversitesi)</a:t>
            </a:r>
          </a:p>
          <a:p>
            <a:pPr algn="just"/>
            <a:r>
              <a:rPr lang="tr-TR" dirty="0">
                <a:latin typeface="Times New Roman" panose="02020603050405020304" pitchFamily="18" charset="0"/>
                <a:cs typeface="Times New Roman" panose="02020603050405020304" pitchFamily="18" charset="0"/>
              </a:rPr>
              <a:t>Bilimsel projeler kapsamında yurt içi ve yurt dışı etkinlikleri destekleme projelerine mali destek sağlanarak üniversitemizin tanıtılması ve bilimsel çalışmaların ulusal ve uluslararası akademik platformda yer almasının sağlanması. (Ordu Üniversitesi)</a:t>
            </a:r>
          </a:p>
          <a:p>
            <a:pPr algn="just"/>
            <a:r>
              <a:rPr lang="tr-TR" dirty="0">
                <a:latin typeface="Times New Roman" panose="02020603050405020304" pitchFamily="18" charset="0"/>
                <a:cs typeface="Times New Roman" panose="02020603050405020304" pitchFamily="18" charset="0"/>
              </a:rPr>
              <a:t>Mali disiplin, saydamlık ve hesap verme kavramlarının yükseköğretim kurumlarına entegre edilmiş olması. (Dumlupınar Üniversitesi)</a:t>
            </a:r>
          </a:p>
          <a:p>
            <a:pPr algn="just"/>
            <a:r>
              <a:rPr lang="tr-TR" dirty="0">
                <a:latin typeface="Times New Roman" panose="02020603050405020304" pitchFamily="18" charset="0"/>
                <a:cs typeface="Times New Roman" panose="02020603050405020304" pitchFamily="18" charset="0"/>
              </a:rPr>
              <a:t>BAP Birimi kaynaklarından üniversite-sektör projelerine sağlanan desteğin arttırılması. (Uludağ Üniversitesi)</a:t>
            </a:r>
          </a:p>
          <a:p>
            <a:pPr algn="just"/>
            <a:r>
              <a:rPr lang="tr-TR" dirty="0">
                <a:latin typeface="Times New Roman" panose="02020603050405020304" pitchFamily="18" charset="0"/>
                <a:cs typeface="Times New Roman" panose="02020603050405020304" pitchFamily="18" charset="0"/>
              </a:rPr>
              <a:t>Yurt dışında eğitim almış dinamik ve kaliteli araştırmacı kadrosu. (İzmir Yüksek Teknoloji Enstitüsü</a:t>
            </a:r>
            <a:r>
              <a:rPr lang="tr-TR" dirty="0" smtClean="0">
                <a:latin typeface="Times New Roman" panose="02020603050405020304" pitchFamily="18" charset="0"/>
                <a:cs typeface="Times New Roman" panose="02020603050405020304" pitchFamily="18" charset="0"/>
              </a:rPr>
              <a:t>)</a:t>
            </a:r>
            <a:endParaRPr lang="tr-TR" dirty="0"/>
          </a:p>
        </p:txBody>
      </p:sp>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18</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7856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lstStyle/>
          <a:p>
            <a:r>
              <a:rPr lang="tr-TR" dirty="0">
                <a:latin typeface="Times New Roman" panose="02020603050405020304" pitchFamily="18" charset="0"/>
                <a:cs typeface="Times New Roman" panose="02020603050405020304" pitchFamily="18" charset="0"/>
              </a:rPr>
              <a:t>Zayıf Yönler</a:t>
            </a:r>
            <a:endParaRPr lang="tr-TR" dirty="0"/>
          </a:p>
        </p:txBody>
      </p:sp>
      <p:sp>
        <p:nvSpPr>
          <p:cNvPr id="3" name="İçerik Yer Tutucusu 2"/>
          <p:cNvSpPr>
            <a:spLocks noGrp="1"/>
          </p:cNvSpPr>
          <p:nvPr>
            <p:ph idx="1"/>
          </p:nvPr>
        </p:nvSpPr>
        <p:spPr>
          <a:xfrm>
            <a:off x="1484310" y="1335505"/>
            <a:ext cx="10018713" cy="3974433"/>
          </a:xfrm>
        </p:spPr>
        <p:txBody>
          <a:bodyPr>
            <a:normAutofit/>
          </a:bodyPr>
          <a:lstStyle/>
          <a:p>
            <a:pPr algn="just"/>
            <a:r>
              <a:rPr lang="tr-TR" sz="2800" dirty="0">
                <a:latin typeface="Times New Roman" panose="02020603050405020304" pitchFamily="18" charset="0"/>
                <a:cs typeface="Times New Roman" panose="02020603050405020304" pitchFamily="18" charset="0"/>
              </a:rPr>
              <a:t>Zayıf yönler ise üniversitenin başarısını etkileyebilecek eksikliklerdir. </a:t>
            </a:r>
          </a:p>
          <a:p>
            <a:pPr algn="just"/>
            <a:r>
              <a:rPr lang="tr-TR" sz="2800" dirty="0">
                <a:latin typeface="Times New Roman" panose="02020603050405020304" pitchFamily="18" charset="0"/>
                <a:cs typeface="Times New Roman" panose="02020603050405020304" pitchFamily="18" charset="0"/>
              </a:rPr>
              <a:t>Başka bir ifadeyle, üniversitenin üstesinden gelmesi gerektiği olumsuz yönleridir.</a:t>
            </a:r>
          </a:p>
          <a:p>
            <a:pPr algn="just"/>
            <a:r>
              <a:rPr lang="tr-TR" sz="2800" dirty="0">
                <a:latin typeface="Times New Roman" panose="02020603050405020304" pitchFamily="18" charset="0"/>
                <a:cs typeface="Times New Roman" panose="02020603050405020304" pitchFamily="18" charset="0"/>
              </a:rPr>
              <a:t>Alınması gereken önlemler konusunda yol gösterirler.</a:t>
            </a:r>
          </a:p>
          <a:p>
            <a:pPr algn="just"/>
            <a:r>
              <a:rPr lang="tr-TR" sz="2800" dirty="0">
                <a:latin typeface="Times New Roman" panose="02020603050405020304" pitchFamily="18" charset="0"/>
                <a:cs typeface="Times New Roman" panose="02020603050405020304" pitchFamily="18" charset="0"/>
              </a:rPr>
              <a:t>Zayıf yönlerin belirlenmesinde “</a:t>
            </a:r>
            <a:r>
              <a:rPr lang="tr-TR" sz="2800" dirty="0">
                <a:solidFill>
                  <a:srgbClr val="FF0000"/>
                </a:solidFill>
                <a:latin typeface="Times New Roman" panose="02020603050405020304" pitchFamily="18" charset="0"/>
                <a:cs typeface="Times New Roman" panose="02020603050405020304" pitchFamily="18" charset="0"/>
              </a:rPr>
              <a:t>neleri iyileştirmeliyiz</a:t>
            </a:r>
            <a:r>
              <a:rPr lang="tr-TR" sz="2800" dirty="0">
                <a:latin typeface="Times New Roman" panose="02020603050405020304" pitchFamily="18" charset="0"/>
                <a:cs typeface="Times New Roman" panose="02020603050405020304" pitchFamily="18" charset="0"/>
              </a:rPr>
              <a:t>” sorusuna odaklanılması gerekmektedir. </a:t>
            </a:r>
            <a:endParaRPr lang="tr-TR" sz="3200" dirty="0"/>
          </a:p>
        </p:txBody>
      </p:sp>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19</a:t>
            </a:fld>
            <a:endParaRPr lang="tr-TR" sz="1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944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0"/>
            <a:ext cx="10018713" cy="1752599"/>
          </a:xfrm>
        </p:spPr>
        <p:txBody>
          <a:bodyPr/>
          <a:lstStyle/>
          <a:p>
            <a:r>
              <a:rPr lang="tr-TR" dirty="0">
                <a:latin typeface="Times New Roman" panose="02020603050405020304" pitchFamily="18" charset="0"/>
                <a:cs typeface="Times New Roman" panose="02020603050405020304" pitchFamily="18" charset="0"/>
              </a:rPr>
              <a:t>Stratejik Planlama</a:t>
            </a:r>
          </a:p>
        </p:txBody>
      </p:sp>
      <p:sp>
        <p:nvSpPr>
          <p:cNvPr id="3" name="İçerik Yer Tutucusu 2"/>
          <p:cNvSpPr>
            <a:spLocks noGrp="1"/>
          </p:cNvSpPr>
          <p:nvPr>
            <p:ph idx="1"/>
          </p:nvPr>
        </p:nvSpPr>
        <p:spPr>
          <a:xfrm>
            <a:off x="1484310" y="1752599"/>
            <a:ext cx="10018713" cy="4038601"/>
          </a:xfrm>
        </p:spPr>
        <p:txBody>
          <a:bodyPr>
            <a:normAutofit/>
          </a:bodyPr>
          <a:lstStyle/>
          <a:p>
            <a:pPr marL="0" indent="0" algn="just">
              <a:buNone/>
            </a:pPr>
            <a:r>
              <a:rPr lang="tr-TR" sz="2800" dirty="0">
                <a:latin typeface="Times New Roman" panose="02020603050405020304" pitchFamily="18" charset="0"/>
                <a:cs typeface="Times New Roman" panose="02020603050405020304" pitchFamily="18" charset="0"/>
              </a:rPr>
              <a:t>Bir kuruluşun disiplinli ve sistemli bir şekilde:</a:t>
            </a:r>
          </a:p>
          <a:p>
            <a:pPr marL="539750" lvl="1" indent="-17463" algn="just">
              <a:buFontTx/>
              <a:buChar char="•"/>
            </a:pPr>
            <a:r>
              <a:rPr lang="tr-TR" dirty="0">
                <a:latin typeface="Times New Roman" panose="02020603050405020304" pitchFamily="18" charset="0"/>
                <a:cs typeface="Times New Roman" panose="02020603050405020304" pitchFamily="18" charset="0"/>
              </a:rPr>
              <a:t>kendisini nasıl tanımladığını,</a:t>
            </a:r>
          </a:p>
          <a:p>
            <a:pPr marL="539750" lvl="1" indent="-17463" algn="just">
              <a:buFontTx/>
              <a:buChar char="•"/>
            </a:pPr>
            <a:r>
              <a:rPr lang="tr-TR" dirty="0">
                <a:latin typeface="Times New Roman" panose="02020603050405020304" pitchFamily="18" charset="0"/>
                <a:cs typeface="Times New Roman" panose="02020603050405020304" pitchFamily="18" charset="0"/>
              </a:rPr>
              <a:t>neler yaptığını,</a:t>
            </a:r>
          </a:p>
          <a:p>
            <a:pPr marL="539750" lvl="1" indent="-17463" algn="just">
              <a:buFontTx/>
              <a:buChar char="•"/>
            </a:pPr>
            <a:r>
              <a:rPr lang="tr-TR" dirty="0">
                <a:latin typeface="Times New Roman" panose="02020603050405020304" pitchFamily="18" charset="0"/>
                <a:cs typeface="Times New Roman" panose="02020603050405020304" pitchFamily="18" charset="0"/>
              </a:rPr>
              <a:t>yaptığı şeyleri niçin yaptığını, </a:t>
            </a:r>
          </a:p>
          <a:p>
            <a:pPr marL="539750" lvl="1" indent="-17463" algn="just">
              <a:buFontTx/>
              <a:buChar char="•"/>
            </a:pPr>
            <a:r>
              <a:rPr lang="tr-TR" dirty="0">
                <a:latin typeface="Times New Roman" panose="02020603050405020304" pitchFamily="18" charset="0"/>
                <a:cs typeface="Times New Roman" panose="02020603050405020304" pitchFamily="18" charset="0"/>
              </a:rPr>
              <a:t>ulaşmayı arzu ettiği durumu</a:t>
            </a:r>
          </a:p>
          <a:p>
            <a:pPr marL="0" indent="0" algn="just">
              <a:buNone/>
            </a:pPr>
            <a:r>
              <a:rPr lang="tr-TR" sz="2800" dirty="0">
                <a:latin typeface="Times New Roman" panose="02020603050405020304" pitchFamily="18" charset="0"/>
                <a:cs typeface="Times New Roman" panose="02020603050405020304" pitchFamily="18" charset="0"/>
              </a:rPr>
              <a:t>değerlendirmesi, şekillendirmesi </a:t>
            </a:r>
            <a:r>
              <a:rPr lang="tr-TR" sz="2800" dirty="0" smtClean="0">
                <a:latin typeface="Times New Roman" panose="02020603050405020304" pitchFamily="18" charset="0"/>
                <a:cs typeface="Times New Roman" panose="02020603050405020304" pitchFamily="18" charset="0"/>
              </a:rPr>
              <a:t>ve bunlara </a:t>
            </a:r>
            <a:r>
              <a:rPr lang="tr-TR" sz="2800" dirty="0">
                <a:latin typeface="Times New Roman" panose="02020603050405020304" pitchFamily="18" charset="0"/>
                <a:cs typeface="Times New Roman" panose="02020603050405020304" pitchFamily="18" charset="0"/>
              </a:rPr>
              <a:t>rehberlik eden temel kararları ve eylemleri üretmesidir.</a:t>
            </a:r>
          </a:p>
          <a:p>
            <a:endParaRPr lang="tr-TR" dirty="0">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2</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61981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lstStyle/>
          <a:p>
            <a:r>
              <a:rPr lang="tr-TR" dirty="0">
                <a:latin typeface="Times New Roman" panose="02020603050405020304" pitchFamily="18" charset="0"/>
                <a:cs typeface="Times New Roman" panose="02020603050405020304" pitchFamily="18" charset="0"/>
              </a:rPr>
              <a:t>Zayıf Yönlere Örnekler</a:t>
            </a:r>
            <a:endParaRPr lang="tr-TR" dirty="0"/>
          </a:p>
        </p:txBody>
      </p:sp>
      <p:sp>
        <p:nvSpPr>
          <p:cNvPr id="3" name="İçerik Yer Tutucusu 2"/>
          <p:cNvSpPr>
            <a:spLocks noGrp="1"/>
          </p:cNvSpPr>
          <p:nvPr>
            <p:ph idx="1"/>
          </p:nvPr>
        </p:nvSpPr>
        <p:spPr>
          <a:xfrm>
            <a:off x="1484310" y="1443789"/>
            <a:ext cx="10018713" cy="5037222"/>
          </a:xfrm>
        </p:spPr>
        <p:txBody>
          <a:bodyPr>
            <a:normAutofit/>
          </a:bodyPr>
          <a:lstStyle/>
          <a:p>
            <a:pPr algn="just"/>
            <a:r>
              <a:rPr lang="tr-TR" dirty="0">
                <a:latin typeface="Times New Roman" panose="02020603050405020304" pitchFamily="18" charset="0"/>
                <a:cs typeface="Times New Roman" panose="02020603050405020304" pitchFamily="18" charset="0"/>
              </a:rPr>
              <a:t>Çok sayıda yerleşim birimlerinden kaynaklı yönetim ve ulaşım sorunları. (Dokuz Eylül Üniversitesi)</a:t>
            </a:r>
          </a:p>
          <a:p>
            <a:pPr algn="just"/>
            <a:r>
              <a:rPr lang="tr-TR" dirty="0">
                <a:latin typeface="Times New Roman" panose="02020603050405020304" pitchFamily="18" charset="0"/>
                <a:cs typeface="Times New Roman" panose="02020603050405020304" pitchFamily="18" charset="0"/>
              </a:rPr>
              <a:t>Bilimsel çalışmaların patentli ürün ve fikirlere dönüştürülememesi. (İstanbul Üniversitesi)</a:t>
            </a:r>
          </a:p>
          <a:p>
            <a:pPr algn="just"/>
            <a:r>
              <a:rPr lang="tr-TR" dirty="0">
                <a:latin typeface="Times New Roman" panose="02020603050405020304" pitchFamily="18" charset="0"/>
                <a:cs typeface="Times New Roman" panose="02020603050405020304" pitchFamily="18" charset="0"/>
              </a:rPr>
              <a:t>Kurumsal tümleşik veri analizi ve istatistik veri bütünlüğünün eksikliği. (Çukurova Üniversitesi)</a:t>
            </a:r>
          </a:p>
          <a:p>
            <a:pPr algn="just"/>
            <a:r>
              <a:rPr lang="tr-TR" dirty="0">
                <a:latin typeface="Times New Roman" panose="02020603050405020304" pitchFamily="18" charset="0"/>
                <a:cs typeface="Times New Roman" panose="02020603050405020304" pitchFamily="18" charset="0"/>
              </a:rPr>
              <a:t>Mezunlar ve mezunların çalıştıkları kurumlarla ilişkilerin zayıf olması nedeniyle geri beslemenin yetersiz olması (</a:t>
            </a:r>
            <a:r>
              <a:rPr lang="tr-TR" dirty="0" err="1">
                <a:latin typeface="Times New Roman" panose="02020603050405020304" pitchFamily="18" charset="0"/>
                <a:cs typeface="Times New Roman" panose="02020603050405020304" pitchFamily="18" charset="0"/>
              </a:rPr>
              <a:t>Ondokuz</a:t>
            </a:r>
            <a:r>
              <a:rPr lang="tr-TR" dirty="0">
                <a:latin typeface="Times New Roman" panose="02020603050405020304" pitchFamily="18" charset="0"/>
                <a:cs typeface="Times New Roman" panose="02020603050405020304" pitchFamily="18" charset="0"/>
              </a:rPr>
              <a:t> Mayıs Üniversitesi)</a:t>
            </a:r>
          </a:p>
          <a:p>
            <a:pPr algn="just"/>
            <a:r>
              <a:rPr lang="tr-TR" dirty="0">
                <a:latin typeface="Times New Roman" panose="02020603050405020304" pitchFamily="18" charset="0"/>
                <a:cs typeface="Times New Roman" panose="02020603050405020304" pitchFamily="18" charset="0"/>
              </a:rPr>
              <a:t>Üniversite yayını olan kitapların ve uluslararası nitelikteki yayın sayısının istenilen düzeyde olmaması. (Amasya Üniversitesi)</a:t>
            </a:r>
          </a:p>
          <a:p>
            <a:pPr algn="just"/>
            <a:r>
              <a:rPr lang="tr-TR" dirty="0">
                <a:latin typeface="Times New Roman" panose="02020603050405020304" pitchFamily="18" charset="0"/>
                <a:cs typeface="Times New Roman" panose="02020603050405020304" pitchFamily="18" charset="0"/>
              </a:rPr>
              <a:t>Nitelikli öğrenciyi üniversiteye çekememek. (Ahi Evran Üniversitesi</a:t>
            </a:r>
            <a:r>
              <a:rPr lang="tr-TR" dirty="0" smtClean="0">
                <a:latin typeface="Times New Roman" panose="02020603050405020304" pitchFamily="18" charset="0"/>
                <a:cs typeface="Times New Roman" panose="02020603050405020304" pitchFamily="18" charset="0"/>
              </a:rPr>
              <a:t>)</a:t>
            </a:r>
            <a:endParaRPr lang="tr-TR" dirty="0"/>
          </a:p>
        </p:txBody>
      </p:sp>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20</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0961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lstStyle/>
          <a:p>
            <a:r>
              <a:rPr lang="tr-TR" dirty="0">
                <a:latin typeface="Times New Roman" panose="02020603050405020304" pitchFamily="18" charset="0"/>
                <a:cs typeface="Times New Roman" panose="02020603050405020304" pitchFamily="18" charset="0"/>
              </a:rPr>
              <a:t>Zayıf Yönlere Örnekler</a:t>
            </a:r>
            <a:endParaRPr lang="tr-TR" dirty="0"/>
          </a:p>
        </p:txBody>
      </p:sp>
      <p:sp>
        <p:nvSpPr>
          <p:cNvPr id="3" name="İçerik Yer Tutucusu 2"/>
          <p:cNvSpPr>
            <a:spLocks noGrp="1"/>
          </p:cNvSpPr>
          <p:nvPr>
            <p:ph idx="1"/>
          </p:nvPr>
        </p:nvSpPr>
        <p:spPr>
          <a:xfrm>
            <a:off x="1484310" y="1187117"/>
            <a:ext cx="10018713" cy="4940968"/>
          </a:xfrm>
        </p:spPr>
        <p:txBody>
          <a:bodyPr>
            <a:noAutofit/>
          </a:bodyPr>
          <a:lstStyle/>
          <a:p>
            <a:pPr algn="just"/>
            <a:r>
              <a:rPr lang="tr-TR" dirty="0">
                <a:latin typeface="Times New Roman" panose="02020603050405020304" pitchFamily="18" charset="0"/>
                <a:cs typeface="Times New Roman" panose="02020603050405020304" pitchFamily="18" charset="0"/>
              </a:rPr>
              <a:t>Uluslararası  değişim  programları  kapsamında Üniversiteye  gelen  öğrenci  ve öğretim elemanı sayısının düşük olması. (Mersin Üniversitesi)</a:t>
            </a:r>
          </a:p>
          <a:p>
            <a:pPr algn="just"/>
            <a:r>
              <a:rPr lang="tr-TR" dirty="0">
                <a:latin typeface="Times New Roman" panose="02020603050405020304" pitchFamily="18" charset="0"/>
                <a:cs typeface="Times New Roman" panose="02020603050405020304" pitchFamily="18" charset="0"/>
              </a:rPr>
              <a:t>Öğrencilere yönelik kariyer planlama ve iş olanakları ile ilgili bilgilendirme toplantılarının ve mesleki gezilerin sayıca yetersiz olması. (Ordu Üniversitesi)</a:t>
            </a:r>
          </a:p>
          <a:p>
            <a:pPr algn="just"/>
            <a:r>
              <a:rPr lang="tr-TR" dirty="0">
                <a:latin typeface="Times New Roman" panose="02020603050405020304" pitchFamily="18" charset="0"/>
                <a:cs typeface="Times New Roman" panose="02020603050405020304" pitchFamily="18" charset="0"/>
              </a:rPr>
              <a:t>Öğrenci sayısının çokluğu nedeniyle akademik danışmanlık (Bologna Süreci) sisteminin oluşturulmasındaki zorluklar. (Anadolu Üniversitesi)</a:t>
            </a:r>
          </a:p>
          <a:p>
            <a:pPr algn="just"/>
            <a:r>
              <a:rPr lang="tr-TR" dirty="0">
                <a:latin typeface="Times New Roman" panose="02020603050405020304" pitchFamily="18" charset="0"/>
                <a:cs typeface="Times New Roman" panose="02020603050405020304" pitchFamily="18" charset="0"/>
              </a:rPr>
              <a:t>Bazı ders müfredatlarının bilimsel gelişmeler ve değişen toplum ihtiyaçları doğrultusunda güncellenmemiş olması. (Süleyman Demirel Üniversitesi)</a:t>
            </a:r>
          </a:p>
          <a:p>
            <a:pPr algn="just"/>
            <a:r>
              <a:rPr lang="tr-TR" dirty="0">
                <a:latin typeface="Times New Roman" panose="02020603050405020304" pitchFamily="18" charset="0"/>
                <a:cs typeface="Times New Roman" panose="02020603050405020304" pitchFamily="18" charset="0"/>
              </a:rPr>
              <a:t>Yabancı dil eğitiminin yetersizliği (Atatürk Üniversitesi)</a:t>
            </a:r>
          </a:p>
          <a:p>
            <a:endParaRPr lang="tr-TR" dirty="0"/>
          </a:p>
        </p:txBody>
      </p:sp>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21</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36334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lstStyle/>
          <a:p>
            <a:r>
              <a:rPr lang="tr-TR" dirty="0" smtClean="0">
                <a:latin typeface="Times New Roman" panose="02020603050405020304" pitchFamily="18" charset="0"/>
                <a:cs typeface="Times New Roman" panose="02020603050405020304" pitchFamily="18" charset="0"/>
              </a:rPr>
              <a:t>Fırsatların ve Tehditlerin Tespiti</a:t>
            </a:r>
            <a:endParaRPr lang="tr-TR" dirty="0"/>
          </a:p>
        </p:txBody>
      </p:sp>
      <p:sp>
        <p:nvSpPr>
          <p:cNvPr id="3" name="İçerik Yer Tutucusu 2"/>
          <p:cNvSpPr>
            <a:spLocks noGrp="1"/>
          </p:cNvSpPr>
          <p:nvPr>
            <p:ph idx="1"/>
          </p:nvPr>
        </p:nvSpPr>
        <p:spPr>
          <a:xfrm>
            <a:off x="1484310" y="1283369"/>
            <a:ext cx="10018713" cy="5101389"/>
          </a:xfrm>
        </p:spPr>
        <p:txBody>
          <a:bodyPr/>
          <a:lstStyle/>
          <a:p>
            <a:pPr algn="just"/>
            <a:r>
              <a:rPr lang="tr-TR" dirty="0">
                <a:latin typeface="Times New Roman" panose="02020603050405020304" pitchFamily="18" charset="0"/>
                <a:cs typeface="Times New Roman" panose="02020603050405020304" pitchFamily="18" charset="0"/>
              </a:rPr>
              <a:t>Üniversitenin bulunduğu ilin sahip olduğu doğal güzelliklerden / sanayisinden / her türlü maddi olanaklarından ne ölçüde yararlanılıyor?</a:t>
            </a:r>
          </a:p>
          <a:p>
            <a:pPr algn="just"/>
            <a:r>
              <a:rPr lang="tr-TR" dirty="0">
                <a:latin typeface="Times New Roman" panose="02020603050405020304" pitchFamily="18" charset="0"/>
                <a:cs typeface="Times New Roman" panose="02020603050405020304" pitchFamily="18" charset="0"/>
              </a:rPr>
              <a:t>Üniversitenin eğitim-öğretim kalitesine etki edecek ulusal ve uluslararası siyasi / politik / yasal gelişmeler var mı?</a:t>
            </a:r>
          </a:p>
          <a:p>
            <a:pPr algn="just"/>
            <a:r>
              <a:rPr lang="tr-TR" dirty="0">
                <a:latin typeface="Times New Roman" panose="02020603050405020304" pitchFamily="18" charset="0"/>
                <a:cs typeface="Times New Roman" panose="02020603050405020304" pitchFamily="18" charset="0"/>
              </a:rPr>
              <a:t>Üniversitenin, mezunlar ile olan ilişkisi nasıl?</a:t>
            </a:r>
          </a:p>
          <a:p>
            <a:pPr algn="just"/>
            <a:r>
              <a:rPr lang="tr-TR" dirty="0">
                <a:latin typeface="Times New Roman" panose="02020603050405020304" pitchFamily="18" charset="0"/>
                <a:cs typeface="Times New Roman" panose="02020603050405020304" pitchFamily="18" charset="0"/>
              </a:rPr>
              <a:t>Mevcut ve potansiyel rakiplerimiz neler yapmaktadır?</a:t>
            </a:r>
          </a:p>
          <a:p>
            <a:pPr algn="just"/>
            <a:r>
              <a:rPr lang="tr-TR" dirty="0">
                <a:latin typeface="Times New Roman" panose="02020603050405020304" pitchFamily="18" charset="0"/>
                <a:cs typeface="Times New Roman" panose="02020603050405020304" pitchFamily="18" charset="0"/>
              </a:rPr>
              <a:t>Ne gibi bütçesel engellere sahibiz?</a:t>
            </a:r>
          </a:p>
          <a:p>
            <a:pPr algn="just"/>
            <a:r>
              <a:rPr lang="tr-TR" dirty="0">
                <a:latin typeface="Times New Roman" panose="02020603050405020304" pitchFamily="18" charset="0"/>
                <a:cs typeface="Times New Roman" panose="02020603050405020304" pitchFamily="18" charset="0"/>
              </a:rPr>
              <a:t>Üniversitenin, diğer üniversitelerden farklı olan özellikleri nedir?</a:t>
            </a:r>
          </a:p>
          <a:p>
            <a:pPr algn="just"/>
            <a:r>
              <a:rPr lang="tr-TR" dirty="0">
                <a:latin typeface="Times New Roman" panose="02020603050405020304" pitchFamily="18" charset="0"/>
                <a:cs typeface="Times New Roman" panose="02020603050405020304" pitchFamily="18" charset="0"/>
              </a:rPr>
              <a:t>Bilimsel ve teknolojik gelişmelerin üniversiteye ne gibi etkileri olmaktadır?</a:t>
            </a:r>
          </a:p>
          <a:p>
            <a:endParaRPr lang="tr-TR" dirty="0"/>
          </a:p>
        </p:txBody>
      </p:sp>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22</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02618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lstStyle/>
          <a:p>
            <a:r>
              <a:rPr lang="tr-TR" dirty="0">
                <a:latin typeface="Times New Roman" panose="02020603050405020304" pitchFamily="18" charset="0"/>
                <a:cs typeface="Times New Roman" panose="02020603050405020304" pitchFamily="18" charset="0"/>
              </a:rPr>
              <a:t>Fırsatlar</a:t>
            </a:r>
            <a:endParaRPr lang="tr-TR" dirty="0"/>
          </a:p>
        </p:txBody>
      </p:sp>
      <p:sp>
        <p:nvSpPr>
          <p:cNvPr id="3" name="İçerik Yer Tutucusu 2"/>
          <p:cNvSpPr>
            <a:spLocks noGrp="1"/>
          </p:cNvSpPr>
          <p:nvPr>
            <p:ph idx="1"/>
          </p:nvPr>
        </p:nvSpPr>
        <p:spPr>
          <a:xfrm>
            <a:off x="1902941" y="1560095"/>
            <a:ext cx="9600082" cy="2089268"/>
          </a:xfrm>
        </p:spPr>
        <p:txBody>
          <a:bodyPr/>
          <a:lstStyle/>
          <a:p>
            <a:r>
              <a:rPr lang="tr-TR" dirty="0">
                <a:latin typeface="Times New Roman" panose="02020603050405020304" pitchFamily="18" charset="0"/>
                <a:cs typeface="Times New Roman" panose="02020603050405020304" pitchFamily="18" charset="0"/>
              </a:rPr>
              <a:t>Üniversitenin kontrolü dışında ortaya çıkan ve üniversite için avantaj sağlaması muhtemel olan etken ya da durumlardır.</a:t>
            </a:r>
          </a:p>
          <a:p>
            <a:endParaRPr lang="tr-TR" dirty="0"/>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56125" y="4158050"/>
            <a:ext cx="2423983" cy="2423983"/>
          </a:xfrm>
          <a:prstGeom prst="rect">
            <a:avLst/>
          </a:prstGeom>
        </p:spPr>
      </p:pic>
      <p:sp>
        <p:nvSpPr>
          <p:cNvPr id="7" name="Slayt Numarası Yer Tutucusu 6"/>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23</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68846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lstStyle/>
          <a:p>
            <a:r>
              <a:rPr lang="tr-TR" dirty="0">
                <a:latin typeface="Times New Roman" panose="02020603050405020304" pitchFamily="18" charset="0"/>
                <a:cs typeface="Times New Roman" panose="02020603050405020304" pitchFamily="18" charset="0"/>
              </a:rPr>
              <a:t>Fırsatlara Örnekler</a:t>
            </a:r>
            <a:endParaRPr lang="tr-TR" dirty="0"/>
          </a:p>
        </p:txBody>
      </p:sp>
      <p:sp>
        <p:nvSpPr>
          <p:cNvPr id="3" name="İçerik Yer Tutucusu 2"/>
          <p:cNvSpPr>
            <a:spLocks noGrp="1"/>
          </p:cNvSpPr>
          <p:nvPr>
            <p:ph idx="1"/>
          </p:nvPr>
        </p:nvSpPr>
        <p:spPr>
          <a:xfrm>
            <a:off x="1484310" y="1283368"/>
            <a:ext cx="10018713" cy="5197643"/>
          </a:xfrm>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Büyük kentlerde düzenlenen bilimsel, kültürel ve sanatsal organizasyonlara ulaşımın kolay olması. (Abant İzzet Baysal Üniversitesi)</a:t>
            </a:r>
          </a:p>
          <a:p>
            <a:pPr algn="just"/>
            <a:r>
              <a:rPr lang="tr-TR" dirty="0" err="1">
                <a:latin typeface="Times New Roman" panose="02020603050405020304" pitchFamily="18" charset="0"/>
                <a:cs typeface="Times New Roman" panose="02020603050405020304" pitchFamily="18" charset="0"/>
              </a:rPr>
              <a:t>Disiplinlerarası</a:t>
            </a:r>
            <a:r>
              <a:rPr lang="tr-TR" dirty="0">
                <a:latin typeface="Times New Roman" panose="02020603050405020304" pitchFamily="18" charset="0"/>
                <a:cs typeface="Times New Roman" panose="02020603050405020304" pitchFamily="18" charset="0"/>
              </a:rPr>
              <a:t> çalışmaların eğitim ve araştırmada artan önemi. (Selçuk Üniversitesi)</a:t>
            </a:r>
          </a:p>
          <a:p>
            <a:pPr algn="just"/>
            <a:r>
              <a:rPr lang="tr-TR" dirty="0">
                <a:latin typeface="Times New Roman" panose="02020603050405020304" pitchFamily="18" charset="0"/>
                <a:cs typeface="Times New Roman" panose="02020603050405020304" pitchFamily="18" charset="0"/>
              </a:rPr>
              <a:t>Yurt içinde ve yurt dışında etkili pozisyonlarda bulunan ve sayıları yüz bine ulaşan mezun sayısı. (Afyon Kocatepe Üniversitesi)</a:t>
            </a:r>
          </a:p>
          <a:p>
            <a:pPr algn="just"/>
            <a:r>
              <a:rPr lang="tr-TR" dirty="0">
                <a:latin typeface="Times New Roman" panose="02020603050405020304" pitchFamily="18" charset="0"/>
                <a:cs typeface="Times New Roman" panose="02020603050405020304" pitchFamily="18" charset="0"/>
              </a:rPr>
              <a:t>Denizli’nin zengin jeotermal kaynaklarının, sağlık turizmi ve enerji alanındaki potansiyelinin bilimsel araştırma ve uygulama alanları sağlaması. (Pamukkale Üniversitesi)</a:t>
            </a:r>
          </a:p>
          <a:p>
            <a:pPr algn="just"/>
            <a:r>
              <a:rPr lang="tr-TR" dirty="0">
                <a:latin typeface="Times New Roman" panose="02020603050405020304" pitchFamily="18" charset="0"/>
                <a:cs typeface="Times New Roman" panose="02020603050405020304" pitchFamily="18" charset="0"/>
              </a:rPr>
              <a:t>Üniversitenin sanayi ve büyükşehir statüsüne sahip bir ilde kurulmuş olması. (Bursa Teknik Üniversitesi)</a:t>
            </a:r>
          </a:p>
          <a:p>
            <a:pPr algn="just"/>
            <a:r>
              <a:rPr lang="tr-TR" dirty="0">
                <a:latin typeface="Times New Roman" panose="02020603050405020304" pitchFamily="18" charset="0"/>
                <a:cs typeface="Times New Roman" panose="02020603050405020304" pitchFamily="18" charset="0"/>
              </a:rPr>
              <a:t>Kamulaştırma yoluyla 1171 dönümlük yeni kampüs alanının belirlenmiş olması. (Bartın Üniversitesi</a:t>
            </a:r>
            <a:r>
              <a:rPr lang="tr-TR" dirty="0" smtClean="0">
                <a:latin typeface="Times New Roman" panose="02020603050405020304" pitchFamily="18" charset="0"/>
                <a:cs typeface="Times New Roman" panose="02020603050405020304" pitchFamily="18" charset="0"/>
              </a:rPr>
              <a:t>)</a:t>
            </a:r>
            <a:endParaRPr lang="tr-TR" dirty="0"/>
          </a:p>
        </p:txBody>
      </p:sp>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24</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38760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lstStyle/>
          <a:p>
            <a:r>
              <a:rPr lang="tr-TR" dirty="0">
                <a:latin typeface="Times New Roman" panose="02020603050405020304" pitchFamily="18" charset="0"/>
                <a:cs typeface="Times New Roman" panose="02020603050405020304" pitchFamily="18" charset="0"/>
              </a:rPr>
              <a:t>Tehditler</a:t>
            </a:r>
            <a:endParaRPr lang="tr-TR" dirty="0"/>
          </a:p>
        </p:txBody>
      </p:sp>
      <p:sp>
        <p:nvSpPr>
          <p:cNvPr id="3" name="İçerik Yer Tutucusu 2"/>
          <p:cNvSpPr>
            <a:spLocks noGrp="1"/>
          </p:cNvSpPr>
          <p:nvPr>
            <p:ph idx="1"/>
          </p:nvPr>
        </p:nvSpPr>
        <p:spPr>
          <a:xfrm>
            <a:off x="1484310" y="1544052"/>
            <a:ext cx="10018713" cy="1359569"/>
          </a:xfrm>
        </p:spPr>
        <p:txBody>
          <a:bodyPr/>
          <a:lstStyle/>
          <a:p>
            <a:r>
              <a:rPr lang="tr-TR" dirty="0">
                <a:latin typeface="Times New Roman" panose="02020603050405020304" pitchFamily="18" charset="0"/>
                <a:cs typeface="Times New Roman" panose="02020603050405020304" pitchFamily="18" charset="0"/>
              </a:rPr>
              <a:t>Üniversitenin kontrolü dışında gerçekleşen ve olumsuz etkilerinin önlenmesi ya da sınırlandırılması gereken unsurlardır.</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578" y="3626708"/>
            <a:ext cx="2800865" cy="2800865"/>
          </a:xfrm>
          <a:prstGeom prst="rect">
            <a:avLst/>
          </a:prstGeom>
        </p:spPr>
      </p:pic>
      <p:sp>
        <p:nvSpPr>
          <p:cNvPr id="6" name="Slayt Numarası Yer Tutucusu 5"/>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25</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61621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lstStyle/>
          <a:p>
            <a:r>
              <a:rPr lang="tr-TR" dirty="0">
                <a:latin typeface="Times New Roman" panose="02020603050405020304" pitchFamily="18" charset="0"/>
                <a:cs typeface="Times New Roman" panose="02020603050405020304" pitchFamily="18" charset="0"/>
              </a:rPr>
              <a:t>Tehditlere Örnekler</a:t>
            </a:r>
            <a:endParaRPr lang="tr-TR" dirty="0"/>
          </a:p>
        </p:txBody>
      </p:sp>
      <p:sp>
        <p:nvSpPr>
          <p:cNvPr id="3" name="İçerik Yer Tutucusu 2"/>
          <p:cNvSpPr>
            <a:spLocks noGrp="1"/>
          </p:cNvSpPr>
          <p:nvPr>
            <p:ph idx="1"/>
          </p:nvPr>
        </p:nvSpPr>
        <p:spPr>
          <a:xfrm>
            <a:off x="1484310" y="1331494"/>
            <a:ext cx="10018713" cy="5197644"/>
          </a:xfrm>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İstihdam eksikliği nedeniyle öğrencilerde oluşan motivasyon eksikliği. (Karadeniz Teknik Üniversitesi)</a:t>
            </a:r>
          </a:p>
          <a:p>
            <a:pPr algn="just"/>
            <a:r>
              <a:rPr lang="tr-TR" dirty="0">
                <a:latin typeface="Times New Roman" panose="02020603050405020304" pitchFamily="18" charset="0"/>
                <a:cs typeface="Times New Roman" panose="02020603050405020304" pitchFamily="18" charset="0"/>
              </a:rPr>
              <a:t>Üniversitenin büyümesine paralel olarak bölgenin aynı paralellikte gelişme gösterememesi. (Karabük Üniversitesi)</a:t>
            </a:r>
          </a:p>
          <a:p>
            <a:pPr algn="just"/>
            <a:r>
              <a:rPr lang="tr-TR" dirty="0">
                <a:latin typeface="Times New Roman" panose="02020603050405020304" pitchFamily="18" charset="0"/>
                <a:cs typeface="Times New Roman" panose="02020603050405020304" pitchFamily="18" charset="0"/>
              </a:rPr>
              <a:t>Kredi Yurtlar Kurumu’na ait öğrenci yurtlarının ve diğer barınma imkanlarının yetersizliği. (Yalova Üniversitesi)</a:t>
            </a:r>
          </a:p>
          <a:p>
            <a:pPr algn="just"/>
            <a:r>
              <a:rPr lang="tr-TR" dirty="0">
                <a:latin typeface="Times New Roman" panose="02020603050405020304" pitchFamily="18" charset="0"/>
                <a:cs typeface="Times New Roman" panose="02020603050405020304" pitchFamily="18" charset="0"/>
              </a:rPr>
              <a:t>Türkiye de çok sayıda üniversitenin kurulmuş olması nedeniyle nitelikli öğrenci ve öğretim elemanı temininde güçlük yaşanması. (Bozok Üniversitesi)</a:t>
            </a:r>
          </a:p>
          <a:p>
            <a:pPr algn="just"/>
            <a:r>
              <a:rPr lang="tr-TR" dirty="0">
                <a:latin typeface="Times New Roman" panose="02020603050405020304" pitchFamily="18" charset="0"/>
                <a:cs typeface="Times New Roman" panose="02020603050405020304" pitchFamily="18" charset="0"/>
              </a:rPr>
              <a:t>Kamu kurum ve kuruluşların ihtiyacı olan birçok malzemenin il dışından temin edilme zorunluluğunun olması. (Gümüşhane Üniversitesi)</a:t>
            </a:r>
          </a:p>
          <a:p>
            <a:pPr algn="just"/>
            <a:r>
              <a:rPr lang="tr-TR" dirty="0">
                <a:latin typeface="Times New Roman" panose="02020603050405020304" pitchFamily="18" charset="0"/>
                <a:cs typeface="Times New Roman" panose="02020603050405020304" pitchFamily="18" charset="0"/>
              </a:rPr>
              <a:t>Vakıf üniversiteleri ile devlet üniversiteleri arasındaki mali kaynak ve kolaylıklarda eşitsizlik. (Ege Üniversitesi</a:t>
            </a:r>
            <a:r>
              <a:rPr lang="tr-TR" dirty="0" smtClean="0">
                <a:latin typeface="Times New Roman" panose="02020603050405020304" pitchFamily="18" charset="0"/>
                <a:cs typeface="Times New Roman" panose="02020603050405020304" pitchFamily="18" charset="0"/>
              </a:rPr>
              <a:t>)</a:t>
            </a:r>
            <a:endParaRPr lang="tr-TR" dirty="0"/>
          </a:p>
        </p:txBody>
      </p:sp>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26</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66783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lstStyle/>
          <a:p>
            <a:endParaRPr lang="tr-TR" dirty="0"/>
          </a:p>
        </p:txBody>
      </p:sp>
      <p:sp>
        <p:nvSpPr>
          <p:cNvPr id="3" name="İçerik Yer Tutucusu 2"/>
          <p:cNvSpPr>
            <a:spLocks noGrp="1"/>
          </p:cNvSpPr>
          <p:nvPr>
            <p:ph idx="1"/>
          </p:nvPr>
        </p:nvSpPr>
        <p:spPr>
          <a:xfrm>
            <a:off x="1484310" y="1752599"/>
            <a:ext cx="10018713" cy="4728412"/>
          </a:xfrm>
        </p:spPr>
        <p:txBody>
          <a:bodyPr/>
          <a:lstStyle/>
          <a:p>
            <a:pPr marL="0" indent="0" algn="ctr">
              <a:buNone/>
            </a:pPr>
            <a:r>
              <a:rPr lang="tr-TR" sz="3200" dirty="0" smtClean="0">
                <a:latin typeface="Times New Roman" panose="02020603050405020304" pitchFamily="18" charset="0"/>
                <a:cs typeface="Times New Roman" panose="02020603050405020304" pitchFamily="18" charset="0"/>
              </a:rPr>
              <a:t>TEŞEKKÜRLER…</a:t>
            </a:r>
          </a:p>
          <a:p>
            <a:pPr marL="0" indent="0" algn="ctr">
              <a:buNone/>
            </a:pPr>
            <a:endParaRPr lang="tr-TR" dirty="0">
              <a:latin typeface="Times New Roman" panose="02020603050405020304" pitchFamily="18" charset="0"/>
              <a:cs typeface="Times New Roman" panose="02020603050405020304" pitchFamily="18" charset="0"/>
            </a:endParaRPr>
          </a:p>
          <a:p>
            <a:pPr marL="0" indent="0" algn="ctr">
              <a:buNone/>
            </a:pPr>
            <a:endParaRPr lang="tr-TR" dirty="0" smtClean="0">
              <a:latin typeface="Times New Roman" panose="02020603050405020304" pitchFamily="18" charset="0"/>
              <a:cs typeface="Times New Roman" panose="02020603050405020304" pitchFamily="18" charset="0"/>
            </a:endParaRPr>
          </a:p>
          <a:p>
            <a:pPr marL="0" indent="0" algn="ctr">
              <a:buNone/>
            </a:pPr>
            <a:r>
              <a:rPr lang="tr-TR" u="sng" dirty="0" smtClean="0">
                <a:latin typeface="Times New Roman" panose="02020603050405020304" pitchFamily="18" charset="0"/>
                <a:cs typeface="Times New Roman" panose="02020603050405020304" pitchFamily="18" charset="0"/>
              </a:rPr>
              <a:t>İrtibat Numaraları: </a:t>
            </a:r>
          </a:p>
          <a:p>
            <a:pPr marL="0" indent="0" algn="ctr">
              <a:spcAft>
                <a:spcPts val="0"/>
              </a:spcAft>
              <a:buNone/>
            </a:pPr>
            <a:r>
              <a:rPr lang="tr-TR" dirty="0" smtClean="0">
                <a:latin typeface="Times New Roman" panose="02020603050405020304" pitchFamily="18" charset="0"/>
                <a:cs typeface="Times New Roman" panose="02020603050405020304" pitchFamily="18" charset="0"/>
              </a:rPr>
              <a:t>Demet ARSLANTAŞ			           Emre APARI</a:t>
            </a:r>
          </a:p>
          <a:p>
            <a:pPr marL="0" indent="0" algn="ctr">
              <a:spcAft>
                <a:spcPts val="0"/>
              </a:spcAft>
              <a:buNone/>
            </a:pPr>
            <a:r>
              <a:rPr lang="tr-TR" dirty="0" smtClean="0">
                <a:latin typeface="Times New Roman" panose="02020603050405020304" pitchFamily="18" charset="0"/>
                <a:cs typeface="Times New Roman" panose="02020603050405020304" pitchFamily="18" charset="0"/>
              </a:rPr>
              <a:t>        212 60 40 / 2082		</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212 </a:t>
            </a:r>
            <a:r>
              <a:rPr lang="tr-TR" dirty="0">
                <a:latin typeface="Times New Roman" panose="02020603050405020304" pitchFamily="18" charset="0"/>
                <a:cs typeface="Times New Roman" panose="02020603050405020304" pitchFamily="18" charset="0"/>
              </a:rPr>
              <a:t>60 40 / </a:t>
            </a:r>
            <a:r>
              <a:rPr lang="tr-TR" dirty="0" smtClean="0">
                <a:latin typeface="Times New Roman" panose="02020603050405020304" pitchFamily="18" charset="0"/>
                <a:cs typeface="Times New Roman" panose="02020603050405020304" pitchFamily="18" charset="0"/>
              </a:rPr>
              <a:t>2056 	</a:t>
            </a:r>
            <a:endParaRPr lang="tr-TR" dirty="0"/>
          </a:p>
        </p:txBody>
      </p:sp>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27</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4001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2" y="0"/>
            <a:ext cx="10018713" cy="1752599"/>
          </a:xfrm>
        </p:spPr>
        <p:txBody>
          <a:bodyPr/>
          <a:lstStyle/>
          <a:p>
            <a:r>
              <a:rPr lang="tr-TR" dirty="0">
                <a:latin typeface="Times New Roman" panose="02020603050405020304" pitchFamily="18" charset="0"/>
                <a:cs typeface="Times New Roman" panose="02020603050405020304" pitchFamily="18" charset="0"/>
              </a:rPr>
              <a:t>Stratejik Yönetim Döngüsü</a:t>
            </a:r>
          </a:p>
        </p:txBody>
      </p:sp>
      <p:graphicFrame>
        <p:nvGraphicFramePr>
          <p:cNvPr id="4" name="Diagram 1"/>
          <p:cNvGraphicFramePr>
            <a:graphicFrameLocks noGrp="1"/>
          </p:cNvGraphicFramePr>
          <p:nvPr>
            <p:ph idx="1"/>
            <p:extLst>
              <p:ext uri="{D42A27DB-BD31-4B8C-83A1-F6EECF244321}">
                <p14:modId xmlns:p14="http://schemas.microsoft.com/office/powerpoint/2010/main" val="4280309098"/>
              </p:ext>
            </p:extLst>
          </p:nvPr>
        </p:nvGraphicFramePr>
        <p:xfrm>
          <a:off x="1484313" y="1565564"/>
          <a:ext cx="10018712" cy="48906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3</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9642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77950" y="4529"/>
            <a:ext cx="10018713" cy="1752599"/>
          </a:xfrm>
        </p:spPr>
        <p:txBody>
          <a:bodyPr/>
          <a:lstStyle/>
          <a:p>
            <a:r>
              <a:rPr lang="tr-TR" dirty="0">
                <a:latin typeface="Times New Roman" panose="02020603050405020304" pitchFamily="18" charset="0"/>
                <a:cs typeface="Times New Roman" panose="02020603050405020304" pitchFamily="18" charset="0"/>
              </a:rPr>
              <a:t>Stratejik Yönetim Belgeleri</a:t>
            </a:r>
          </a:p>
        </p:txBody>
      </p:sp>
      <p:sp>
        <p:nvSpPr>
          <p:cNvPr id="3" name="İçerik Yer Tutucusu 2"/>
          <p:cNvSpPr>
            <a:spLocks noGrp="1"/>
          </p:cNvSpPr>
          <p:nvPr>
            <p:ph idx="1"/>
          </p:nvPr>
        </p:nvSpPr>
        <p:spPr/>
        <p:txBody>
          <a:bodyPr/>
          <a:lstStyle/>
          <a:p>
            <a:endParaRPr lang="tr-TR" dirty="0"/>
          </a:p>
        </p:txBody>
      </p:sp>
      <p:grpSp>
        <p:nvGrpSpPr>
          <p:cNvPr id="4" name="Grup 3"/>
          <p:cNvGrpSpPr/>
          <p:nvPr/>
        </p:nvGrpSpPr>
        <p:grpSpPr>
          <a:xfrm>
            <a:off x="1484311" y="1274618"/>
            <a:ext cx="10018714" cy="4872491"/>
            <a:chOff x="369368" y="1015086"/>
            <a:chExt cx="8239425" cy="5593971"/>
          </a:xfrm>
        </p:grpSpPr>
        <p:sp>
          <p:nvSpPr>
            <p:cNvPr id="5" name="AutoShape 4"/>
            <p:cNvSpPr>
              <a:spLocks noChangeArrowheads="1"/>
            </p:cNvSpPr>
            <p:nvPr/>
          </p:nvSpPr>
          <p:spPr bwMode="auto">
            <a:xfrm>
              <a:off x="725295" y="1082792"/>
              <a:ext cx="2468066" cy="1557238"/>
            </a:xfrm>
            <a:prstGeom prst="rightArrow">
              <a:avLst>
                <a:gd name="adj1" fmla="val 50000"/>
                <a:gd name="adj2" fmla="val 36957"/>
              </a:avLst>
            </a:prstGeom>
            <a:solidFill>
              <a:schemeClr val="accent1"/>
            </a:solidFill>
            <a:ln w="9525">
              <a:solidFill>
                <a:schemeClr val="accent1"/>
              </a:solidFill>
              <a:miter lim="800000"/>
              <a:headEnd/>
              <a:tailEnd/>
            </a:ln>
          </p:spPr>
          <p:txBody>
            <a:bodyPr wrap="none" anchor="ctr"/>
            <a:lstStyle/>
            <a:p>
              <a:pPr algn="ctr"/>
              <a:r>
                <a:rPr lang="tr-TR" b="1" dirty="0" smtClean="0">
                  <a:solidFill>
                    <a:schemeClr val="bg1"/>
                  </a:solidFill>
                  <a:latin typeface="Times New Roman" panose="02020603050405020304" pitchFamily="18" charset="0"/>
                  <a:cs typeface="Times New Roman" panose="02020603050405020304" pitchFamily="18" charset="0"/>
                </a:rPr>
                <a:t>STRATEJİK </a:t>
              </a:r>
            </a:p>
            <a:p>
              <a:pPr algn="ctr"/>
              <a:r>
                <a:rPr lang="tr-TR" b="1" dirty="0" smtClean="0">
                  <a:solidFill>
                    <a:schemeClr val="bg1"/>
                  </a:solidFill>
                  <a:latin typeface="Times New Roman" panose="02020603050405020304" pitchFamily="18" charset="0"/>
                  <a:cs typeface="Times New Roman" panose="02020603050405020304" pitchFamily="18" charset="0"/>
                </a:rPr>
                <a:t>PLAN</a:t>
              </a:r>
              <a:endParaRPr lang="tr-TR" b="1" dirty="0">
                <a:solidFill>
                  <a:schemeClr val="bg1"/>
                </a:solidFill>
                <a:latin typeface="Times New Roman" panose="02020603050405020304" pitchFamily="18" charset="0"/>
                <a:cs typeface="Times New Roman" panose="02020603050405020304" pitchFamily="18" charset="0"/>
              </a:endParaRPr>
            </a:p>
          </p:txBody>
        </p:sp>
        <p:sp>
          <p:nvSpPr>
            <p:cNvPr id="6" name="AutoShape 5"/>
            <p:cNvSpPr>
              <a:spLocks noChangeArrowheads="1"/>
            </p:cNvSpPr>
            <p:nvPr/>
          </p:nvSpPr>
          <p:spPr bwMode="auto">
            <a:xfrm>
              <a:off x="3468495" y="1015086"/>
              <a:ext cx="2250295" cy="1624945"/>
            </a:xfrm>
            <a:prstGeom prst="rightArrow">
              <a:avLst>
                <a:gd name="adj1" fmla="val 50000"/>
                <a:gd name="adj2" fmla="val 32292"/>
              </a:avLst>
            </a:prstGeom>
            <a:solidFill>
              <a:schemeClr val="accent1"/>
            </a:solidFill>
            <a:ln w="9525">
              <a:solidFill>
                <a:schemeClr val="accent1"/>
              </a:solidFill>
              <a:miter lim="800000"/>
              <a:headEnd/>
              <a:tailEnd/>
            </a:ln>
          </p:spPr>
          <p:txBody>
            <a:bodyPr wrap="none" anchor="ctr"/>
            <a:lstStyle/>
            <a:p>
              <a:pPr algn="ctr"/>
              <a:r>
                <a:rPr lang="tr-TR" b="1" dirty="0" smtClean="0">
                  <a:solidFill>
                    <a:schemeClr val="bg1"/>
                  </a:solidFill>
                  <a:latin typeface="Times New Roman" panose="02020603050405020304" pitchFamily="18" charset="0"/>
                  <a:cs typeface="Times New Roman" panose="02020603050405020304" pitchFamily="18" charset="0"/>
                </a:rPr>
                <a:t>PERFORMANS </a:t>
              </a:r>
            </a:p>
            <a:p>
              <a:pPr algn="ctr"/>
              <a:r>
                <a:rPr lang="tr-TR" b="1" dirty="0" smtClean="0">
                  <a:solidFill>
                    <a:schemeClr val="bg1"/>
                  </a:solidFill>
                  <a:latin typeface="Times New Roman" panose="02020603050405020304" pitchFamily="18" charset="0"/>
                  <a:cs typeface="Times New Roman" panose="02020603050405020304" pitchFamily="18" charset="0"/>
                </a:rPr>
                <a:t>PROGRAMI</a:t>
              </a:r>
              <a:endParaRPr lang="tr-TR" b="1" dirty="0">
                <a:solidFill>
                  <a:schemeClr val="bg1"/>
                </a:solidFill>
                <a:latin typeface="Times New Roman" panose="02020603050405020304" pitchFamily="18" charset="0"/>
                <a:cs typeface="Times New Roman" panose="02020603050405020304" pitchFamily="18" charset="0"/>
              </a:endParaRPr>
            </a:p>
          </p:txBody>
        </p:sp>
        <p:sp>
          <p:nvSpPr>
            <p:cNvPr id="7" name="AutoShape 6"/>
            <p:cNvSpPr>
              <a:spLocks noChangeArrowheads="1"/>
            </p:cNvSpPr>
            <p:nvPr/>
          </p:nvSpPr>
          <p:spPr bwMode="auto">
            <a:xfrm>
              <a:off x="6059295" y="1015086"/>
              <a:ext cx="2468066" cy="1557238"/>
            </a:xfrm>
            <a:prstGeom prst="rightArrow">
              <a:avLst>
                <a:gd name="adj1" fmla="val 50000"/>
                <a:gd name="adj2" fmla="val 36957"/>
              </a:avLst>
            </a:prstGeom>
            <a:solidFill>
              <a:schemeClr val="accent1"/>
            </a:solidFill>
            <a:ln w="9525">
              <a:solidFill>
                <a:schemeClr val="accent1"/>
              </a:solidFill>
              <a:miter lim="800000"/>
              <a:headEnd/>
              <a:tailEnd/>
            </a:ln>
          </p:spPr>
          <p:txBody>
            <a:bodyPr wrap="none" anchor="ctr"/>
            <a:lstStyle/>
            <a:p>
              <a:pPr algn="ctr"/>
              <a:r>
                <a:rPr lang="tr-TR" b="1" dirty="0" smtClean="0">
                  <a:solidFill>
                    <a:schemeClr val="bg1"/>
                  </a:solidFill>
                  <a:latin typeface="Times New Roman" panose="02020603050405020304" pitchFamily="18" charset="0"/>
                  <a:cs typeface="Times New Roman" panose="02020603050405020304" pitchFamily="18" charset="0"/>
                </a:rPr>
                <a:t>FAALİYET RAPORU</a:t>
              </a:r>
              <a:endParaRPr lang="tr-TR" b="1" dirty="0">
                <a:solidFill>
                  <a:schemeClr val="bg1"/>
                </a:solidFill>
                <a:latin typeface="Times New Roman" panose="02020603050405020304" pitchFamily="18" charset="0"/>
                <a:cs typeface="Times New Roman" panose="02020603050405020304" pitchFamily="18" charset="0"/>
              </a:endParaRPr>
            </a:p>
          </p:txBody>
        </p:sp>
        <p:sp>
          <p:nvSpPr>
            <p:cNvPr id="8" name="AutoShape 7"/>
            <p:cNvSpPr>
              <a:spLocks noChangeArrowheads="1"/>
            </p:cNvSpPr>
            <p:nvPr/>
          </p:nvSpPr>
          <p:spPr bwMode="auto">
            <a:xfrm>
              <a:off x="1408314" y="2661160"/>
              <a:ext cx="462762" cy="867484"/>
            </a:xfrm>
            <a:prstGeom prst="upArrow">
              <a:avLst>
                <a:gd name="adj1" fmla="val 50000"/>
                <a:gd name="adj2" fmla="val 50245"/>
              </a:avLst>
            </a:prstGeom>
            <a:solidFill>
              <a:schemeClr val="accent1"/>
            </a:solidFill>
            <a:ln w="9525">
              <a:solidFill>
                <a:schemeClr val="accent1"/>
              </a:solidFill>
              <a:miter lim="800000"/>
              <a:headEnd/>
              <a:tailEnd/>
            </a:ln>
          </p:spPr>
          <p:txBody>
            <a:bodyPr wrap="none" anchor="ctr"/>
            <a:lstStyle/>
            <a:p>
              <a:endParaRPr lang="tr-TR"/>
            </a:p>
          </p:txBody>
        </p:sp>
        <p:sp>
          <p:nvSpPr>
            <p:cNvPr id="9" name="Oval 8"/>
            <p:cNvSpPr>
              <a:spLocks noChangeArrowheads="1"/>
            </p:cNvSpPr>
            <p:nvPr/>
          </p:nvSpPr>
          <p:spPr bwMode="auto">
            <a:xfrm>
              <a:off x="369368" y="3810247"/>
              <a:ext cx="2540656" cy="1557238"/>
            </a:xfrm>
            <a:prstGeom prst="ellipse">
              <a:avLst/>
            </a:prstGeom>
            <a:solidFill>
              <a:schemeClr val="accent1"/>
            </a:solidFill>
            <a:ln w="9525">
              <a:solidFill>
                <a:schemeClr val="accent1"/>
              </a:solidFill>
              <a:round/>
              <a:headEnd/>
              <a:tailEnd/>
            </a:ln>
          </p:spPr>
          <p:txBody>
            <a:bodyPr wrap="none" anchor="ctr"/>
            <a:lstStyle/>
            <a:p>
              <a:pPr algn="ctr"/>
              <a:r>
                <a:rPr lang="tr-TR" dirty="0" smtClean="0">
                  <a:latin typeface="Times New Roman" panose="02020603050405020304" pitchFamily="18" charset="0"/>
                  <a:cs typeface="Times New Roman" panose="02020603050405020304" pitchFamily="18" charset="0"/>
                </a:rPr>
                <a:t>ORTA/UZUN VADELİ</a:t>
              </a:r>
            </a:p>
            <a:p>
              <a:pPr algn="ctr"/>
              <a:r>
                <a:rPr lang="tr-TR" dirty="0" smtClean="0">
                  <a:latin typeface="Times New Roman" panose="02020603050405020304" pitchFamily="18" charset="0"/>
                  <a:cs typeface="Times New Roman" panose="02020603050405020304" pitchFamily="18" charset="0"/>
                </a:rPr>
                <a:t>HEDEFLER</a:t>
              </a:r>
              <a:endParaRPr lang="tr-TR" dirty="0">
                <a:latin typeface="Times New Roman" panose="02020603050405020304" pitchFamily="18" charset="0"/>
                <a:cs typeface="Times New Roman" panose="02020603050405020304" pitchFamily="18" charset="0"/>
              </a:endParaRPr>
            </a:p>
          </p:txBody>
        </p:sp>
        <p:sp>
          <p:nvSpPr>
            <p:cNvPr id="10" name="Oval 9"/>
            <p:cNvSpPr>
              <a:spLocks noChangeArrowheads="1"/>
            </p:cNvSpPr>
            <p:nvPr/>
          </p:nvSpPr>
          <p:spPr bwMode="auto">
            <a:xfrm>
              <a:off x="3239895" y="3690580"/>
              <a:ext cx="2685837" cy="1692650"/>
            </a:xfrm>
            <a:prstGeom prst="ellipse">
              <a:avLst/>
            </a:prstGeom>
            <a:solidFill>
              <a:schemeClr val="accent1"/>
            </a:solidFill>
            <a:ln w="9525">
              <a:solidFill>
                <a:schemeClr val="accent1"/>
              </a:solidFill>
              <a:round/>
              <a:headEnd/>
              <a:tailEnd/>
            </a:ln>
          </p:spPr>
          <p:txBody>
            <a:bodyPr wrap="none" anchor="ctr"/>
            <a:lstStyle/>
            <a:p>
              <a:pPr algn="ctr"/>
              <a:endParaRPr lang="tr-TR" dirty="0">
                <a:latin typeface="Times New Roman" panose="02020603050405020304" pitchFamily="18" charset="0"/>
                <a:cs typeface="Times New Roman" panose="02020603050405020304" pitchFamily="18" charset="0"/>
              </a:endParaRPr>
            </a:p>
            <a:p>
              <a:pPr algn="ctr"/>
              <a:r>
                <a:rPr lang="tr-TR" dirty="0" smtClean="0">
                  <a:latin typeface="Times New Roman" panose="02020603050405020304" pitchFamily="18" charset="0"/>
                  <a:cs typeface="Times New Roman" panose="02020603050405020304" pitchFamily="18" charset="0"/>
                </a:rPr>
                <a:t>YILLIK FAALİYETLER VE</a:t>
              </a:r>
            </a:p>
            <a:p>
              <a:pPr algn="ctr"/>
              <a:r>
                <a:rPr lang="tr-TR" dirty="0" smtClean="0">
                  <a:latin typeface="Times New Roman" panose="02020603050405020304" pitchFamily="18" charset="0"/>
                  <a:cs typeface="Times New Roman" panose="02020603050405020304" pitchFamily="18" charset="0"/>
                </a:rPr>
                <a:t>GÖSTERGELER</a:t>
              </a:r>
              <a:endParaRPr lang="tr-TR" dirty="0">
                <a:latin typeface="Times New Roman" panose="02020603050405020304" pitchFamily="18" charset="0"/>
                <a:cs typeface="Times New Roman" panose="02020603050405020304" pitchFamily="18" charset="0"/>
              </a:endParaRPr>
            </a:p>
            <a:p>
              <a:pPr algn="ctr"/>
              <a:r>
                <a:rPr lang="tr-TR" dirty="0">
                  <a:latin typeface="Times New Roman" panose="02020603050405020304" pitchFamily="18" charset="0"/>
                  <a:cs typeface="Times New Roman" panose="02020603050405020304" pitchFamily="18" charset="0"/>
                </a:rPr>
                <a:t> </a:t>
              </a:r>
            </a:p>
          </p:txBody>
        </p:sp>
        <p:sp>
          <p:nvSpPr>
            <p:cNvPr id="11" name="AutoShape 10"/>
            <p:cNvSpPr>
              <a:spLocks noChangeArrowheads="1"/>
            </p:cNvSpPr>
            <p:nvPr/>
          </p:nvSpPr>
          <p:spPr bwMode="auto">
            <a:xfrm>
              <a:off x="4290080" y="2526925"/>
              <a:ext cx="435541" cy="947884"/>
            </a:xfrm>
            <a:prstGeom prst="upArrow">
              <a:avLst>
                <a:gd name="adj1" fmla="val 50000"/>
                <a:gd name="adj2" fmla="val 58333"/>
              </a:avLst>
            </a:prstGeom>
            <a:solidFill>
              <a:schemeClr val="accent1"/>
            </a:solidFill>
            <a:ln w="9525">
              <a:solidFill>
                <a:schemeClr val="accent1"/>
              </a:solidFill>
              <a:miter lim="800000"/>
              <a:headEnd/>
              <a:tailEnd/>
            </a:ln>
          </p:spPr>
          <p:txBody>
            <a:bodyPr wrap="none" anchor="ctr"/>
            <a:lstStyle/>
            <a:p>
              <a:endParaRPr lang="tr-TR"/>
            </a:p>
          </p:txBody>
        </p:sp>
        <p:sp>
          <p:nvSpPr>
            <p:cNvPr id="12" name="Oval 11"/>
            <p:cNvSpPr>
              <a:spLocks noChangeArrowheads="1"/>
            </p:cNvSpPr>
            <p:nvPr/>
          </p:nvSpPr>
          <p:spPr bwMode="auto">
            <a:xfrm>
              <a:off x="6140727" y="3677226"/>
              <a:ext cx="2468066" cy="1718040"/>
            </a:xfrm>
            <a:prstGeom prst="ellipse">
              <a:avLst/>
            </a:prstGeom>
            <a:solidFill>
              <a:schemeClr val="accent1"/>
            </a:solidFill>
            <a:ln w="9525">
              <a:solidFill>
                <a:schemeClr val="accent1"/>
              </a:solidFill>
              <a:round/>
              <a:headEnd/>
              <a:tailEnd/>
            </a:ln>
          </p:spPr>
          <p:txBody>
            <a:bodyPr wrap="none" anchor="ctr"/>
            <a:lstStyle/>
            <a:p>
              <a:pPr algn="ctr"/>
              <a:r>
                <a:rPr lang="tr-TR" dirty="0" smtClean="0">
                  <a:latin typeface="Times New Roman" panose="02020603050405020304" pitchFamily="18" charset="0"/>
                  <a:cs typeface="Times New Roman" panose="02020603050405020304" pitchFamily="18" charset="0"/>
                </a:rPr>
                <a:t>UYGULAMA </a:t>
              </a:r>
            </a:p>
            <a:p>
              <a:pPr algn="ctr"/>
              <a:r>
                <a:rPr lang="tr-TR" dirty="0" smtClean="0">
                  <a:latin typeface="Times New Roman" panose="02020603050405020304" pitchFamily="18" charset="0"/>
                  <a:cs typeface="Times New Roman" panose="02020603050405020304" pitchFamily="18" charset="0"/>
                </a:rPr>
                <a:t>SONUÇLARI</a:t>
              </a:r>
              <a:endParaRPr lang="tr-TR" dirty="0">
                <a:latin typeface="Times New Roman" panose="02020603050405020304" pitchFamily="18" charset="0"/>
                <a:cs typeface="Times New Roman" panose="02020603050405020304" pitchFamily="18" charset="0"/>
              </a:endParaRPr>
            </a:p>
          </p:txBody>
        </p:sp>
        <p:sp>
          <p:nvSpPr>
            <p:cNvPr id="13" name="AutoShape 12"/>
            <p:cNvSpPr>
              <a:spLocks noChangeArrowheads="1"/>
            </p:cNvSpPr>
            <p:nvPr/>
          </p:nvSpPr>
          <p:spPr bwMode="auto">
            <a:xfrm>
              <a:off x="7202295" y="2665758"/>
              <a:ext cx="435541" cy="812472"/>
            </a:xfrm>
            <a:prstGeom prst="upArrow">
              <a:avLst>
                <a:gd name="adj1" fmla="val 50000"/>
                <a:gd name="adj2" fmla="val 50000"/>
              </a:avLst>
            </a:prstGeom>
            <a:solidFill>
              <a:schemeClr val="accent1"/>
            </a:solidFill>
            <a:ln w="9525">
              <a:solidFill>
                <a:schemeClr val="accent1"/>
              </a:solidFill>
              <a:miter lim="800000"/>
              <a:headEnd/>
              <a:tailEnd/>
            </a:ln>
          </p:spPr>
          <p:txBody>
            <a:bodyPr wrap="none" anchor="ctr"/>
            <a:lstStyle/>
            <a:p>
              <a:endParaRPr lang="tr-TR"/>
            </a:p>
          </p:txBody>
        </p:sp>
        <p:sp>
          <p:nvSpPr>
            <p:cNvPr id="14" name="Rectangle 10"/>
            <p:cNvSpPr>
              <a:spLocks noChangeArrowheads="1"/>
            </p:cNvSpPr>
            <p:nvPr/>
          </p:nvSpPr>
          <p:spPr bwMode="auto">
            <a:xfrm>
              <a:off x="732318" y="5613921"/>
              <a:ext cx="1814754" cy="888641"/>
            </a:xfrm>
            <a:prstGeom prst="rect">
              <a:avLst/>
            </a:prstGeom>
            <a:solidFill>
              <a:schemeClr val="accent5">
                <a:lumMod val="50000"/>
              </a:schemeClr>
            </a:solidFill>
            <a:ln w="9525" algn="ctr">
              <a:noFill/>
              <a:miter lim="800000"/>
              <a:headEnd/>
              <a:tailEnd/>
            </a:ln>
          </p:spPr>
          <p:txBody>
            <a:bodyPr wrap="none" anchor="ctr"/>
            <a:lstStyle/>
            <a:p>
              <a:pPr algn="ctr"/>
              <a:r>
                <a:rPr lang="tr-TR" b="1" dirty="0" smtClean="0">
                  <a:solidFill>
                    <a:schemeClr val="bg1"/>
                  </a:solidFill>
                  <a:latin typeface="Times New Roman" panose="02020603050405020304" pitchFamily="18" charset="0"/>
                  <a:cs typeface="Times New Roman" panose="02020603050405020304" pitchFamily="18" charset="0"/>
                </a:rPr>
                <a:t>5 yıl</a:t>
              </a:r>
              <a:endParaRPr lang="tr-TR" b="1" dirty="0">
                <a:solidFill>
                  <a:schemeClr val="bg1"/>
                </a:solidFill>
                <a:latin typeface="Times New Roman" panose="02020603050405020304" pitchFamily="18" charset="0"/>
                <a:cs typeface="Times New Roman" panose="02020603050405020304" pitchFamily="18" charset="0"/>
              </a:endParaRPr>
            </a:p>
          </p:txBody>
        </p:sp>
        <p:sp>
          <p:nvSpPr>
            <p:cNvPr id="15" name="AutoShape 11"/>
            <p:cNvSpPr>
              <a:spLocks noChangeArrowheads="1"/>
            </p:cNvSpPr>
            <p:nvPr/>
          </p:nvSpPr>
          <p:spPr bwMode="auto">
            <a:xfrm>
              <a:off x="3600473" y="5720416"/>
              <a:ext cx="1814754" cy="888641"/>
            </a:xfrm>
            <a:prstGeom prst="flowChartProcess">
              <a:avLst/>
            </a:prstGeom>
            <a:solidFill>
              <a:schemeClr val="accent5">
                <a:lumMod val="50000"/>
              </a:schemeClr>
            </a:solidFill>
            <a:ln w="9525" algn="ctr">
              <a:noFill/>
              <a:miter lim="800000"/>
              <a:headEnd/>
              <a:tailEnd/>
            </a:ln>
          </p:spPr>
          <p:txBody>
            <a:bodyPr wrap="none" anchor="ctr"/>
            <a:lstStyle/>
            <a:p>
              <a:pPr algn="ctr"/>
              <a:r>
                <a:rPr lang="tr-TR" b="1" dirty="0">
                  <a:solidFill>
                    <a:schemeClr val="bg1"/>
                  </a:solidFill>
                  <a:latin typeface="Times New Roman" panose="02020603050405020304" pitchFamily="18" charset="0"/>
                  <a:cs typeface="Times New Roman" panose="02020603050405020304" pitchFamily="18" charset="0"/>
                </a:rPr>
                <a:t>1 </a:t>
              </a:r>
              <a:r>
                <a:rPr lang="tr-TR" b="1" dirty="0" smtClean="0">
                  <a:solidFill>
                    <a:schemeClr val="bg1"/>
                  </a:solidFill>
                  <a:latin typeface="Times New Roman" panose="02020603050405020304" pitchFamily="18" charset="0"/>
                  <a:cs typeface="Times New Roman" panose="02020603050405020304" pitchFamily="18" charset="0"/>
                </a:rPr>
                <a:t>yıl</a:t>
              </a:r>
              <a:endParaRPr lang="tr-TR" b="1" dirty="0">
                <a:solidFill>
                  <a:schemeClr val="bg1"/>
                </a:solidFill>
                <a:latin typeface="Times New Roman" panose="02020603050405020304" pitchFamily="18" charset="0"/>
                <a:cs typeface="Times New Roman" panose="02020603050405020304" pitchFamily="18" charset="0"/>
              </a:endParaRPr>
            </a:p>
          </p:txBody>
        </p:sp>
        <p:sp>
          <p:nvSpPr>
            <p:cNvPr id="16" name="Rectangle 12"/>
            <p:cNvSpPr>
              <a:spLocks noChangeArrowheads="1"/>
            </p:cNvSpPr>
            <p:nvPr/>
          </p:nvSpPr>
          <p:spPr bwMode="auto">
            <a:xfrm>
              <a:off x="6476392" y="5693678"/>
              <a:ext cx="1887345" cy="880177"/>
            </a:xfrm>
            <a:prstGeom prst="rect">
              <a:avLst/>
            </a:prstGeom>
            <a:solidFill>
              <a:schemeClr val="accent5">
                <a:lumMod val="50000"/>
              </a:schemeClr>
            </a:solidFill>
            <a:ln w="9525" algn="ctr">
              <a:noFill/>
              <a:miter lim="800000"/>
              <a:headEnd/>
              <a:tailEnd/>
            </a:ln>
          </p:spPr>
          <p:txBody>
            <a:bodyPr wrap="none" anchor="ctr"/>
            <a:lstStyle/>
            <a:p>
              <a:pPr algn="ctr"/>
              <a:r>
                <a:rPr lang="tr-TR" b="1" dirty="0">
                  <a:solidFill>
                    <a:schemeClr val="bg1"/>
                  </a:solidFill>
                  <a:latin typeface="Times New Roman" panose="02020603050405020304" pitchFamily="18" charset="0"/>
                  <a:cs typeface="Times New Roman" panose="02020603050405020304" pitchFamily="18" charset="0"/>
                </a:rPr>
                <a:t>1 </a:t>
              </a:r>
              <a:r>
                <a:rPr lang="tr-TR" b="1" dirty="0" smtClean="0">
                  <a:solidFill>
                    <a:schemeClr val="bg1"/>
                  </a:solidFill>
                  <a:latin typeface="Times New Roman" panose="02020603050405020304" pitchFamily="18" charset="0"/>
                  <a:cs typeface="Times New Roman" panose="02020603050405020304" pitchFamily="18" charset="0"/>
                </a:rPr>
                <a:t>yıllık </a:t>
              </a:r>
            </a:p>
            <a:p>
              <a:pPr algn="ctr"/>
              <a:r>
                <a:rPr lang="tr-TR" b="1" dirty="0" smtClean="0">
                  <a:solidFill>
                    <a:schemeClr val="bg1"/>
                  </a:solidFill>
                  <a:latin typeface="Times New Roman" panose="02020603050405020304" pitchFamily="18" charset="0"/>
                  <a:cs typeface="Times New Roman" panose="02020603050405020304" pitchFamily="18" charset="0"/>
                </a:rPr>
                <a:t>sonuçlar</a:t>
              </a:r>
              <a:endParaRPr lang="tr-TR" b="1" dirty="0">
                <a:solidFill>
                  <a:schemeClr val="bg1"/>
                </a:solidFill>
                <a:latin typeface="Times New Roman" panose="02020603050405020304" pitchFamily="18" charset="0"/>
                <a:cs typeface="Times New Roman" panose="02020603050405020304" pitchFamily="18" charset="0"/>
              </a:endParaRPr>
            </a:p>
          </p:txBody>
        </p:sp>
      </p:grpSp>
      <p:sp>
        <p:nvSpPr>
          <p:cNvPr id="18" name="Slayt Numarası Yer Tutucusu 17"/>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4</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007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lstStyle/>
          <a:p>
            <a:r>
              <a:rPr lang="tr-TR" dirty="0" smtClean="0">
                <a:latin typeface="Times New Roman" panose="02020603050405020304" pitchFamily="18" charset="0"/>
                <a:cs typeface="Times New Roman" panose="02020603050405020304" pitchFamily="18" charset="0"/>
              </a:rPr>
              <a:t>Stratejik Planın Yapısı</a:t>
            </a:r>
            <a:endParaRPr lang="tr-TR" dirty="0">
              <a:latin typeface="Times New Roman" panose="02020603050405020304" pitchFamily="18" charset="0"/>
              <a:cs typeface="Times New Roman" panose="02020603050405020304" pitchFamily="18" charset="0"/>
            </a:endParaRPr>
          </a:p>
        </p:txBody>
      </p:sp>
      <p:graphicFrame>
        <p:nvGraphicFramePr>
          <p:cNvPr id="8" name="Diyagram 7"/>
          <p:cNvGraphicFramePr/>
          <p:nvPr>
            <p:extLst>
              <p:ext uri="{D42A27DB-BD31-4B8C-83A1-F6EECF244321}">
                <p14:modId xmlns:p14="http://schemas.microsoft.com/office/powerpoint/2010/main" val="4001874815"/>
              </p:ext>
            </p:extLst>
          </p:nvPr>
        </p:nvGraphicFramePr>
        <p:xfrm>
          <a:off x="1610296" y="1334530"/>
          <a:ext cx="10328359" cy="5024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5</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957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lstStyle/>
          <a:p>
            <a:r>
              <a:rPr lang="tr-TR" dirty="0" smtClean="0">
                <a:latin typeface="Times New Roman" panose="02020603050405020304" pitchFamily="18" charset="0"/>
                <a:cs typeface="Times New Roman" panose="02020603050405020304" pitchFamily="18" charset="0"/>
              </a:rPr>
              <a:t>Durum Analizi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484310" y="1399309"/>
            <a:ext cx="10018713" cy="4391891"/>
          </a:xfrm>
        </p:spPr>
        <p:txBody>
          <a:bodyPr>
            <a:normAutofit/>
          </a:bodyPr>
          <a:lstStyle/>
          <a:p>
            <a:pPr algn="just">
              <a:lnSpc>
                <a:spcPct val="120000"/>
              </a:lnSpc>
            </a:pPr>
            <a:r>
              <a:rPr lang="tr-TR" dirty="0">
                <a:latin typeface="Times New Roman" panose="02020603050405020304" pitchFamily="18" charset="0"/>
                <a:cs typeface="Times New Roman" panose="02020603050405020304" pitchFamily="18" charset="0"/>
              </a:rPr>
              <a:t>Stratejik planlama sürecinin ilk adımı olan durum analizinde “neredeyiz” sorusunun cevabı verilir. Üniversitenin geleceğe yönelik amaç, hedef ve stratejiler geliştirebilmesi için, geçmişte neleri başardığı, hangi alanlarda hedeflerine ulaşamadığı ve bunun nedenleri, mevcut durumda hangi kaynaklara sahip olduğu, hangi yönlerinin gelişmeye açık olduğunun ve üniversitenin kontrolü dışındaki olumlu ya da olumsuz gelişmelerin değerlendirilmesi gerekir. Dolayısıyla bu analiz, üniversitenin kendisini ve çevresini daha iyi tanımasına yardımcı olarak stratejik planlamanın diğer aşamaları için güçlü bir temel oluşturur. </a:t>
            </a:r>
          </a:p>
        </p:txBody>
      </p:sp>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6</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5208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0"/>
            <a:ext cx="10018713" cy="1752599"/>
          </a:xfrm>
        </p:spPr>
        <p:txBody>
          <a:bodyPr/>
          <a:lstStyle/>
          <a:p>
            <a:r>
              <a:rPr lang="tr-TR" dirty="0" smtClean="0">
                <a:latin typeface="Times New Roman" panose="02020603050405020304" pitchFamily="18" charset="0"/>
                <a:cs typeface="Times New Roman" panose="02020603050405020304" pitchFamily="18" charset="0"/>
              </a:rPr>
              <a:t>Durum Analizi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484310" y="1399309"/>
            <a:ext cx="10018713" cy="5458691"/>
          </a:xfrm>
        </p:spPr>
        <p:txBody>
          <a:bodyPr>
            <a:normAutofit lnSpcReduction="10000"/>
          </a:bodyPr>
          <a:lstStyle/>
          <a:p>
            <a:pPr marL="0" indent="0" algn="just">
              <a:buNone/>
            </a:pPr>
            <a:r>
              <a:rPr lang="tr-TR" dirty="0">
                <a:latin typeface="Times New Roman" panose="02020603050405020304" pitchFamily="18" charset="0"/>
                <a:cs typeface="Times New Roman" panose="02020603050405020304" pitchFamily="18" charset="0"/>
              </a:rPr>
              <a:t>Durum analizinde aşağıdaki hususlarla ilgili analiz ve değerlendirmeler yapılır: </a:t>
            </a:r>
          </a:p>
          <a:p>
            <a:pPr algn="just"/>
            <a:r>
              <a:rPr lang="tr-TR" dirty="0" smtClean="0">
                <a:latin typeface="Times New Roman" panose="02020603050405020304" pitchFamily="18" charset="0"/>
                <a:cs typeface="Times New Roman" panose="02020603050405020304" pitchFamily="18" charset="0"/>
              </a:rPr>
              <a:t>Kurumsal </a:t>
            </a:r>
            <a:r>
              <a:rPr lang="tr-TR" dirty="0">
                <a:latin typeface="Times New Roman" panose="02020603050405020304" pitchFamily="18" charset="0"/>
                <a:cs typeface="Times New Roman" panose="02020603050405020304" pitchFamily="18" charset="0"/>
              </a:rPr>
              <a:t>tarihçe </a:t>
            </a:r>
          </a:p>
          <a:p>
            <a:pPr algn="just"/>
            <a:r>
              <a:rPr lang="tr-TR" dirty="0" smtClean="0">
                <a:latin typeface="Times New Roman" panose="02020603050405020304" pitchFamily="18" charset="0"/>
                <a:cs typeface="Times New Roman" panose="02020603050405020304" pitchFamily="18" charset="0"/>
              </a:rPr>
              <a:t>Uygulanmakta </a:t>
            </a:r>
            <a:r>
              <a:rPr lang="tr-TR" dirty="0">
                <a:latin typeface="Times New Roman" panose="02020603050405020304" pitchFamily="18" charset="0"/>
                <a:cs typeface="Times New Roman" panose="02020603050405020304" pitchFamily="18" charset="0"/>
              </a:rPr>
              <a:t>olan stratejik planın değerlendirilmesi </a:t>
            </a:r>
          </a:p>
          <a:p>
            <a:pPr algn="just"/>
            <a:r>
              <a:rPr lang="tr-TR" dirty="0" smtClean="0">
                <a:latin typeface="Times New Roman" panose="02020603050405020304" pitchFamily="18" charset="0"/>
                <a:cs typeface="Times New Roman" panose="02020603050405020304" pitchFamily="18" charset="0"/>
              </a:rPr>
              <a:t>Mevzuat </a:t>
            </a:r>
            <a:r>
              <a:rPr lang="tr-TR" dirty="0">
                <a:latin typeface="Times New Roman" panose="02020603050405020304" pitchFamily="18" charset="0"/>
                <a:cs typeface="Times New Roman" panose="02020603050405020304" pitchFamily="18" charset="0"/>
              </a:rPr>
              <a:t>analizi </a:t>
            </a:r>
          </a:p>
          <a:p>
            <a:pPr algn="just"/>
            <a:r>
              <a:rPr lang="tr-TR" dirty="0" smtClean="0">
                <a:latin typeface="Times New Roman" panose="02020603050405020304" pitchFamily="18" charset="0"/>
                <a:cs typeface="Times New Roman" panose="02020603050405020304" pitchFamily="18" charset="0"/>
              </a:rPr>
              <a:t>Üst </a:t>
            </a:r>
            <a:r>
              <a:rPr lang="tr-TR" dirty="0">
                <a:latin typeface="Times New Roman" panose="02020603050405020304" pitchFamily="18" charset="0"/>
                <a:cs typeface="Times New Roman" panose="02020603050405020304" pitchFamily="18" charset="0"/>
              </a:rPr>
              <a:t>politika belgelerinin analizi </a:t>
            </a:r>
          </a:p>
          <a:p>
            <a:pPr algn="just"/>
            <a:r>
              <a:rPr lang="tr-TR" dirty="0" smtClean="0">
                <a:latin typeface="Times New Roman" panose="02020603050405020304" pitchFamily="18" charset="0"/>
                <a:cs typeface="Times New Roman" panose="02020603050405020304" pitchFamily="18" charset="0"/>
              </a:rPr>
              <a:t>Faaliyet </a:t>
            </a:r>
            <a:r>
              <a:rPr lang="tr-TR" dirty="0">
                <a:latin typeface="Times New Roman" panose="02020603050405020304" pitchFamily="18" charset="0"/>
                <a:cs typeface="Times New Roman" panose="02020603050405020304" pitchFamily="18" charset="0"/>
              </a:rPr>
              <a:t>alanları ile ürün ve hizmetlerin belirlenmesi </a:t>
            </a:r>
          </a:p>
          <a:p>
            <a:pPr algn="just"/>
            <a:r>
              <a:rPr lang="tr-TR" dirty="0" smtClean="0">
                <a:latin typeface="Times New Roman" panose="02020603050405020304" pitchFamily="18" charset="0"/>
                <a:cs typeface="Times New Roman" panose="02020603050405020304" pitchFamily="18" charset="0"/>
              </a:rPr>
              <a:t>Paydaş </a:t>
            </a:r>
            <a:r>
              <a:rPr lang="tr-TR" dirty="0">
                <a:latin typeface="Times New Roman" panose="02020603050405020304" pitchFamily="18" charset="0"/>
                <a:cs typeface="Times New Roman" panose="02020603050405020304" pitchFamily="18" charset="0"/>
              </a:rPr>
              <a:t>analizi </a:t>
            </a:r>
          </a:p>
          <a:p>
            <a:pPr algn="just"/>
            <a:r>
              <a:rPr lang="tr-TR" dirty="0" smtClean="0">
                <a:latin typeface="Times New Roman" panose="02020603050405020304" pitchFamily="18" charset="0"/>
                <a:cs typeface="Times New Roman" panose="02020603050405020304" pitchFamily="18" charset="0"/>
              </a:rPr>
              <a:t>Kuruluş </a:t>
            </a:r>
            <a:r>
              <a:rPr lang="tr-TR" dirty="0">
                <a:latin typeface="Times New Roman" panose="02020603050405020304" pitchFamily="18" charset="0"/>
                <a:cs typeface="Times New Roman" panose="02020603050405020304" pitchFamily="18" charset="0"/>
              </a:rPr>
              <a:t>içi analiz </a:t>
            </a:r>
          </a:p>
          <a:p>
            <a:pPr algn="just"/>
            <a:r>
              <a:rPr lang="tr-TR" dirty="0" smtClean="0">
                <a:latin typeface="Times New Roman" panose="02020603050405020304" pitchFamily="18" charset="0"/>
                <a:cs typeface="Times New Roman" panose="02020603050405020304" pitchFamily="18" charset="0"/>
              </a:rPr>
              <a:t>Akademik </a:t>
            </a:r>
            <a:r>
              <a:rPr lang="tr-TR" dirty="0">
                <a:latin typeface="Times New Roman" panose="02020603050405020304" pitchFamily="18" charset="0"/>
                <a:cs typeface="Times New Roman" panose="02020603050405020304" pitchFamily="18" charset="0"/>
              </a:rPr>
              <a:t>faaliyetler analizi, </a:t>
            </a:r>
          </a:p>
          <a:p>
            <a:pPr algn="just"/>
            <a:r>
              <a:rPr lang="tr-TR" dirty="0" smtClean="0">
                <a:latin typeface="Times New Roman" panose="02020603050405020304" pitchFamily="18" charset="0"/>
                <a:cs typeface="Times New Roman" panose="02020603050405020304" pitchFamily="18" charset="0"/>
              </a:rPr>
              <a:t>Yükseköğretim </a:t>
            </a:r>
            <a:r>
              <a:rPr lang="tr-TR" dirty="0">
                <a:latin typeface="Times New Roman" panose="02020603050405020304" pitchFamily="18" charset="0"/>
                <a:cs typeface="Times New Roman" panose="02020603050405020304" pitchFamily="18" charset="0"/>
              </a:rPr>
              <a:t>sektörü analizi, </a:t>
            </a:r>
          </a:p>
          <a:p>
            <a:pPr algn="just"/>
            <a:r>
              <a:rPr lang="tr-TR" b="1" dirty="0" smtClean="0">
                <a:latin typeface="Times New Roman" panose="02020603050405020304" pitchFamily="18" charset="0"/>
                <a:cs typeface="Times New Roman" panose="02020603050405020304" pitchFamily="18" charset="0"/>
              </a:rPr>
              <a:t>Güçlü </a:t>
            </a:r>
            <a:r>
              <a:rPr lang="tr-TR" b="1" dirty="0">
                <a:latin typeface="Times New Roman" panose="02020603050405020304" pitchFamily="18" charset="0"/>
                <a:cs typeface="Times New Roman" panose="02020603050405020304" pitchFamily="18" charset="0"/>
              </a:rPr>
              <a:t>ve zayıf yönler ile fırsatlar ve tehditler (GZFT) analizi </a:t>
            </a:r>
          </a:p>
          <a:p>
            <a:pPr algn="just"/>
            <a:endParaRPr lang="tr-TR"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0986" y="5793536"/>
            <a:ext cx="942110" cy="942110"/>
          </a:xfrm>
          <a:prstGeom prst="rect">
            <a:avLst/>
          </a:prstGeom>
        </p:spPr>
      </p:pic>
      <p:sp>
        <p:nvSpPr>
          <p:cNvPr id="6" name="Slayt Numarası Yer Tutucusu 5"/>
          <p:cNvSpPr>
            <a:spLocks noGrp="1"/>
          </p:cNvSpPr>
          <p:nvPr>
            <p:ph type="sldNum" sz="quarter" idx="12"/>
          </p:nvPr>
        </p:nvSpPr>
        <p:spPr>
          <a:xfrm>
            <a:off x="1162740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7</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5524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r>
              <a:rPr lang="tr-TR" sz="5000" dirty="0">
                <a:latin typeface="Times New Roman" panose="02020603050405020304" pitchFamily="18" charset="0"/>
                <a:cs typeface="Times New Roman" panose="02020603050405020304" pitchFamily="18" charset="0"/>
              </a:rPr>
              <a:t>GÜÇLÜ VE ZAYIF YÖNLER İLE FIRSATLAR VE TEHDİTLER (GZFT) ANALİZİ </a:t>
            </a: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260046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normAutofit/>
          </a:bodyPr>
          <a:lstStyle/>
          <a:p>
            <a:r>
              <a:rPr lang="tr-TR" dirty="0" smtClean="0">
                <a:latin typeface="Times New Roman" panose="02020603050405020304" pitchFamily="18" charset="0"/>
                <a:cs typeface="Times New Roman" panose="02020603050405020304" pitchFamily="18" charset="0"/>
              </a:rPr>
              <a:t>Güçlü ve Zayıf Yönler ile Fırsatlar ve Tehditler (</a:t>
            </a:r>
            <a:r>
              <a:rPr lang="tr-TR" dirty="0">
                <a:latin typeface="Times New Roman" panose="02020603050405020304" pitchFamily="18" charset="0"/>
                <a:cs typeface="Times New Roman" panose="02020603050405020304" pitchFamily="18" charset="0"/>
              </a:rPr>
              <a:t>GZFT) </a:t>
            </a:r>
            <a:r>
              <a:rPr lang="tr-TR" dirty="0" smtClean="0">
                <a:latin typeface="Times New Roman" panose="02020603050405020304" pitchFamily="18" charset="0"/>
                <a:cs typeface="Times New Roman" panose="02020603050405020304" pitchFamily="18" charset="0"/>
              </a:rPr>
              <a:t>Analizi İçin Öğrenme Hedefleri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484310" y="1614616"/>
            <a:ext cx="10018713" cy="4176585"/>
          </a:xfrm>
        </p:spPr>
        <p:txBody>
          <a:bodyPr>
            <a:normAutofit/>
          </a:bodyPr>
          <a:lstStyle/>
          <a:p>
            <a:r>
              <a:rPr lang="tr-TR" sz="2800" dirty="0">
                <a:latin typeface="Times New Roman" panose="02020603050405020304" pitchFamily="18" charset="0"/>
                <a:cs typeface="Times New Roman" panose="02020603050405020304" pitchFamily="18" charset="0"/>
              </a:rPr>
              <a:t>GZFT Analizi nedir?</a:t>
            </a:r>
          </a:p>
          <a:p>
            <a:r>
              <a:rPr lang="tr-TR" sz="2800" dirty="0">
                <a:latin typeface="Times New Roman" panose="02020603050405020304" pitchFamily="18" charset="0"/>
                <a:cs typeface="Times New Roman" panose="02020603050405020304" pitchFamily="18" charset="0"/>
              </a:rPr>
              <a:t>GZFT Analizinin amacı nedir?</a:t>
            </a:r>
          </a:p>
          <a:p>
            <a:r>
              <a:rPr lang="tr-TR" sz="2800" dirty="0">
                <a:latin typeface="Times New Roman" panose="02020603050405020304" pitchFamily="18" charset="0"/>
                <a:cs typeface="Times New Roman" panose="02020603050405020304" pitchFamily="18" charset="0"/>
              </a:rPr>
              <a:t>GZFT Analizi yaparken nelere dikkat edilir?</a:t>
            </a:r>
          </a:p>
          <a:p>
            <a:r>
              <a:rPr lang="tr-TR" sz="2800" dirty="0">
                <a:latin typeface="Times New Roman" panose="02020603050405020304" pitchFamily="18" charset="0"/>
                <a:cs typeface="Times New Roman" panose="02020603050405020304" pitchFamily="18" charset="0"/>
              </a:rPr>
              <a:t>GZFT Analizi elementleri ve örnekler…</a:t>
            </a:r>
          </a:p>
          <a:p>
            <a:endParaRPr lang="tr-TR" sz="2800" dirty="0">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a:xfrm>
            <a:off x="11640833" y="6492875"/>
            <a:ext cx="551167" cy="365125"/>
          </a:xfrm>
        </p:spPr>
        <p:txBody>
          <a:bodyPr/>
          <a:lstStyle/>
          <a:p>
            <a:pPr algn="ctr"/>
            <a:fld id="{7E2DBF32-F9A9-4C00-A507-E5EB10A6A59E}" type="slidenum">
              <a:rPr lang="tr-TR" sz="1200" smtClean="0">
                <a:latin typeface="Times New Roman" panose="02020603050405020304" pitchFamily="18" charset="0"/>
                <a:cs typeface="Times New Roman" panose="02020603050405020304" pitchFamily="18" charset="0"/>
              </a:rPr>
              <a:pPr algn="ctr"/>
              <a:t>9</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14396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745</TotalTime>
  <Words>1503</Words>
  <Application>Microsoft Office PowerPoint</Application>
  <PresentationFormat>Geniş ekran</PresentationFormat>
  <Paragraphs>192</Paragraphs>
  <Slides>27</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27</vt:i4>
      </vt:variant>
    </vt:vector>
  </HeadingPairs>
  <TitlesOfParts>
    <vt:vector size="32" baseType="lpstr">
      <vt:lpstr>Arial</vt:lpstr>
      <vt:lpstr>Calibri</vt:lpstr>
      <vt:lpstr>Corbel</vt:lpstr>
      <vt:lpstr>Times New Roman</vt:lpstr>
      <vt:lpstr>Paralaks</vt:lpstr>
      <vt:lpstr>STRATEJİK PLANLAMADA GZFT ANALİZİ</vt:lpstr>
      <vt:lpstr>Stratejik Planlama</vt:lpstr>
      <vt:lpstr>Stratejik Yönetim Döngüsü</vt:lpstr>
      <vt:lpstr>Stratejik Yönetim Belgeleri</vt:lpstr>
      <vt:lpstr>Stratejik Planın Yapısı</vt:lpstr>
      <vt:lpstr>Durum Analizi</vt:lpstr>
      <vt:lpstr>Durum Analizi</vt:lpstr>
      <vt:lpstr>GÜÇLÜ VE ZAYIF YÖNLER İLE FIRSATLAR VE TEHDİTLER (GZFT) ANALİZİ </vt:lpstr>
      <vt:lpstr>Güçlü ve Zayıf Yönler ile Fırsatlar ve Tehditler (GZFT) Analizi İçin Öğrenme Hedefleri</vt:lpstr>
      <vt:lpstr>GZFT Analizi Nedir?</vt:lpstr>
      <vt:lpstr>GZFT Analizi Nedir?</vt:lpstr>
      <vt:lpstr>GZFT Analizinin Amacı Nedir?</vt:lpstr>
      <vt:lpstr>GZFT Analizi Yaparken Nelere Dikkat Edilir?</vt:lpstr>
      <vt:lpstr>GZFT Analizi Elementleri</vt:lpstr>
      <vt:lpstr>Güçlü ve Zayıf Yönlerin Tespiti</vt:lpstr>
      <vt:lpstr>Güçlü Yönler</vt:lpstr>
      <vt:lpstr>Güçlü Yönlere Örnekler</vt:lpstr>
      <vt:lpstr>Güçlü Yönlere Örnekler</vt:lpstr>
      <vt:lpstr>Zayıf Yönler</vt:lpstr>
      <vt:lpstr>Zayıf Yönlere Örnekler</vt:lpstr>
      <vt:lpstr>Zayıf Yönlere Örnekler</vt:lpstr>
      <vt:lpstr>Fırsatların ve Tehditlerin Tespiti</vt:lpstr>
      <vt:lpstr>Fırsatlar</vt:lpstr>
      <vt:lpstr>Fırsatlara Örnekler</vt:lpstr>
      <vt:lpstr>Tehditler</vt:lpstr>
      <vt:lpstr>Tehditlere Örnekler</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STRATEJİK PLANLAMADA GZFT ANALİZİ</dc:title>
  <dc:creator>kullanici</dc:creator>
  <cp:lastModifiedBy>kullanici</cp:lastModifiedBy>
  <cp:revision>34</cp:revision>
  <cp:lastPrinted>2017-05-24T12:44:03Z</cp:lastPrinted>
  <dcterms:created xsi:type="dcterms:W3CDTF">2017-05-23T11:23:49Z</dcterms:created>
  <dcterms:modified xsi:type="dcterms:W3CDTF">2017-05-24T15:37:54Z</dcterms:modified>
</cp:coreProperties>
</file>