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7" r:id="rId1"/>
  </p:sldMasterIdLst>
  <p:notesMasterIdLst>
    <p:notesMasterId r:id="rId31"/>
  </p:notesMasterIdLst>
  <p:handoutMasterIdLst>
    <p:handoutMasterId r:id="rId32"/>
  </p:handoutMasterIdLst>
  <p:sldIdLst>
    <p:sldId id="423" r:id="rId2"/>
    <p:sldId id="430" r:id="rId3"/>
    <p:sldId id="431" r:id="rId4"/>
    <p:sldId id="432" r:id="rId5"/>
    <p:sldId id="442" r:id="rId6"/>
    <p:sldId id="428" r:id="rId7"/>
    <p:sldId id="429" r:id="rId8"/>
    <p:sldId id="434" r:id="rId9"/>
    <p:sldId id="436" r:id="rId10"/>
    <p:sldId id="438" r:id="rId11"/>
    <p:sldId id="439" r:id="rId12"/>
    <p:sldId id="433" r:id="rId13"/>
    <p:sldId id="440" r:id="rId14"/>
    <p:sldId id="446" r:id="rId15"/>
    <p:sldId id="443" r:id="rId16"/>
    <p:sldId id="444" r:id="rId17"/>
    <p:sldId id="445" r:id="rId18"/>
    <p:sldId id="456" r:id="rId19"/>
    <p:sldId id="457" r:id="rId20"/>
    <p:sldId id="447" r:id="rId21"/>
    <p:sldId id="448" r:id="rId22"/>
    <p:sldId id="449" r:id="rId23"/>
    <p:sldId id="450" r:id="rId24"/>
    <p:sldId id="451" r:id="rId25"/>
    <p:sldId id="452" r:id="rId26"/>
    <p:sldId id="453" r:id="rId27"/>
    <p:sldId id="454" r:id="rId28"/>
    <p:sldId id="455" r:id="rId29"/>
    <p:sldId id="458" r:id="rId30"/>
  </p:sldIdLst>
  <p:sldSz cx="9144000" cy="6858000" type="screen4x3"/>
  <p:notesSz cx="6794500" cy="9906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2858"/>
    <a:srgbClr val="C2DFE0"/>
    <a:srgbClr val="19314D"/>
    <a:srgbClr val="1C35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92" d="100"/>
          <a:sy n="92" d="100"/>
        </p:scale>
        <p:origin x="-1338" y="-102"/>
      </p:cViewPr>
      <p:guideLst>
        <p:guide orient="horz" pos="2160"/>
        <p:guide pos="2880"/>
      </p:guideLst>
    </p:cSldViewPr>
  </p:slideViewPr>
  <p:outlineViewPr>
    <p:cViewPr>
      <p:scale>
        <a:sx n="33" d="100"/>
        <a:sy n="33" d="100"/>
      </p:scale>
      <p:origin x="48" y="600"/>
    </p:cViewPr>
  </p:outlineViewPr>
  <p:notesTextViewPr>
    <p:cViewPr>
      <p:scale>
        <a:sx n="100" d="100"/>
        <a:sy n="100" d="100"/>
      </p:scale>
      <p:origin x="0" y="0"/>
    </p:cViewPr>
  </p:notesTextViewPr>
  <p:sorterViewPr>
    <p:cViewPr>
      <p:scale>
        <a:sx n="100" d="100"/>
        <a:sy n="100" d="100"/>
      </p:scale>
      <p:origin x="0" y="-24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3" y="0"/>
            <a:ext cx="2944283" cy="495300"/>
          </a:xfrm>
          <a:prstGeom prst="rect">
            <a:avLst/>
          </a:prstGeom>
        </p:spPr>
        <p:txBody>
          <a:bodyPr vert="horz" lIns="91458" tIns="45729" rIns="91458" bIns="45729" rtlCol="0"/>
          <a:lstStyle>
            <a:lvl1pPr algn="l">
              <a:defRPr sz="1200"/>
            </a:lvl1pPr>
          </a:lstStyle>
          <a:p>
            <a:endParaRPr lang="tr-TR" dirty="0"/>
          </a:p>
        </p:txBody>
      </p:sp>
      <p:sp>
        <p:nvSpPr>
          <p:cNvPr id="3" name="2 Veri Yer Tutucusu"/>
          <p:cNvSpPr>
            <a:spLocks noGrp="1"/>
          </p:cNvSpPr>
          <p:nvPr>
            <p:ph type="dt" sz="quarter" idx="1"/>
          </p:nvPr>
        </p:nvSpPr>
        <p:spPr>
          <a:xfrm>
            <a:off x="3848648" y="0"/>
            <a:ext cx="2944283" cy="495300"/>
          </a:xfrm>
          <a:prstGeom prst="rect">
            <a:avLst/>
          </a:prstGeom>
        </p:spPr>
        <p:txBody>
          <a:bodyPr vert="horz" lIns="91458" tIns="45729" rIns="91458" bIns="45729" rtlCol="0"/>
          <a:lstStyle>
            <a:lvl1pPr algn="r">
              <a:defRPr sz="1200"/>
            </a:lvl1pPr>
          </a:lstStyle>
          <a:p>
            <a:fld id="{E18E63AD-1FC6-4683-9630-56F9506DBB59}" type="datetimeFigureOut">
              <a:rPr lang="tr-TR" smtClean="0"/>
              <a:pPr/>
              <a:t>23.5.2016</a:t>
            </a:fld>
            <a:endParaRPr lang="tr-TR" dirty="0"/>
          </a:p>
        </p:txBody>
      </p:sp>
      <p:sp>
        <p:nvSpPr>
          <p:cNvPr id="4" name="3 Altbilgi Yer Tutucusu"/>
          <p:cNvSpPr>
            <a:spLocks noGrp="1"/>
          </p:cNvSpPr>
          <p:nvPr>
            <p:ph type="ftr" sz="quarter" idx="2"/>
          </p:nvPr>
        </p:nvSpPr>
        <p:spPr>
          <a:xfrm>
            <a:off x="3" y="9408982"/>
            <a:ext cx="2944283" cy="495300"/>
          </a:xfrm>
          <a:prstGeom prst="rect">
            <a:avLst/>
          </a:prstGeom>
        </p:spPr>
        <p:txBody>
          <a:bodyPr vert="horz" lIns="91458" tIns="45729" rIns="91458" bIns="45729" rtlCol="0" anchor="b"/>
          <a:lstStyle>
            <a:lvl1pPr algn="l">
              <a:defRPr sz="1200"/>
            </a:lvl1pPr>
          </a:lstStyle>
          <a:p>
            <a:endParaRPr lang="tr-TR" dirty="0"/>
          </a:p>
        </p:txBody>
      </p:sp>
      <p:sp>
        <p:nvSpPr>
          <p:cNvPr id="5" name="4 Slayt Numarası Yer Tutucusu"/>
          <p:cNvSpPr>
            <a:spLocks noGrp="1"/>
          </p:cNvSpPr>
          <p:nvPr>
            <p:ph type="sldNum" sz="quarter" idx="3"/>
          </p:nvPr>
        </p:nvSpPr>
        <p:spPr>
          <a:xfrm>
            <a:off x="3848648" y="9408982"/>
            <a:ext cx="2944283" cy="495300"/>
          </a:xfrm>
          <a:prstGeom prst="rect">
            <a:avLst/>
          </a:prstGeom>
        </p:spPr>
        <p:txBody>
          <a:bodyPr vert="horz" lIns="91458" tIns="45729" rIns="91458" bIns="45729" rtlCol="0" anchor="b"/>
          <a:lstStyle>
            <a:lvl1pPr algn="r">
              <a:defRPr sz="1200"/>
            </a:lvl1pPr>
          </a:lstStyle>
          <a:p>
            <a:fld id="{BC4B642C-3567-4495-9891-C5EAAC8C4CD5}" type="slidenum">
              <a:rPr lang="tr-TR" smtClean="0"/>
              <a:pPr/>
              <a:t>‹#›</a:t>
            </a:fld>
            <a:endParaRPr lang="tr-TR" dirty="0"/>
          </a:p>
        </p:txBody>
      </p:sp>
    </p:spTree>
    <p:extLst>
      <p:ext uri="{BB962C8B-B14F-4D97-AF65-F5344CB8AC3E}">
        <p14:creationId xmlns:p14="http://schemas.microsoft.com/office/powerpoint/2010/main" val="3005276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3" y="0"/>
            <a:ext cx="2944283" cy="495300"/>
          </a:xfrm>
          <a:prstGeom prst="rect">
            <a:avLst/>
          </a:prstGeom>
        </p:spPr>
        <p:txBody>
          <a:bodyPr vert="horz" lIns="91458" tIns="45729" rIns="91458" bIns="45729" rtlCol="0"/>
          <a:lstStyle>
            <a:lvl1pPr algn="l">
              <a:defRPr sz="1200"/>
            </a:lvl1pPr>
          </a:lstStyle>
          <a:p>
            <a:endParaRPr lang="tr-TR" dirty="0"/>
          </a:p>
        </p:txBody>
      </p:sp>
      <p:sp>
        <p:nvSpPr>
          <p:cNvPr id="3" name="2 Veri Yer Tutucusu"/>
          <p:cNvSpPr>
            <a:spLocks noGrp="1"/>
          </p:cNvSpPr>
          <p:nvPr>
            <p:ph type="dt" idx="1"/>
          </p:nvPr>
        </p:nvSpPr>
        <p:spPr>
          <a:xfrm>
            <a:off x="3848648" y="0"/>
            <a:ext cx="2944283" cy="495300"/>
          </a:xfrm>
          <a:prstGeom prst="rect">
            <a:avLst/>
          </a:prstGeom>
        </p:spPr>
        <p:txBody>
          <a:bodyPr vert="horz" lIns="91458" tIns="45729" rIns="91458" bIns="45729" rtlCol="0"/>
          <a:lstStyle>
            <a:lvl1pPr algn="r">
              <a:defRPr sz="1200"/>
            </a:lvl1pPr>
          </a:lstStyle>
          <a:p>
            <a:fld id="{35FC2CC2-1290-46E0-94FF-B98ABBC3532E}" type="datetimeFigureOut">
              <a:rPr lang="tr-TR" smtClean="0"/>
              <a:pPr/>
              <a:t>23.5.2016</a:t>
            </a:fld>
            <a:endParaRPr lang="tr-TR" dirty="0"/>
          </a:p>
        </p:txBody>
      </p:sp>
      <p:sp>
        <p:nvSpPr>
          <p:cNvPr id="4" name="3 Slayt Görüntüsü Yer Tutucusu"/>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58" tIns="45729" rIns="91458" bIns="45729" rtlCol="0" anchor="ctr"/>
          <a:lstStyle/>
          <a:p>
            <a:endParaRPr lang="tr-TR" dirty="0"/>
          </a:p>
        </p:txBody>
      </p:sp>
      <p:sp>
        <p:nvSpPr>
          <p:cNvPr id="5" name="4 Not Yer Tutucusu"/>
          <p:cNvSpPr>
            <a:spLocks noGrp="1"/>
          </p:cNvSpPr>
          <p:nvPr>
            <p:ph type="body" sz="quarter" idx="3"/>
          </p:nvPr>
        </p:nvSpPr>
        <p:spPr>
          <a:xfrm>
            <a:off x="679451" y="4705352"/>
            <a:ext cx="5435600" cy="4457700"/>
          </a:xfrm>
          <a:prstGeom prst="rect">
            <a:avLst/>
          </a:prstGeom>
        </p:spPr>
        <p:txBody>
          <a:bodyPr vert="horz" lIns="91458" tIns="45729" rIns="91458" bIns="45729"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3" y="9408982"/>
            <a:ext cx="2944283" cy="495300"/>
          </a:xfrm>
          <a:prstGeom prst="rect">
            <a:avLst/>
          </a:prstGeom>
        </p:spPr>
        <p:txBody>
          <a:bodyPr vert="horz" lIns="91458" tIns="45729" rIns="91458" bIns="45729"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48648" y="9408982"/>
            <a:ext cx="2944283" cy="495300"/>
          </a:xfrm>
          <a:prstGeom prst="rect">
            <a:avLst/>
          </a:prstGeom>
        </p:spPr>
        <p:txBody>
          <a:bodyPr vert="horz" lIns="91458" tIns="45729" rIns="91458" bIns="45729" rtlCol="0" anchor="b"/>
          <a:lstStyle>
            <a:lvl1pPr algn="r">
              <a:defRPr sz="1200"/>
            </a:lvl1pPr>
          </a:lstStyle>
          <a:p>
            <a:fld id="{699210C2-E7AC-48D3-9174-C87FAA4E78D5}" type="slidenum">
              <a:rPr lang="tr-TR" smtClean="0"/>
              <a:pPr/>
              <a:t>‹#›</a:t>
            </a:fld>
            <a:endParaRPr lang="tr-TR" dirty="0"/>
          </a:p>
        </p:txBody>
      </p:sp>
    </p:spTree>
    <p:extLst>
      <p:ext uri="{BB962C8B-B14F-4D97-AF65-F5344CB8AC3E}">
        <p14:creationId xmlns:p14="http://schemas.microsoft.com/office/powerpoint/2010/main" val="3672605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B87B7262-0BEA-46A8-8719-937D00D734A5}" type="datetimeFigureOut">
              <a:rPr lang="tr-TR" smtClean="0">
                <a:solidFill>
                  <a:srgbClr val="DBF5F9">
                    <a:shade val="90000"/>
                  </a:srgbClr>
                </a:solidFill>
              </a:rPr>
              <a:pPr/>
              <a:t>23.5.2016</a:t>
            </a:fld>
            <a:endParaRPr lang="tr-TR" dirty="0">
              <a:solidFill>
                <a:srgbClr val="DBF5F9">
                  <a:shade val="90000"/>
                </a:srgbClr>
              </a:solidFill>
            </a:endParaRPr>
          </a:p>
        </p:txBody>
      </p:sp>
      <p:sp>
        <p:nvSpPr>
          <p:cNvPr id="19" name="18 Altbilgi Yer Tutucusu"/>
          <p:cNvSpPr>
            <a:spLocks noGrp="1"/>
          </p:cNvSpPr>
          <p:nvPr>
            <p:ph type="ftr" sz="quarter" idx="11"/>
          </p:nvPr>
        </p:nvSpPr>
        <p:spPr/>
        <p:txBody>
          <a:bodyPr/>
          <a:lstStyle/>
          <a:p>
            <a:endParaRPr lang="tr-TR" dirty="0">
              <a:solidFill>
                <a:srgbClr val="DBF5F9">
                  <a:shade val="90000"/>
                </a:srgbClr>
              </a:solidFill>
            </a:endParaRPr>
          </a:p>
        </p:txBody>
      </p:sp>
      <p:sp>
        <p:nvSpPr>
          <p:cNvPr id="27" name="26 Slayt Numarası Yer Tutucusu"/>
          <p:cNvSpPr>
            <a:spLocks noGrp="1"/>
          </p:cNvSpPr>
          <p:nvPr>
            <p:ph type="sldNum" sz="quarter" idx="12"/>
          </p:nvPr>
        </p:nvSpPr>
        <p:spPr/>
        <p:txBody>
          <a:bodyPr/>
          <a:lstStyle/>
          <a:p>
            <a:fld id="{4E19A43B-0FE1-4B1C-A624-A26B22450B23}" type="slidenum">
              <a:rPr lang="tr-TR" smtClean="0">
                <a:solidFill>
                  <a:srgbClr val="DBF5F9">
                    <a:shade val="90000"/>
                  </a:srgbClr>
                </a:solidFill>
              </a:rPr>
              <a:pPr/>
              <a:t>‹#›</a:t>
            </a:fld>
            <a:endParaRPr lang="tr-TR" dirty="0">
              <a:solidFill>
                <a:srgbClr val="DBF5F9">
                  <a:shade val="90000"/>
                </a:srgbClr>
              </a:solidFill>
            </a:endParaRPr>
          </a:p>
        </p:txBody>
      </p:sp>
    </p:spTree>
    <p:extLst>
      <p:ext uri="{BB962C8B-B14F-4D97-AF65-F5344CB8AC3E}">
        <p14:creationId xmlns:p14="http://schemas.microsoft.com/office/powerpoint/2010/main" val="356254975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23.5.2016</a:t>
            </a:fld>
            <a:endParaRPr lang="tr-TR" dirty="0">
              <a:solidFill>
                <a:srgbClr val="04617B">
                  <a:shade val="90000"/>
                </a:srgbClr>
              </a:solidFill>
            </a:endParaRPr>
          </a:p>
        </p:txBody>
      </p:sp>
      <p:sp>
        <p:nvSpPr>
          <p:cNvPr id="5" name="4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6" name="5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extLst>
      <p:ext uri="{BB962C8B-B14F-4D97-AF65-F5344CB8AC3E}">
        <p14:creationId xmlns:p14="http://schemas.microsoft.com/office/powerpoint/2010/main" val="634894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23.5.2016</a:t>
            </a:fld>
            <a:endParaRPr lang="tr-TR" dirty="0">
              <a:solidFill>
                <a:srgbClr val="04617B">
                  <a:shade val="90000"/>
                </a:srgbClr>
              </a:solidFill>
            </a:endParaRPr>
          </a:p>
        </p:txBody>
      </p:sp>
      <p:sp>
        <p:nvSpPr>
          <p:cNvPr id="5" name="4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6" name="5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extLst>
      <p:ext uri="{BB962C8B-B14F-4D97-AF65-F5344CB8AC3E}">
        <p14:creationId xmlns:p14="http://schemas.microsoft.com/office/powerpoint/2010/main" val="3648709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23.5.2016</a:t>
            </a:fld>
            <a:endParaRPr lang="tr-TR" dirty="0">
              <a:solidFill>
                <a:srgbClr val="04617B">
                  <a:shade val="90000"/>
                </a:srgbClr>
              </a:solidFill>
            </a:endParaRPr>
          </a:p>
        </p:txBody>
      </p:sp>
      <p:sp>
        <p:nvSpPr>
          <p:cNvPr id="5" name="4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6" name="5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extLst>
      <p:ext uri="{BB962C8B-B14F-4D97-AF65-F5344CB8AC3E}">
        <p14:creationId xmlns:p14="http://schemas.microsoft.com/office/powerpoint/2010/main" val="1616780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87B7262-0BEA-46A8-8719-937D00D734A5}" type="datetimeFigureOut">
              <a:rPr lang="tr-TR" smtClean="0">
                <a:solidFill>
                  <a:srgbClr val="DBF5F9">
                    <a:shade val="90000"/>
                  </a:srgbClr>
                </a:solidFill>
              </a:rPr>
              <a:pPr/>
              <a:t>23.5.2016</a:t>
            </a:fld>
            <a:endParaRPr lang="tr-TR" dirty="0">
              <a:solidFill>
                <a:srgbClr val="DBF5F9">
                  <a:shade val="90000"/>
                </a:srgbClr>
              </a:solidFill>
            </a:endParaRPr>
          </a:p>
        </p:txBody>
      </p:sp>
      <p:sp>
        <p:nvSpPr>
          <p:cNvPr id="5" name="4 Altbilgi Yer Tutucusu"/>
          <p:cNvSpPr>
            <a:spLocks noGrp="1"/>
          </p:cNvSpPr>
          <p:nvPr>
            <p:ph type="ftr" sz="quarter" idx="11"/>
          </p:nvPr>
        </p:nvSpPr>
        <p:spPr/>
        <p:txBody>
          <a:bodyPr/>
          <a:lstStyle/>
          <a:p>
            <a:endParaRPr lang="tr-TR" dirty="0">
              <a:solidFill>
                <a:srgbClr val="DBF5F9">
                  <a:shade val="90000"/>
                </a:srgbClr>
              </a:solidFill>
            </a:endParaRPr>
          </a:p>
        </p:txBody>
      </p:sp>
      <p:sp>
        <p:nvSpPr>
          <p:cNvPr id="6" name="5 Slayt Numarası Yer Tutucusu"/>
          <p:cNvSpPr>
            <a:spLocks noGrp="1"/>
          </p:cNvSpPr>
          <p:nvPr>
            <p:ph type="sldNum" sz="quarter" idx="12"/>
          </p:nvPr>
        </p:nvSpPr>
        <p:spPr/>
        <p:txBody>
          <a:bodyPr/>
          <a:lstStyle/>
          <a:p>
            <a:fld id="{4E19A43B-0FE1-4B1C-A624-A26B22450B23}" type="slidenum">
              <a:rPr lang="tr-TR" smtClean="0">
                <a:solidFill>
                  <a:srgbClr val="DBF5F9">
                    <a:shade val="90000"/>
                  </a:srgbClr>
                </a:solidFill>
              </a:rPr>
              <a:pPr/>
              <a:t>‹#›</a:t>
            </a:fld>
            <a:endParaRPr lang="tr-TR" dirty="0">
              <a:solidFill>
                <a:srgbClr val="DBF5F9">
                  <a:shade val="90000"/>
                </a:srgbClr>
              </a:solidFill>
            </a:endParaRPr>
          </a:p>
        </p:txBody>
      </p:sp>
    </p:spTree>
    <p:extLst>
      <p:ext uri="{BB962C8B-B14F-4D97-AF65-F5344CB8AC3E}">
        <p14:creationId xmlns:p14="http://schemas.microsoft.com/office/powerpoint/2010/main" val="5950432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23.5.2016</a:t>
            </a:fld>
            <a:endParaRPr lang="tr-TR" dirty="0">
              <a:solidFill>
                <a:srgbClr val="04617B">
                  <a:shade val="90000"/>
                </a:srgbClr>
              </a:solidFill>
            </a:endParaRPr>
          </a:p>
        </p:txBody>
      </p:sp>
      <p:sp>
        <p:nvSpPr>
          <p:cNvPr id="6" name="5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7" name="6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extLst>
      <p:ext uri="{BB962C8B-B14F-4D97-AF65-F5344CB8AC3E}">
        <p14:creationId xmlns:p14="http://schemas.microsoft.com/office/powerpoint/2010/main" val="37145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23.5.2016</a:t>
            </a:fld>
            <a:endParaRPr lang="tr-TR" dirty="0">
              <a:solidFill>
                <a:srgbClr val="04617B">
                  <a:shade val="90000"/>
                </a:srgbClr>
              </a:solidFill>
            </a:endParaRPr>
          </a:p>
        </p:txBody>
      </p:sp>
      <p:sp>
        <p:nvSpPr>
          <p:cNvPr id="8" name="7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9" name="8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extLst>
      <p:ext uri="{BB962C8B-B14F-4D97-AF65-F5344CB8AC3E}">
        <p14:creationId xmlns:p14="http://schemas.microsoft.com/office/powerpoint/2010/main" val="42372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23.5.2016</a:t>
            </a:fld>
            <a:endParaRPr lang="tr-TR" dirty="0">
              <a:solidFill>
                <a:srgbClr val="04617B">
                  <a:shade val="90000"/>
                </a:srgbClr>
              </a:solidFill>
            </a:endParaRPr>
          </a:p>
        </p:txBody>
      </p:sp>
      <p:sp>
        <p:nvSpPr>
          <p:cNvPr id="4" name="3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5" name="4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extLst>
      <p:ext uri="{BB962C8B-B14F-4D97-AF65-F5344CB8AC3E}">
        <p14:creationId xmlns:p14="http://schemas.microsoft.com/office/powerpoint/2010/main" val="948205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23.5.2016</a:t>
            </a:fld>
            <a:endParaRPr lang="tr-TR" dirty="0">
              <a:solidFill>
                <a:srgbClr val="04617B">
                  <a:shade val="90000"/>
                </a:srgbClr>
              </a:solidFill>
            </a:endParaRPr>
          </a:p>
        </p:txBody>
      </p:sp>
      <p:sp>
        <p:nvSpPr>
          <p:cNvPr id="3" name="2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4" name="3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extLst>
      <p:ext uri="{BB962C8B-B14F-4D97-AF65-F5344CB8AC3E}">
        <p14:creationId xmlns:p14="http://schemas.microsoft.com/office/powerpoint/2010/main" val="1575828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23.5.2016</a:t>
            </a:fld>
            <a:endParaRPr lang="tr-TR" dirty="0">
              <a:solidFill>
                <a:srgbClr val="04617B">
                  <a:shade val="90000"/>
                </a:srgbClr>
              </a:solidFill>
            </a:endParaRPr>
          </a:p>
        </p:txBody>
      </p:sp>
      <p:sp>
        <p:nvSpPr>
          <p:cNvPr id="6" name="5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7" name="6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extLst>
      <p:ext uri="{BB962C8B-B14F-4D97-AF65-F5344CB8AC3E}">
        <p14:creationId xmlns:p14="http://schemas.microsoft.com/office/powerpoint/2010/main" val="765242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23.5.2016</a:t>
            </a:fld>
            <a:endParaRPr lang="tr-TR" dirty="0">
              <a:solidFill>
                <a:srgbClr val="04617B">
                  <a:shade val="90000"/>
                </a:srgbClr>
              </a:solidFill>
            </a:endParaRPr>
          </a:p>
        </p:txBody>
      </p:sp>
      <p:sp>
        <p:nvSpPr>
          <p:cNvPr id="6" name="5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7" name="6 Slayt Numarası Yer Tutucusu"/>
          <p:cNvSpPr>
            <a:spLocks noGrp="1"/>
          </p:cNvSpPr>
          <p:nvPr>
            <p:ph type="sldNum" sz="quarter" idx="12"/>
          </p:nvPr>
        </p:nvSpPr>
        <p:spPr>
          <a:xfrm>
            <a:off x="8077200" y="6356350"/>
            <a:ext cx="609600" cy="365125"/>
          </a:xfrm>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extLst>
      <p:ext uri="{BB962C8B-B14F-4D97-AF65-F5344CB8AC3E}">
        <p14:creationId xmlns:p14="http://schemas.microsoft.com/office/powerpoint/2010/main" val="219585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7B7262-0BEA-46A8-8719-937D00D734A5}" type="datetimeFigureOut">
              <a:rPr lang="tr-TR" smtClean="0">
                <a:solidFill>
                  <a:srgbClr val="04617B">
                    <a:shade val="90000"/>
                  </a:srgbClr>
                </a:solidFill>
              </a:rPr>
              <a:pPr/>
              <a:t>23.5.2016</a:t>
            </a:fld>
            <a:endParaRPr lang="tr-TR" dirty="0">
              <a:solidFill>
                <a:srgbClr val="04617B">
                  <a:shade val="90000"/>
                </a:srgbClr>
              </a:solidFill>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solidFill>
                <a:srgbClr val="04617B">
                  <a:shade val="90000"/>
                </a:srgbClr>
              </a:solidFill>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3929554769"/>
      </p:ext>
    </p:extLst>
  </p:cSld>
  <p:clrMap bg1="lt1" tx1="dk1" bg2="lt2" tx2="dk2" accent1="accent1" accent2="accent2" accent3="accent3" accent4="accent4" accent5="accent5" accent6="accent6" hlink="hlink" folHlink="folHlink"/>
  <p:sldLayoutIdLst>
    <p:sldLayoutId id="2147484038" r:id="rId1"/>
    <p:sldLayoutId id="2147484039" r:id="rId2"/>
    <p:sldLayoutId id="2147484040" r:id="rId3"/>
    <p:sldLayoutId id="2147484041" r:id="rId4"/>
    <p:sldLayoutId id="2147484042" r:id="rId5"/>
    <p:sldLayoutId id="2147484043" r:id="rId6"/>
    <p:sldLayoutId id="2147484044" r:id="rId7"/>
    <p:sldLayoutId id="2147484045" r:id="rId8"/>
    <p:sldLayoutId id="2147484046" r:id="rId9"/>
    <p:sldLayoutId id="2147484047" r:id="rId10"/>
    <p:sldLayoutId id="214748404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988840"/>
            <a:ext cx="8229600" cy="4389120"/>
          </a:xfrm>
        </p:spPr>
        <p:txBody>
          <a:bodyPr>
            <a:normAutofit fontScale="92500" lnSpcReduction="20000"/>
          </a:bodyPr>
          <a:lstStyle/>
          <a:p>
            <a:pPr marL="0" indent="0" algn="ctr">
              <a:buNone/>
            </a:pPr>
            <a:r>
              <a:rPr lang="tr-TR" sz="3600" b="1" dirty="0" smtClean="0">
                <a:ln w="22225">
                  <a:solidFill>
                    <a:schemeClr val="accent2"/>
                  </a:solidFill>
                  <a:prstDash val="solid"/>
                </a:ln>
                <a:solidFill>
                  <a:schemeClr val="accent2">
                    <a:lumMod val="40000"/>
                    <a:lumOff val="60000"/>
                  </a:schemeClr>
                </a:solidFill>
              </a:rPr>
              <a:t>STRATEJİ GELİŞTİRME DAİRE BAŞKANLIĞI</a:t>
            </a:r>
          </a:p>
          <a:p>
            <a:pPr marL="0" indent="0" algn="ctr">
              <a:buNone/>
            </a:pPr>
            <a:endParaRPr lang="tr-TR" sz="3600" b="1" dirty="0" smtClean="0">
              <a:ln w="22225">
                <a:solidFill>
                  <a:schemeClr val="accent2"/>
                </a:solidFill>
                <a:prstDash val="solid"/>
              </a:ln>
              <a:solidFill>
                <a:schemeClr val="accent2">
                  <a:lumMod val="40000"/>
                  <a:lumOff val="60000"/>
                </a:schemeClr>
              </a:solidFill>
            </a:endParaRPr>
          </a:p>
          <a:p>
            <a:pPr marL="0" indent="0" algn="ctr">
              <a:buNone/>
            </a:pPr>
            <a:r>
              <a:rPr lang="tr-TR" sz="3600" b="1" dirty="0" smtClean="0">
                <a:ln w="22225">
                  <a:solidFill>
                    <a:schemeClr val="accent2"/>
                  </a:solidFill>
                  <a:prstDash val="solid"/>
                </a:ln>
                <a:solidFill>
                  <a:schemeClr val="accent2">
                    <a:lumMod val="40000"/>
                    <a:lumOff val="60000"/>
                  </a:schemeClr>
                </a:solidFill>
              </a:rPr>
              <a:t>TAŞINIR İŞLEMLER SERVİSİ</a:t>
            </a:r>
          </a:p>
          <a:p>
            <a:pPr marL="0" indent="0" algn="ctr">
              <a:buNone/>
            </a:pPr>
            <a:endParaRPr lang="tr-TR" sz="3600" b="1" dirty="0" smtClean="0">
              <a:ln w="22225">
                <a:solidFill>
                  <a:schemeClr val="accent2"/>
                </a:solidFill>
                <a:prstDash val="solid"/>
              </a:ln>
              <a:solidFill>
                <a:schemeClr val="accent2">
                  <a:lumMod val="40000"/>
                  <a:lumOff val="60000"/>
                </a:schemeClr>
              </a:solidFill>
            </a:endParaRPr>
          </a:p>
          <a:p>
            <a:pPr marL="0" indent="0" algn="ctr">
              <a:buNone/>
            </a:pPr>
            <a:r>
              <a:rPr lang="tr-TR" sz="3600" b="1" dirty="0" smtClean="0">
                <a:ln w="22225">
                  <a:solidFill>
                    <a:schemeClr val="accent2"/>
                  </a:solidFill>
                  <a:prstDash val="solid"/>
                </a:ln>
                <a:solidFill>
                  <a:schemeClr val="accent2">
                    <a:lumMod val="40000"/>
                    <a:lumOff val="60000"/>
                  </a:schemeClr>
                </a:solidFill>
              </a:rPr>
              <a:t>TAŞINIR MAL YÖNETMELİĞİNDE DİKKAT EDİLECEK HUSUSLAR</a:t>
            </a:r>
          </a:p>
          <a:p>
            <a:pPr marL="0" indent="0" algn="ctr">
              <a:buNone/>
            </a:pPr>
            <a:endParaRPr lang="tr-TR" sz="3600" b="1" dirty="0">
              <a:ln w="22225">
                <a:solidFill>
                  <a:schemeClr val="accent2"/>
                </a:solidFill>
                <a:prstDash val="solid"/>
              </a:ln>
              <a:solidFill>
                <a:schemeClr val="accent2">
                  <a:lumMod val="40000"/>
                  <a:lumOff val="60000"/>
                </a:schemeClr>
              </a:solidFill>
            </a:endParaRPr>
          </a:p>
          <a:p>
            <a:pPr marL="0" indent="0" algn="ctr">
              <a:buNone/>
            </a:pPr>
            <a:r>
              <a:rPr lang="tr-TR" sz="3600" b="1" dirty="0" smtClean="0">
                <a:ln w="22225">
                  <a:solidFill>
                    <a:schemeClr val="accent2"/>
                  </a:solidFill>
                  <a:prstDash val="solid"/>
                </a:ln>
                <a:solidFill>
                  <a:schemeClr val="accent2">
                    <a:lumMod val="40000"/>
                    <a:lumOff val="60000"/>
                  </a:schemeClr>
                </a:solidFill>
              </a:rPr>
              <a:t>18.05.2016</a:t>
            </a:r>
            <a:endParaRPr lang="tr-TR" sz="36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97329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pPr algn="ctr"/>
            <a:r>
              <a:rPr lang="tr-TR" sz="3200" b="1" dirty="0">
                <a:solidFill>
                  <a:schemeClr val="tx1"/>
                </a:solidFill>
              </a:rPr>
              <a:t>Giriş </a:t>
            </a:r>
            <a:r>
              <a:rPr lang="tr-TR" sz="3200" b="1" dirty="0" smtClean="0">
                <a:solidFill>
                  <a:schemeClr val="tx1"/>
                </a:solidFill>
              </a:rPr>
              <a:t>İşlemleri</a:t>
            </a:r>
            <a:endParaRPr lang="tr-TR" sz="2000" b="1" dirty="0">
              <a:solidFill>
                <a:schemeClr val="tx1"/>
              </a:solidFill>
            </a:endParaRPr>
          </a:p>
        </p:txBody>
      </p:sp>
      <p:sp>
        <p:nvSpPr>
          <p:cNvPr id="3" name="İçerik Yer Tutucusu 2"/>
          <p:cNvSpPr>
            <a:spLocks noGrp="1"/>
          </p:cNvSpPr>
          <p:nvPr>
            <p:ph idx="1"/>
          </p:nvPr>
        </p:nvSpPr>
        <p:spPr>
          <a:xfrm>
            <a:off x="467544" y="1844824"/>
            <a:ext cx="8229600" cy="4389120"/>
          </a:xfrm>
        </p:spPr>
        <p:txBody>
          <a:bodyPr>
            <a:noAutofit/>
          </a:bodyPr>
          <a:lstStyle/>
          <a:p>
            <a:pPr marL="533400" indent="-533400">
              <a:lnSpc>
                <a:spcPct val="90000"/>
              </a:lnSpc>
            </a:pPr>
            <a:r>
              <a:rPr lang="tr-TR" altLang="tr-TR" sz="2500" b="1" dirty="0">
                <a:cs typeface="Times New Roman" panose="02020603050405020304" pitchFamily="18" charset="0"/>
              </a:rPr>
              <a:t>1-</a:t>
            </a:r>
            <a:r>
              <a:rPr lang="tr-TR" altLang="tr-TR" sz="2500" b="1" dirty="0"/>
              <a:t>S</a:t>
            </a:r>
            <a:r>
              <a:rPr lang="tr-TR" altLang="tr-TR" sz="2500" b="1" dirty="0">
                <a:cs typeface="Times New Roman" panose="02020603050405020304" pitchFamily="18" charset="0"/>
              </a:rPr>
              <a:t>atınalma Girişi</a:t>
            </a:r>
            <a:endParaRPr lang="tr-TR" altLang="tr-TR" sz="2500" dirty="0">
              <a:cs typeface="Times New Roman" panose="02020603050405020304" pitchFamily="18" charset="0"/>
            </a:endParaRPr>
          </a:p>
          <a:p>
            <a:pPr marL="533400" indent="-533400">
              <a:lnSpc>
                <a:spcPct val="90000"/>
              </a:lnSpc>
            </a:pPr>
            <a:r>
              <a:rPr lang="tr-TR" altLang="tr-TR" sz="2500" b="1" dirty="0" smtClean="0">
                <a:cs typeface="Times New Roman" panose="02020603050405020304" pitchFamily="18" charset="0"/>
              </a:rPr>
              <a:t>2-</a:t>
            </a:r>
            <a:r>
              <a:rPr lang="tr-TR" altLang="tr-TR" sz="2500" b="1" dirty="0" smtClean="0"/>
              <a:t>B</a:t>
            </a:r>
            <a:r>
              <a:rPr lang="tr-TR" altLang="tr-TR" sz="2500" b="1" dirty="0" smtClean="0">
                <a:cs typeface="Times New Roman" panose="02020603050405020304" pitchFamily="18" charset="0"/>
              </a:rPr>
              <a:t>ağış/</a:t>
            </a:r>
            <a:r>
              <a:rPr lang="tr-TR" altLang="tr-TR" sz="2500" b="1" dirty="0" smtClean="0"/>
              <a:t>H</a:t>
            </a:r>
            <a:r>
              <a:rPr lang="tr-TR" altLang="tr-TR" sz="2500" b="1" dirty="0" smtClean="0">
                <a:cs typeface="Times New Roman" panose="02020603050405020304" pitchFamily="18" charset="0"/>
              </a:rPr>
              <a:t>ibe </a:t>
            </a:r>
            <a:r>
              <a:rPr lang="tr-TR" altLang="tr-TR" sz="2500" b="1" dirty="0">
                <a:cs typeface="Times New Roman" panose="02020603050405020304" pitchFamily="18" charset="0"/>
              </a:rPr>
              <a:t>Girişi</a:t>
            </a:r>
            <a:endParaRPr lang="tr-TR" altLang="tr-TR" sz="2500" dirty="0">
              <a:cs typeface="Times New Roman" panose="02020603050405020304" pitchFamily="18" charset="0"/>
            </a:endParaRPr>
          </a:p>
          <a:p>
            <a:pPr marL="533400" indent="-533400">
              <a:lnSpc>
                <a:spcPct val="90000"/>
              </a:lnSpc>
            </a:pPr>
            <a:r>
              <a:rPr lang="tr-TR" altLang="tr-TR" sz="2500" b="1" dirty="0">
                <a:cs typeface="Times New Roman" panose="02020603050405020304" pitchFamily="18" charset="0"/>
              </a:rPr>
              <a:t>3-</a:t>
            </a:r>
            <a:r>
              <a:rPr lang="tr-TR" altLang="tr-TR" sz="2500" b="1" dirty="0"/>
              <a:t>B</a:t>
            </a:r>
            <a:r>
              <a:rPr lang="tr-TR" altLang="tr-TR" sz="2500" b="1" dirty="0">
                <a:cs typeface="Times New Roman" panose="02020603050405020304" pitchFamily="18" charset="0"/>
              </a:rPr>
              <a:t>edelsiz Devir Alma</a:t>
            </a:r>
            <a:endParaRPr lang="tr-TR" altLang="tr-TR" sz="2500" dirty="0">
              <a:cs typeface="Times New Roman" panose="02020603050405020304" pitchFamily="18" charset="0"/>
            </a:endParaRPr>
          </a:p>
          <a:p>
            <a:pPr marL="1238250" lvl="2" indent="-323850">
              <a:lnSpc>
                <a:spcPct val="90000"/>
              </a:lnSpc>
            </a:pPr>
            <a:r>
              <a:rPr lang="tr-TR" altLang="tr-TR" sz="2200" b="1" dirty="0"/>
              <a:t>a</a:t>
            </a:r>
            <a:r>
              <a:rPr lang="tr-TR" altLang="tr-TR" sz="2200" b="1" dirty="0">
                <a:cs typeface="Times New Roman" panose="02020603050405020304" pitchFamily="18" charset="0"/>
              </a:rPr>
              <a:t>)</a:t>
            </a:r>
            <a:r>
              <a:rPr lang="tr-TR" altLang="tr-TR" sz="2200" b="1" dirty="0">
                <a:latin typeface="Times New Roman" panose="02020603050405020304" pitchFamily="18" charset="0"/>
                <a:cs typeface="Times New Roman" panose="02020603050405020304" pitchFamily="18" charset="0"/>
              </a:rPr>
              <a:t> </a:t>
            </a:r>
            <a:r>
              <a:rPr lang="tr-TR" altLang="tr-TR" sz="2200" b="1" dirty="0">
                <a:latin typeface="Times New Roman" panose="02020603050405020304" pitchFamily="18" charset="0"/>
              </a:rPr>
              <a:t>Ambarlar Arası Devir Girişi</a:t>
            </a:r>
          </a:p>
          <a:p>
            <a:pPr marL="1238250" lvl="2" indent="-323850">
              <a:lnSpc>
                <a:spcPct val="90000"/>
              </a:lnSpc>
            </a:pPr>
            <a:r>
              <a:rPr lang="tr-TR" altLang="tr-TR" sz="2200" b="1" dirty="0">
                <a:latin typeface="Times New Roman" panose="02020603050405020304" pitchFamily="18" charset="0"/>
              </a:rPr>
              <a:t>b) H</a:t>
            </a:r>
            <a:r>
              <a:rPr lang="tr-TR" altLang="tr-TR" sz="2200" b="1" dirty="0">
                <a:cs typeface="Times New Roman" panose="02020603050405020304" pitchFamily="18" charset="0"/>
              </a:rPr>
              <a:t>arcama birimleri arasında devir girişi</a:t>
            </a:r>
            <a:endParaRPr lang="tr-TR" altLang="tr-TR" sz="2200" dirty="0">
              <a:cs typeface="Times New Roman" panose="02020603050405020304" pitchFamily="18" charset="0"/>
            </a:endParaRPr>
          </a:p>
          <a:p>
            <a:pPr marL="1238250" lvl="2" indent="-323850">
              <a:lnSpc>
                <a:spcPct val="90000"/>
              </a:lnSpc>
            </a:pPr>
            <a:r>
              <a:rPr lang="tr-TR" altLang="tr-TR" sz="2200" b="1" dirty="0"/>
              <a:t>c</a:t>
            </a:r>
            <a:r>
              <a:rPr lang="tr-TR" altLang="tr-TR" sz="2200" b="1" dirty="0">
                <a:cs typeface="Times New Roman" panose="02020603050405020304" pitchFamily="18" charset="0"/>
              </a:rPr>
              <a:t>)</a:t>
            </a:r>
            <a:r>
              <a:rPr lang="tr-TR" altLang="tr-TR" sz="2200" b="1" dirty="0">
                <a:latin typeface="Times New Roman" panose="02020603050405020304" pitchFamily="18" charset="0"/>
                <a:cs typeface="Times New Roman" panose="02020603050405020304" pitchFamily="18" charset="0"/>
              </a:rPr>
              <a:t> </a:t>
            </a:r>
            <a:r>
              <a:rPr lang="tr-TR" altLang="tr-TR" sz="2200" b="1" dirty="0">
                <a:latin typeface="Times New Roman" panose="02020603050405020304" pitchFamily="18" charset="0"/>
              </a:rPr>
              <a:t>D</a:t>
            </a:r>
            <a:r>
              <a:rPr lang="tr-TR" altLang="tr-TR" sz="2200" b="1" dirty="0">
                <a:cs typeface="Times New Roman" panose="02020603050405020304" pitchFamily="18" charset="0"/>
              </a:rPr>
              <a:t>iğer kamu idarelerinden devir girişi</a:t>
            </a:r>
            <a:endParaRPr lang="tr-TR" altLang="tr-TR" sz="2200" dirty="0">
              <a:cs typeface="Times New Roman" panose="02020603050405020304" pitchFamily="18" charset="0"/>
            </a:endParaRPr>
          </a:p>
          <a:p>
            <a:pPr marL="533400" indent="-533400">
              <a:lnSpc>
                <a:spcPct val="90000"/>
              </a:lnSpc>
            </a:pPr>
            <a:r>
              <a:rPr lang="tr-TR" altLang="tr-TR" sz="2500" b="1" dirty="0">
                <a:cs typeface="Times New Roman" panose="02020603050405020304" pitchFamily="18" charset="0"/>
              </a:rPr>
              <a:t>4-iç İmkanlarla Üretim Girişi</a:t>
            </a:r>
            <a:endParaRPr lang="tr-TR" altLang="tr-TR" sz="2500" dirty="0">
              <a:cs typeface="Times New Roman" panose="02020603050405020304" pitchFamily="18" charset="0"/>
            </a:endParaRPr>
          </a:p>
          <a:p>
            <a:pPr marL="533400" indent="-533400">
              <a:lnSpc>
                <a:spcPct val="90000"/>
              </a:lnSpc>
            </a:pPr>
            <a:r>
              <a:rPr lang="tr-TR" altLang="tr-TR" sz="2500" b="1" dirty="0">
                <a:cs typeface="Times New Roman" panose="02020603050405020304" pitchFamily="18" charset="0"/>
              </a:rPr>
              <a:t>5- İade Girişleri</a:t>
            </a:r>
            <a:endParaRPr lang="tr-TR" altLang="tr-TR" sz="2500" dirty="0">
              <a:cs typeface="Times New Roman" panose="02020603050405020304" pitchFamily="18" charset="0"/>
            </a:endParaRPr>
          </a:p>
          <a:p>
            <a:pPr marL="533400" indent="-533400">
              <a:lnSpc>
                <a:spcPct val="90000"/>
              </a:lnSpc>
            </a:pPr>
            <a:r>
              <a:rPr lang="tr-TR" altLang="tr-TR" sz="2500" b="1" dirty="0">
                <a:cs typeface="Times New Roman" panose="02020603050405020304" pitchFamily="18" charset="0"/>
              </a:rPr>
              <a:t>6- Değer Artışlarının Girişi</a:t>
            </a:r>
            <a:endParaRPr lang="tr-TR" altLang="tr-TR" sz="2500" dirty="0">
              <a:cs typeface="Times New Roman" panose="02020603050405020304" pitchFamily="18" charset="0"/>
            </a:endParaRPr>
          </a:p>
          <a:p>
            <a:pPr marL="533400" indent="-533400">
              <a:lnSpc>
                <a:spcPct val="90000"/>
              </a:lnSpc>
            </a:pPr>
            <a:r>
              <a:rPr lang="tr-TR" altLang="tr-TR" sz="2500" b="1" dirty="0">
                <a:cs typeface="Times New Roman" panose="02020603050405020304" pitchFamily="18" charset="0"/>
              </a:rPr>
              <a:t>7-</a:t>
            </a:r>
            <a:r>
              <a:rPr lang="tr-TR" altLang="tr-TR" sz="2500" b="1" dirty="0"/>
              <a:t> S</a:t>
            </a:r>
            <a:r>
              <a:rPr lang="tr-TR" altLang="tr-TR" sz="2500" b="1" dirty="0">
                <a:cs typeface="Times New Roman" panose="02020603050405020304" pitchFamily="18" charset="0"/>
              </a:rPr>
              <a:t>ayım Fazlası Girişleri</a:t>
            </a:r>
            <a:endParaRPr lang="tr-TR" altLang="tr-TR" sz="2500" dirty="0">
              <a:cs typeface="Times New Roman" panose="02020603050405020304" pitchFamily="18" charset="0"/>
            </a:endParaRPr>
          </a:p>
          <a:p>
            <a:pPr marL="533400" indent="-533400">
              <a:lnSpc>
                <a:spcPct val="90000"/>
              </a:lnSpc>
            </a:pPr>
            <a:r>
              <a:rPr lang="tr-TR" altLang="tr-TR" sz="2500" b="1" dirty="0">
                <a:cs typeface="Times New Roman" panose="02020603050405020304" pitchFamily="18" charset="0"/>
              </a:rPr>
              <a:t>8- Kayıt Düzeltme Girişleri (Hata Düzeltme</a:t>
            </a:r>
            <a:r>
              <a:rPr lang="tr-TR" altLang="tr-TR" sz="2500" b="1" dirty="0" smtClean="0">
                <a:cs typeface="Times New Roman" panose="02020603050405020304" pitchFamily="18" charset="0"/>
              </a:rPr>
              <a:t>)</a:t>
            </a:r>
            <a:endParaRPr lang="tr-TR" altLang="tr-TR" sz="2500" dirty="0">
              <a:cs typeface="Times New Roman" panose="02020603050405020304" pitchFamily="18" charset="0"/>
            </a:endParaRPr>
          </a:p>
        </p:txBody>
      </p:sp>
    </p:spTree>
    <p:extLst>
      <p:ext uri="{BB962C8B-B14F-4D97-AF65-F5344CB8AC3E}">
        <p14:creationId xmlns:p14="http://schemas.microsoft.com/office/powerpoint/2010/main" val="2356636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nSpc>
                <a:spcPct val="90000"/>
              </a:lnSpc>
            </a:pPr>
            <a:r>
              <a:rPr lang="tr-TR" altLang="tr-TR" sz="2500" b="1" dirty="0">
                <a:cs typeface="Times New Roman" panose="02020603050405020304" pitchFamily="18" charset="0"/>
              </a:rPr>
              <a:t>1- </a:t>
            </a:r>
            <a:r>
              <a:rPr lang="tr-TR" altLang="tr-TR" sz="2500" b="1" dirty="0"/>
              <a:t>T</a:t>
            </a:r>
            <a:r>
              <a:rPr lang="tr-TR" altLang="tr-TR" sz="2500" b="1" dirty="0">
                <a:cs typeface="Times New Roman" panose="02020603050405020304" pitchFamily="18" charset="0"/>
              </a:rPr>
              <a:t>üketim</a:t>
            </a:r>
            <a:r>
              <a:rPr lang="tr-TR" altLang="tr-TR" sz="2500" b="1" dirty="0"/>
              <a:t> çıkışı</a:t>
            </a:r>
            <a:endParaRPr lang="tr-TR" altLang="tr-TR" sz="2500" dirty="0"/>
          </a:p>
          <a:p>
            <a:pPr>
              <a:lnSpc>
                <a:spcPct val="90000"/>
              </a:lnSpc>
            </a:pPr>
            <a:r>
              <a:rPr lang="tr-TR" altLang="tr-TR" sz="2500" b="1" dirty="0">
                <a:cs typeface="Times New Roman" panose="02020603050405020304" pitchFamily="18" charset="0"/>
              </a:rPr>
              <a:t>2- </a:t>
            </a:r>
            <a:r>
              <a:rPr lang="tr-TR" altLang="tr-TR" sz="2500" b="1" dirty="0"/>
              <a:t>B</a:t>
            </a:r>
            <a:r>
              <a:rPr lang="tr-TR" altLang="tr-TR" sz="2500" b="1" dirty="0">
                <a:cs typeface="Times New Roman" panose="02020603050405020304" pitchFamily="18" charset="0"/>
              </a:rPr>
              <a:t>ağış</a:t>
            </a:r>
            <a:r>
              <a:rPr lang="tr-TR" altLang="tr-TR" sz="2500" b="1" dirty="0"/>
              <a:t> </a:t>
            </a:r>
            <a:r>
              <a:rPr lang="tr-TR" altLang="tr-TR" sz="2500" b="1" dirty="0">
                <a:cs typeface="Times New Roman" panose="02020603050405020304" pitchFamily="18" charset="0"/>
              </a:rPr>
              <a:t>/</a:t>
            </a:r>
            <a:r>
              <a:rPr lang="tr-TR" altLang="tr-TR" sz="2500" b="1" dirty="0"/>
              <a:t> H</a:t>
            </a:r>
            <a:r>
              <a:rPr lang="tr-TR" altLang="tr-TR" sz="2500" b="1" dirty="0">
                <a:cs typeface="Times New Roman" panose="02020603050405020304" pitchFamily="18" charset="0"/>
              </a:rPr>
              <a:t>ibe</a:t>
            </a:r>
            <a:r>
              <a:rPr lang="tr-TR" altLang="tr-TR" sz="2500" b="1" dirty="0"/>
              <a:t> yapılanlar çıkışı</a:t>
            </a:r>
            <a:endParaRPr lang="tr-TR" altLang="tr-TR" sz="2500" dirty="0">
              <a:cs typeface="Times New Roman" panose="02020603050405020304" pitchFamily="18" charset="0"/>
            </a:endParaRPr>
          </a:p>
          <a:p>
            <a:pPr>
              <a:lnSpc>
                <a:spcPct val="90000"/>
              </a:lnSpc>
            </a:pPr>
            <a:r>
              <a:rPr lang="tr-TR" altLang="tr-TR" sz="2500" b="1" dirty="0">
                <a:cs typeface="Times New Roman" panose="02020603050405020304" pitchFamily="18" charset="0"/>
              </a:rPr>
              <a:t>3- Bedelsiz devredilenler</a:t>
            </a:r>
            <a:r>
              <a:rPr lang="tr-TR" altLang="tr-TR" sz="2500" b="1" dirty="0"/>
              <a:t>in çıkışı:</a:t>
            </a:r>
            <a:endParaRPr lang="tr-TR" altLang="tr-TR" sz="2500" b="1" dirty="0">
              <a:cs typeface="Times New Roman" panose="02020603050405020304" pitchFamily="18" charset="0"/>
            </a:endParaRPr>
          </a:p>
          <a:p>
            <a:pPr>
              <a:lnSpc>
                <a:spcPct val="90000"/>
              </a:lnSpc>
              <a:buNone/>
            </a:pPr>
            <a:r>
              <a:rPr lang="tr-TR" altLang="tr-TR" sz="2500" b="1" dirty="0">
                <a:latin typeface="Times New Roman" panose="02020603050405020304" pitchFamily="18" charset="0"/>
              </a:rPr>
              <a:t>           </a:t>
            </a:r>
            <a:r>
              <a:rPr lang="tr-TR" altLang="tr-TR" sz="2500" b="1" dirty="0" smtClean="0">
                <a:latin typeface="Times New Roman" panose="02020603050405020304" pitchFamily="18" charset="0"/>
              </a:rPr>
              <a:t> </a:t>
            </a:r>
            <a:r>
              <a:rPr lang="tr-TR" altLang="tr-TR" sz="2500" b="1" dirty="0" smtClean="0">
                <a:cs typeface="Times New Roman" panose="02020603050405020304" pitchFamily="18" charset="0"/>
              </a:rPr>
              <a:t>a)Harcama </a:t>
            </a:r>
            <a:r>
              <a:rPr lang="tr-TR" altLang="tr-TR" sz="2500" b="1" dirty="0">
                <a:cs typeface="Times New Roman" panose="02020603050405020304" pitchFamily="18" charset="0"/>
              </a:rPr>
              <a:t>birimleri arasında devir</a:t>
            </a:r>
            <a:endParaRPr lang="tr-TR" altLang="tr-TR" sz="2500" b="1" dirty="0"/>
          </a:p>
          <a:p>
            <a:pPr>
              <a:lnSpc>
                <a:spcPct val="90000"/>
              </a:lnSpc>
              <a:buNone/>
            </a:pPr>
            <a:r>
              <a:rPr lang="tr-TR" altLang="tr-TR" sz="2500" b="1" dirty="0"/>
              <a:t>           </a:t>
            </a:r>
            <a:r>
              <a:rPr lang="tr-TR" altLang="tr-TR" sz="2500" b="1" dirty="0">
                <a:cs typeface="Times New Roman" panose="02020603050405020304" pitchFamily="18" charset="0"/>
              </a:rPr>
              <a:t> b) Diğer kamu idarelerine devi</a:t>
            </a:r>
            <a:r>
              <a:rPr lang="tr-TR" altLang="tr-TR" sz="2500" b="1" dirty="0"/>
              <a:t>r</a:t>
            </a:r>
          </a:p>
          <a:p>
            <a:pPr>
              <a:lnSpc>
                <a:spcPct val="90000"/>
              </a:lnSpc>
            </a:pPr>
            <a:r>
              <a:rPr lang="tr-TR" altLang="tr-TR" sz="2500" b="1" dirty="0"/>
              <a:t>4-Satışı Yapılanların çıkışı</a:t>
            </a:r>
          </a:p>
          <a:p>
            <a:pPr>
              <a:lnSpc>
                <a:spcPct val="90000"/>
              </a:lnSpc>
            </a:pPr>
            <a:r>
              <a:rPr lang="tr-TR" altLang="tr-TR" sz="2500" b="1" dirty="0"/>
              <a:t>5- Hurdaya ayrılanların çıkışı </a:t>
            </a:r>
          </a:p>
          <a:p>
            <a:pPr>
              <a:lnSpc>
                <a:spcPct val="90000"/>
              </a:lnSpc>
            </a:pPr>
            <a:r>
              <a:rPr lang="tr-TR" altLang="tr-TR" sz="2500" b="1" dirty="0"/>
              <a:t>6-Sayım Noksanlarının çıkışı,</a:t>
            </a:r>
          </a:p>
          <a:p>
            <a:pPr>
              <a:lnSpc>
                <a:spcPct val="90000"/>
              </a:lnSpc>
            </a:pPr>
            <a:r>
              <a:rPr lang="tr-TR" altLang="tr-TR" sz="2500" b="1" dirty="0"/>
              <a:t>7- Kayıt Düzeltme çıkışı (Mükerrer ve hatalı </a:t>
            </a:r>
            <a:r>
              <a:rPr lang="tr-TR" altLang="tr-TR" sz="2500" b="1" dirty="0" smtClean="0"/>
              <a:t>  </a:t>
            </a:r>
          </a:p>
          <a:p>
            <a:pPr>
              <a:lnSpc>
                <a:spcPct val="90000"/>
              </a:lnSpc>
              <a:buNone/>
            </a:pPr>
            <a:r>
              <a:rPr lang="tr-TR" altLang="tr-TR" sz="2500" b="1" dirty="0" smtClean="0"/>
              <a:t>        girişlerin </a:t>
            </a:r>
            <a:r>
              <a:rPr lang="tr-TR" altLang="tr-TR" sz="2500" b="1" dirty="0"/>
              <a:t>çıkışı</a:t>
            </a:r>
            <a:r>
              <a:rPr lang="tr-TR" altLang="tr-TR" sz="2500" b="1" dirty="0" smtClean="0"/>
              <a:t>)</a:t>
            </a:r>
            <a:endParaRPr lang="tr-TR" altLang="tr-TR" sz="2500" b="1" dirty="0"/>
          </a:p>
        </p:txBody>
      </p:sp>
      <p:sp>
        <p:nvSpPr>
          <p:cNvPr id="4" name="Unvan 1"/>
          <p:cNvSpPr txBox="1">
            <a:spLocks/>
          </p:cNvSpPr>
          <p:nvPr/>
        </p:nvSpPr>
        <p:spPr>
          <a:xfrm>
            <a:off x="609600" y="692696"/>
            <a:ext cx="8229600" cy="1143000"/>
          </a:xfrm>
          <a:prstGeom prst="rect">
            <a:avLst/>
          </a:prstGeom>
        </p:spPr>
        <p:txBody>
          <a:bodyPr vert="horz" lIns="0" rIns="0" b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1"/>
                </a:solidFill>
                <a:effectLst/>
                <a:uLnTx/>
                <a:uFillTx/>
                <a:latin typeface="+mj-lt"/>
                <a:ea typeface="+mj-ea"/>
                <a:cs typeface="+mj-cs"/>
              </a:rPr>
              <a:t>Çıkış İşlemleri</a:t>
            </a:r>
            <a:endParaRPr kumimoji="0" lang="tr-TR" sz="20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585687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pPr algn="ctr"/>
            <a:r>
              <a:rPr lang="tr-TR" altLang="tr-TR" sz="3200" b="1" dirty="0">
                <a:solidFill>
                  <a:schemeClr val="tx1"/>
                </a:solidFill>
              </a:rPr>
              <a:t>Hangi Hallerde TİF </a:t>
            </a:r>
            <a:r>
              <a:rPr lang="tr-TR" altLang="tr-TR" sz="3200" b="1" dirty="0" smtClean="0">
                <a:solidFill>
                  <a:schemeClr val="tx1"/>
                </a:solidFill>
              </a:rPr>
              <a:t>Düzenlenmez</a:t>
            </a:r>
            <a:endParaRPr lang="tr-TR" sz="2000" b="1" dirty="0">
              <a:solidFill>
                <a:schemeClr val="tx1"/>
              </a:solidFill>
            </a:endParaRPr>
          </a:p>
        </p:txBody>
      </p:sp>
      <p:sp>
        <p:nvSpPr>
          <p:cNvPr id="3" name="İçerik Yer Tutucusu 2"/>
          <p:cNvSpPr>
            <a:spLocks noGrp="1"/>
          </p:cNvSpPr>
          <p:nvPr>
            <p:ph idx="1"/>
          </p:nvPr>
        </p:nvSpPr>
        <p:spPr>
          <a:xfrm>
            <a:off x="457200" y="1935480"/>
            <a:ext cx="8229600" cy="4805888"/>
          </a:xfrm>
        </p:spPr>
        <p:txBody>
          <a:bodyPr>
            <a:normAutofit fontScale="77500" lnSpcReduction="20000"/>
          </a:bodyPr>
          <a:lstStyle/>
          <a:p>
            <a:pPr marL="609600" indent="-609600">
              <a:buFont typeface="Wingdings" panose="05000000000000000000" pitchFamily="2" charset="2"/>
              <a:buAutoNum type="arabicPeriod"/>
            </a:pPr>
            <a:r>
              <a:rPr lang="tr-TR" altLang="tr-TR" sz="2800" dirty="0" smtClean="0"/>
              <a:t>Satın alındığı </a:t>
            </a:r>
            <a:r>
              <a:rPr lang="tr-TR" altLang="tr-TR" sz="2800" dirty="0"/>
              <a:t>andan itibaren tüketimi yapılan; </a:t>
            </a:r>
            <a:r>
              <a:rPr lang="tr-TR" altLang="tr-TR" sz="2800" b="1" dirty="0"/>
              <a:t>su- doğalgaz-kum-çakıl-toprak-gübre</a:t>
            </a:r>
            <a:r>
              <a:rPr lang="tr-TR" altLang="tr-TR" sz="2800" dirty="0"/>
              <a:t> </a:t>
            </a:r>
            <a:r>
              <a:rPr lang="tr-TR" altLang="tr-TR" sz="2800" dirty="0" smtClean="0"/>
              <a:t>vb,</a:t>
            </a:r>
            <a:endParaRPr lang="tr-TR" altLang="tr-TR" sz="2800" dirty="0"/>
          </a:p>
          <a:p>
            <a:pPr marL="609600" indent="-609600">
              <a:buFont typeface="Wingdings" panose="05000000000000000000" pitchFamily="2" charset="2"/>
              <a:buAutoNum type="arabicPeriod"/>
            </a:pPr>
            <a:r>
              <a:rPr lang="tr-TR" altLang="tr-TR" sz="2800" dirty="0"/>
              <a:t>Servislerinde yapılan onarımlarda kullanılan </a:t>
            </a:r>
            <a:r>
              <a:rPr lang="tr-TR" altLang="tr-TR" sz="2800" b="1" dirty="0"/>
              <a:t>yedek parçalar</a:t>
            </a:r>
            <a:r>
              <a:rPr lang="tr-TR" altLang="tr-TR" sz="2800" dirty="0"/>
              <a:t> ile taşıt depolarına konulan </a:t>
            </a:r>
            <a:r>
              <a:rPr lang="tr-TR" altLang="tr-TR" sz="2800" b="1" dirty="0" smtClean="0"/>
              <a:t>akaryakıt, yağ, </a:t>
            </a:r>
            <a:r>
              <a:rPr lang="tr-TR" altLang="tr-TR" sz="2800" b="1" dirty="0"/>
              <a:t>LPG</a:t>
            </a:r>
            <a:r>
              <a:rPr lang="tr-TR" altLang="tr-TR" sz="2800" dirty="0"/>
              <a:t>,</a:t>
            </a:r>
          </a:p>
          <a:p>
            <a:pPr marL="609600" indent="-609600">
              <a:buFont typeface="Wingdings" panose="05000000000000000000" pitchFamily="2" charset="2"/>
              <a:buAutoNum type="arabicPeriod"/>
            </a:pPr>
            <a:r>
              <a:rPr lang="tr-TR" altLang="tr-TR" sz="2800" dirty="0"/>
              <a:t>Mutfak tüpleri, yangın tüpleri ve yazıcı kartuş </a:t>
            </a:r>
            <a:r>
              <a:rPr lang="tr-TR" altLang="tr-TR" sz="2800" b="1" dirty="0"/>
              <a:t>dolumu</a:t>
            </a:r>
            <a:r>
              <a:rPr lang="tr-TR" altLang="tr-TR" sz="2800" dirty="0"/>
              <a:t> (oksijen tüpleri</a:t>
            </a:r>
            <a:r>
              <a:rPr lang="tr-TR" altLang="tr-TR" sz="2800" dirty="0" smtClean="0"/>
              <a:t>),</a:t>
            </a:r>
            <a:endParaRPr lang="tr-TR" altLang="tr-TR" sz="2800" dirty="0"/>
          </a:p>
          <a:p>
            <a:pPr marL="609600" indent="-609600">
              <a:buFont typeface="Wingdings" panose="05000000000000000000" pitchFamily="2" charset="2"/>
              <a:buAutoNum type="arabicPeriod"/>
            </a:pPr>
            <a:r>
              <a:rPr lang="tr-TR" altLang="tr-TR" sz="2800" dirty="0"/>
              <a:t>Dergi, gazete gibi </a:t>
            </a:r>
            <a:r>
              <a:rPr lang="tr-TR" altLang="tr-TR" sz="2800" b="1" dirty="0"/>
              <a:t>süreli </a:t>
            </a:r>
            <a:r>
              <a:rPr lang="tr-TR" altLang="tr-TR" sz="2800" b="1" dirty="0" smtClean="0"/>
              <a:t>yayınlar,</a:t>
            </a:r>
          </a:p>
          <a:p>
            <a:pPr marL="609600" indent="-609600">
              <a:buFont typeface="Wingdings" panose="05000000000000000000" pitchFamily="2" charset="2"/>
              <a:buAutoNum type="arabicPeriod"/>
            </a:pPr>
            <a:r>
              <a:rPr lang="tr-TR" altLang="tr-TR" sz="2800" b="1" dirty="0" smtClean="0"/>
              <a:t>(TMY 2012 </a:t>
            </a:r>
            <a:r>
              <a:rPr lang="tr-TR" altLang="tr-TR" sz="2800" b="1" dirty="0"/>
              <a:t>de Ek) Temsil ödeneği ile makam için alınan yiyecek ve </a:t>
            </a:r>
            <a:r>
              <a:rPr lang="tr-TR" altLang="tr-TR" sz="2800" b="1" dirty="0" smtClean="0"/>
              <a:t>içecekler,</a:t>
            </a:r>
          </a:p>
          <a:p>
            <a:pPr marL="609600" indent="-609600">
              <a:buNone/>
            </a:pPr>
            <a:r>
              <a:rPr lang="tr-TR" altLang="tr-TR" sz="2800" b="1" dirty="0" smtClean="0"/>
              <a:t>	</a:t>
            </a:r>
            <a:r>
              <a:rPr lang="tr-TR" altLang="tr-TR" sz="2800" dirty="0" smtClean="0"/>
              <a:t>için TİF düzenlenmez.</a:t>
            </a:r>
            <a:endParaRPr lang="tr-TR" altLang="tr-TR" sz="2800" b="1" dirty="0"/>
          </a:p>
          <a:p>
            <a:pPr marL="609600" indent="-609600">
              <a:buNone/>
            </a:pPr>
            <a:endParaRPr lang="tr-TR" altLang="tr-TR" sz="2800" i="1" dirty="0"/>
          </a:p>
          <a:p>
            <a:pPr marL="609600" indent="-609600" algn="just">
              <a:buNone/>
            </a:pPr>
            <a:r>
              <a:rPr lang="tr-TR" altLang="tr-TR" sz="2800" b="1" dirty="0" smtClean="0">
                <a:solidFill>
                  <a:srgbClr val="FF0000"/>
                </a:solidFill>
              </a:rPr>
              <a:t>DİKKAT! </a:t>
            </a:r>
            <a:r>
              <a:rPr lang="tr-TR" altLang="tr-TR" sz="2800" b="1" i="1" dirty="0" smtClean="0">
                <a:solidFill>
                  <a:srgbClr val="FF0000"/>
                </a:solidFill>
              </a:rPr>
              <a:t>Bunlardan </a:t>
            </a:r>
            <a:r>
              <a:rPr lang="tr-TR" altLang="tr-TR" sz="2800" b="1" i="1" dirty="0">
                <a:solidFill>
                  <a:srgbClr val="FF0000"/>
                </a:solidFill>
              </a:rPr>
              <a:t>ihtiyaç duyulduğunda kullanılmak </a:t>
            </a:r>
            <a:r>
              <a:rPr lang="tr-TR" altLang="tr-TR" sz="2800" b="1" i="1" dirty="0" smtClean="0">
                <a:solidFill>
                  <a:srgbClr val="FF0000"/>
                </a:solidFill>
              </a:rPr>
              <a:t>üzere depolananlar </a:t>
            </a:r>
            <a:r>
              <a:rPr lang="tr-TR" altLang="tr-TR" sz="2800" b="1" i="1" dirty="0">
                <a:solidFill>
                  <a:srgbClr val="FF0000"/>
                </a:solidFill>
              </a:rPr>
              <a:t>ile ciltlenerek arşivlenenler için TİF düzenlenmesi </a:t>
            </a:r>
            <a:r>
              <a:rPr lang="tr-TR" altLang="tr-TR" sz="2800" b="1" i="1" dirty="0" smtClean="0">
                <a:solidFill>
                  <a:srgbClr val="FF0000"/>
                </a:solidFill>
              </a:rPr>
              <a:t>zorunludur.</a:t>
            </a:r>
            <a:endParaRPr lang="tr-TR" b="1" dirty="0">
              <a:solidFill>
                <a:srgbClr val="FF0000"/>
              </a:solidFill>
            </a:endParaRPr>
          </a:p>
        </p:txBody>
      </p:sp>
    </p:spTree>
    <p:extLst>
      <p:ext uri="{BB962C8B-B14F-4D97-AF65-F5344CB8AC3E}">
        <p14:creationId xmlns:p14="http://schemas.microsoft.com/office/powerpoint/2010/main" val="4147424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pPr algn="ctr"/>
            <a:r>
              <a:rPr lang="tr-TR" sz="3200" b="1" dirty="0">
                <a:solidFill>
                  <a:schemeClr val="tx1"/>
                </a:solidFill>
              </a:rPr>
              <a:t>Taşınırların Noksan Çıkmasında Kasıt-Kusur ve İhmali olanlar</a:t>
            </a:r>
            <a:endParaRPr lang="tr-TR" sz="2000" b="1" dirty="0">
              <a:solidFill>
                <a:schemeClr val="tx1"/>
              </a:solidFill>
            </a:endParaRPr>
          </a:p>
        </p:txBody>
      </p:sp>
      <p:sp>
        <p:nvSpPr>
          <p:cNvPr id="3" name="İçerik Yer Tutucusu 2"/>
          <p:cNvSpPr>
            <a:spLocks noGrp="1"/>
          </p:cNvSpPr>
          <p:nvPr>
            <p:ph idx="1"/>
          </p:nvPr>
        </p:nvSpPr>
        <p:spPr/>
        <p:txBody>
          <a:bodyPr>
            <a:normAutofit/>
          </a:bodyPr>
          <a:lstStyle/>
          <a:p>
            <a:pPr>
              <a:lnSpc>
                <a:spcPct val="90000"/>
              </a:lnSpc>
            </a:pPr>
            <a:r>
              <a:rPr lang="tr-TR" altLang="tr-TR" sz="2500" u="sng" dirty="0"/>
              <a:t>Harcama Yetkililerince</a:t>
            </a:r>
            <a:r>
              <a:rPr lang="tr-TR" altLang="tr-TR" sz="2500" dirty="0"/>
              <a:t>; Sayımda noksan bulunan taşınırların kaybında </a:t>
            </a:r>
            <a:r>
              <a:rPr lang="tr-TR" altLang="tr-TR" sz="2500" b="1" dirty="0"/>
              <a:t>kasıt, kusur veya ihmal </a:t>
            </a:r>
            <a:r>
              <a:rPr lang="tr-TR" altLang="tr-TR" sz="2500" dirty="0"/>
              <a:t>olup olmadığı incelettirilir.</a:t>
            </a:r>
          </a:p>
          <a:p>
            <a:pPr>
              <a:lnSpc>
                <a:spcPct val="90000"/>
              </a:lnSpc>
            </a:pPr>
            <a:r>
              <a:rPr lang="tr-TR" altLang="tr-TR" sz="2500" dirty="0"/>
              <a:t>Kasıt, kusur veya ihmal varsa, </a:t>
            </a:r>
            <a:r>
              <a:rPr lang="tr-TR" altLang="tr-TR" sz="2500" b="1" dirty="0"/>
              <a:t>kamu zararı rayiç bedel üzerinden sorumlularına tazmin ettirilir.</a:t>
            </a:r>
            <a:r>
              <a:rPr lang="tr-TR" altLang="tr-TR" sz="2500" dirty="0"/>
              <a:t> </a:t>
            </a:r>
          </a:p>
          <a:p>
            <a:pPr>
              <a:lnSpc>
                <a:spcPct val="90000"/>
              </a:lnSpc>
            </a:pPr>
            <a:r>
              <a:rPr lang="tr-TR" altLang="tr-TR" sz="2500" u="sng" dirty="0"/>
              <a:t>Olağan firelerde</a:t>
            </a:r>
            <a:r>
              <a:rPr lang="tr-TR" altLang="tr-TR" sz="2500" dirty="0"/>
              <a:t> sorumluluk aranmaz.</a:t>
            </a:r>
          </a:p>
          <a:p>
            <a:pPr>
              <a:lnSpc>
                <a:spcPct val="90000"/>
              </a:lnSpc>
            </a:pPr>
            <a:r>
              <a:rPr lang="tr-TR" altLang="tr-TR" sz="2500" dirty="0"/>
              <a:t>Tazmin konusunda </a:t>
            </a:r>
            <a:r>
              <a:rPr lang="tr-TR" altLang="tr-TR" sz="2500" dirty="0" smtClean="0"/>
              <a:t>657/13 - 16 </a:t>
            </a:r>
            <a:r>
              <a:rPr lang="tr-TR" altLang="tr-TR" sz="2500" dirty="0"/>
              <a:t>Md ye göre çıkarılan Yönetmelik ve Kamu Zararlarının Tahsiline İlişkin Esas ve Usuller Hakkında Yönetmelik hükümleri uygulanır.</a:t>
            </a:r>
          </a:p>
        </p:txBody>
      </p:sp>
    </p:spTree>
    <p:extLst>
      <p:ext uri="{BB962C8B-B14F-4D97-AF65-F5344CB8AC3E}">
        <p14:creationId xmlns:p14="http://schemas.microsoft.com/office/powerpoint/2010/main" val="2450799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620688"/>
            <a:ext cx="8147248" cy="782960"/>
          </a:xfrm>
        </p:spPr>
        <p:txBody>
          <a:bodyPr anchor="ctr">
            <a:normAutofit/>
          </a:bodyPr>
          <a:lstStyle/>
          <a:p>
            <a:pPr algn="ctr"/>
            <a:r>
              <a:rPr lang="tr-TR" sz="3200" b="1" dirty="0">
                <a:solidFill>
                  <a:schemeClr val="tx1"/>
                </a:solidFill>
              </a:rPr>
              <a:t>Yönetmelikte Yapılan Değişiklik</a:t>
            </a:r>
          </a:p>
        </p:txBody>
      </p:sp>
      <p:pic>
        <p:nvPicPr>
          <p:cNvPr id="4" name="Resim 3"/>
          <p:cNvPicPr>
            <a:picLocks noChangeAspect="1"/>
          </p:cNvPicPr>
          <p:nvPr/>
        </p:nvPicPr>
        <p:blipFill>
          <a:blip r:embed="rId2" cstate="print"/>
          <a:stretch>
            <a:fillRect/>
          </a:stretch>
        </p:blipFill>
        <p:spPr>
          <a:xfrm>
            <a:off x="60219" y="2276872"/>
            <a:ext cx="8961897" cy="3627434"/>
          </a:xfrm>
          <a:prstGeom prst="rect">
            <a:avLst/>
          </a:prstGeom>
        </p:spPr>
      </p:pic>
    </p:spTree>
    <p:extLst>
      <p:ext uri="{BB962C8B-B14F-4D97-AF65-F5344CB8AC3E}">
        <p14:creationId xmlns:p14="http://schemas.microsoft.com/office/powerpoint/2010/main" val="759718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pPr algn="ctr"/>
            <a:r>
              <a:rPr lang="tr-TR" sz="3200" b="1" dirty="0">
                <a:solidFill>
                  <a:schemeClr val="tx1"/>
                </a:solidFill>
              </a:rPr>
              <a:t>Yapılan düzenlemeyle;</a:t>
            </a:r>
            <a:endParaRPr lang="tr-TR" sz="2000" b="1" dirty="0">
              <a:solidFill>
                <a:schemeClr val="tx1"/>
              </a:solidFill>
            </a:endParaRPr>
          </a:p>
        </p:txBody>
      </p:sp>
      <p:sp>
        <p:nvSpPr>
          <p:cNvPr id="3" name="İçerik Yer Tutucusu 2"/>
          <p:cNvSpPr>
            <a:spLocks noGrp="1"/>
          </p:cNvSpPr>
          <p:nvPr>
            <p:ph idx="1"/>
          </p:nvPr>
        </p:nvSpPr>
        <p:spPr/>
        <p:txBody>
          <a:bodyPr>
            <a:normAutofit lnSpcReduction="10000"/>
          </a:bodyPr>
          <a:lstStyle/>
          <a:p>
            <a:pPr>
              <a:lnSpc>
                <a:spcPct val="90000"/>
              </a:lnSpc>
            </a:pPr>
            <a:r>
              <a:rPr lang="tr-TR" altLang="tr-TR" sz="2500" b="1" dirty="0">
                <a:cs typeface="Times New Roman" panose="02020603050405020304" pitchFamily="18" charset="0"/>
              </a:rPr>
              <a:t>Zimmet algısının oluşturduğu olumsuz bakış açısının değiştirilmesi amacıyla belge adında düzenleme yapılmakta,</a:t>
            </a:r>
          </a:p>
          <a:p>
            <a:pPr marL="0" indent="0">
              <a:lnSpc>
                <a:spcPct val="90000"/>
              </a:lnSpc>
              <a:buNone/>
            </a:pPr>
            <a:endParaRPr lang="tr-TR" altLang="tr-TR" sz="2800" b="1" dirty="0">
              <a:cs typeface="Times New Roman" panose="02020603050405020304" pitchFamily="18" charset="0"/>
            </a:endParaRPr>
          </a:p>
          <a:p>
            <a:pPr>
              <a:lnSpc>
                <a:spcPct val="90000"/>
              </a:lnSpc>
            </a:pPr>
            <a:endParaRPr lang="tr-TR" altLang="tr-TR" sz="2800" b="1" dirty="0">
              <a:cs typeface="Times New Roman" panose="02020603050405020304" pitchFamily="18" charset="0"/>
            </a:endParaRPr>
          </a:p>
          <a:p>
            <a:pPr>
              <a:lnSpc>
                <a:spcPct val="90000"/>
              </a:lnSpc>
            </a:pPr>
            <a:endParaRPr lang="tr-TR" altLang="tr-TR" sz="2800" b="1" dirty="0">
              <a:cs typeface="Times New Roman" panose="02020603050405020304" pitchFamily="18" charset="0"/>
            </a:endParaRPr>
          </a:p>
          <a:p>
            <a:pPr>
              <a:lnSpc>
                <a:spcPct val="90000"/>
              </a:lnSpc>
            </a:pPr>
            <a:endParaRPr lang="tr-TR" altLang="tr-TR" sz="2800" b="1" dirty="0">
              <a:cs typeface="Times New Roman" panose="02020603050405020304" pitchFamily="18" charset="0"/>
            </a:endParaRPr>
          </a:p>
          <a:p>
            <a:pPr>
              <a:lnSpc>
                <a:spcPct val="90000"/>
              </a:lnSpc>
            </a:pPr>
            <a:endParaRPr lang="tr-TR" altLang="tr-TR" sz="2800" b="1" dirty="0">
              <a:cs typeface="Times New Roman" panose="02020603050405020304" pitchFamily="18" charset="0"/>
            </a:endParaRPr>
          </a:p>
          <a:p>
            <a:pPr>
              <a:lnSpc>
                <a:spcPct val="90000"/>
              </a:lnSpc>
            </a:pPr>
            <a:r>
              <a:rPr lang="tr-TR" altLang="tr-TR" sz="2500" b="1" dirty="0">
                <a:cs typeface="Times New Roman" panose="02020603050405020304" pitchFamily="18" charset="0"/>
              </a:rPr>
              <a:t>Ortak kullanım alanlarına tahsis edilen taşınırlar konusunda ortaya çıkan sorumluluk hususuna açıklık </a:t>
            </a:r>
            <a:r>
              <a:rPr lang="tr-TR" altLang="tr-TR" sz="2500" b="1" dirty="0" smtClean="0">
                <a:cs typeface="Times New Roman" panose="02020603050405020304" pitchFamily="18" charset="0"/>
              </a:rPr>
              <a:t>getirilmekte,</a:t>
            </a:r>
            <a:endParaRPr lang="tr-TR" altLang="tr-TR" sz="2500" b="1" dirty="0"/>
          </a:p>
        </p:txBody>
      </p:sp>
      <p:pic>
        <p:nvPicPr>
          <p:cNvPr id="4" name="Resim 3"/>
          <p:cNvPicPr>
            <a:picLocks noChangeAspect="1"/>
          </p:cNvPicPr>
          <p:nvPr/>
        </p:nvPicPr>
        <p:blipFill>
          <a:blip r:embed="rId2" cstate="print"/>
          <a:stretch>
            <a:fillRect/>
          </a:stretch>
        </p:blipFill>
        <p:spPr>
          <a:xfrm>
            <a:off x="467545" y="3140968"/>
            <a:ext cx="8300948" cy="1584176"/>
          </a:xfrm>
          <a:prstGeom prst="rect">
            <a:avLst/>
          </a:prstGeom>
        </p:spPr>
      </p:pic>
    </p:spTree>
    <p:extLst>
      <p:ext uri="{BB962C8B-B14F-4D97-AF65-F5344CB8AC3E}">
        <p14:creationId xmlns:p14="http://schemas.microsoft.com/office/powerpoint/2010/main" val="2535368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pPr algn="ctr"/>
            <a:r>
              <a:rPr lang="tr-TR" sz="3200" b="1" dirty="0">
                <a:solidFill>
                  <a:schemeClr val="tx1"/>
                </a:solidFill>
              </a:rPr>
              <a:t>Yapılan düzenlemeyle;</a:t>
            </a:r>
            <a:endParaRPr lang="tr-TR" sz="2000" b="1" dirty="0">
              <a:solidFill>
                <a:schemeClr val="tx1"/>
              </a:solidFill>
            </a:endParaRPr>
          </a:p>
        </p:txBody>
      </p:sp>
      <p:sp>
        <p:nvSpPr>
          <p:cNvPr id="3" name="İçerik Yer Tutucusu 2"/>
          <p:cNvSpPr>
            <a:spLocks noGrp="1"/>
          </p:cNvSpPr>
          <p:nvPr>
            <p:ph idx="1"/>
          </p:nvPr>
        </p:nvSpPr>
        <p:spPr/>
        <p:txBody>
          <a:bodyPr>
            <a:normAutofit/>
          </a:bodyPr>
          <a:lstStyle/>
          <a:p>
            <a:pPr>
              <a:lnSpc>
                <a:spcPct val="90000"/>
              </a:lnSpc>
            </a:pPr>
            <a:r>
              <a:rPr lang="tr-TR" altLang="tr-TR" sz="2500" b="1" dirty="0">
                <a:cs typeface="Times New Roman" panose="02020603050405020304" pitchFamily="18" charset="0"/>
              </a:rPr>
              <a:t>31/12/2014 tarihli ve 29222 sayılı 4. Mükerrer Resmi Gazetede yayımlanan 39 sıra </a:t>
            </a:r>
            <a:r>
              <a:rPr lang="tr-TR" altLang="tr-TR" sz="2500" b="1" dirty="0" err="1">
                <a:cs typeface="Times New Roman" panose="02020603050405020304" pitchFamily="18" charset="0"/>
              </a:rPr>
              <a:t>nolu</a:t>
            </a:r>
            <a:r>
              <a:rPr lang="tr-TR" altLang="tr-TR" sz="2500" b="1" dirty="0">
                <a:cs typeface="Times New Roman" panose="02020603050405020304" pitchFamily="18" charset="0"/>
              </a:rPr>
              <a:t> Muhasebat Genel Müdürlüğü Genel Tebliği ile taşınır kapsamında sayılan ve kodlanan tesisler tanımına Yönetmelikte yer verilmekte</a:t>
            </a:r>
            <a:r>
              <a:rPr lang="tr-TR" altLang="tr-TR" sz="2500" b="1" dirty="0" smtClean="0">
                <a:cs typeface="Times New Roman" panose="02020603050405020304" pitchFamily="18" charset="0"/>
              </a:rPr>
              <a:t>,  </a:t>
            </a:r>
            <a:endParaRPr lang="tr-TR" altLang="tr-TR" sz="2500" b="1" dirty="0">
              <a:cs typeface="Times New Roman" panose="02020603050405020304" pitchFamily="18" charset="0"/>
            </a:endParaRPr>
          </a:p>
          <a:p>
            <a:pPr>
              <a:lnSpc>
                <a:spcPct val="90000"/>
              </a:lnSpc>
            </a:pPr>
            <a:r>
              <a:rPr lang="tr-TR" altLang="tr-TR" sz="2500" b="1" dirty="0">
                <a:cs typeface="Times New Roman" panose="02020603050405020304" pitchFamily="18" charset="0"/>
              </a:rPr>
              <a:t>Taşınırların hurdaya ayrılmasında yetki tamamen harcama yetkilisine bırakılmakta</a:t>
            </a:r>
            <a:r>
              <a:rPr lang="tr-TR" altLang="tr-TR" sz="2500" b="1" dirty="0" smtClean="0">
                <a:cs typeface="Times New Roman" panose="02020603050405020304" pitchFamily="18" charset="0"/>
              </a:rPr>
              <a:t>,</a:t>
            </a:r>
            <a:endParaRPr lang="tr-TR" altLang="tr-TR" sz="2500" b="1" dirty="0">
              <a:cs typeface="Times New Roman" panose="02020603050405020304" pitchFamily="18" charset="0"/>
            </a:endParaRPr>
          </a:p>
          <a:p>
            <a:pPr>
              <a:lnSpc>
                <a:spcPct val="90000"/>
              </a:lnSpc>
            </a:pPr>
            <a:r>
              <a:rPr lang="tr-TR" altLang="tr-TR" sz="2500" b="1" dirty="0">
                <a:cs typeface="Times New Roman" panose="02020603050405020304" pitchFamily="18" charset="0"/>
              </a:rPr>
              <a:t>Kazı veya müsadere ile elde edilen taşınırların kayda </a:t>
            </a:r>
            <a:r>
              <a:rPr lang="tr-TR" altLang="tr-TR" sz="2500" b="1" dirty="0" smtClean="0">
                <a:cs typeface="Times New Roman" panose="02020603050405020304" pitchFamily="18" charset="0"/>
              </a:rPr>
              <a:t>alınması sağlanmakta,</a:t>
            </a:r>
          </a:p>
          <a:p>
            <a:pPr>
              <a:lnSpc>
                <a:spcPct val="90000"/>
              </a:lnSpc>
            </a:pPr>
            <a:r>
              <a:rPr lang="tr-TR" altLang="tr-TR" sz="2500" b="1" dirty="0" smtClean="0">
                <a:cs typeface="Times New Roman" panose="02020603050405020304" pitchFamily="18" charset="0"/>
              </a:rPr>
              <a:t>Cetvel adları 5018 sayılı Kanuna uygun hale getirilmekte,</a:t>
            </a:r>
          </a:p>
          <a:p>
            <a:pPr>
              <a:lnSpc>
                <a:spcPct val="90000"/>
              </a:lnSpc>
            </a:pPr>
            <a:endParaRPr lang="tr-TR" altLang="tr-TR" sz="2500" b="1" dirty="0">
              <a:cs typeface="Times New Roman" panose="02020603050405020304" pitchFamily="18" charset="0"/>
            </a:endParaRPr>
          </a:p>
        </p:txBody>
      </p:sp>
    </p:spTree>
    <p:extLst>
      <p:ext uri="{BB962C8B-B14F-4D97-AF65-F5344CB8AC3E}">
        <p14:creationId xmlns:p14="http://schemas.microsoft.com/office/powerpoint/2010/main" val="41659806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pPr algn="ctr"/>
            <a:r>
              <a:rPr lang="tr-TR" sz="3200" b="1" dirty="0">
                <a:solidFill>
                  <a:schemeClr val="tx1"/>
                </a:solidFill>
              </a:rPr>
              <a:t>Yapılan düzenlemeyle;</a:t>
            </a:r>
            <a:endParaRPr lang="tr-TR" sz="2000" b="1" dirty="0">
              <a:solidFill>
                <a:schemeClr val="tx1"/>
              </a:solidFill>
            </a:endParaRPr>
          </a:p>
        </p:txBody>
      </p:sp>
      <p:sp>
        <p:nvSpPr>
          <p:cNvPr id="3" name="İçerik Yer Tutucusu 2"/>
          <p:cNvSpPr>
            <a:spLocks noGrp="1"/>
          </p:cNvSpPr>
          <p:nvPr>
            <p:ph idx="1"/>
          </p:nvPr>
        </p:nvSpPr>
        <p:spPr>
          <a:xfrm>
            <a:off x="179512" y="1556792"/>
            <a:ext cx="8507288" cy="4608512"/>
          </a:xfrm>
        </p:spPr>
        <p:txBody>
          <a:bodyPr>
            <a:noAutofit/>
          </a:bodyPr>
          <a:lstStyle/>
          <a:p>
            <a:pPr algn="just">
              <a:lnSpc>
                <a:spcPct val="90000"/>
              </a:lnSpc>
            </a:pPr>
            <a:endParaRPr lang="tr-TR" altLang="tr-TR" sz="2500" b="1" dirty="0" smtClean="0">
              <a:cs typeface="Times New Roman" panose="02020603050405020304" pitchFamily="18" charset="0"/>
            </a:endParaRPr>
          </a:p>
          <a:p>
            <a:pPr algn="just">
              <a:lnSpc>
                <a:spcPct val="90000"/>
              </a:lnSpc>
            </a:pPr>
            <a:r>
              <a:rPr lang="tr-TR" altLang="tr-TR" sz="2500" b="1" dirty="0" smtClean="0">
                <a:cs typeface="Times New Roman" panose="02020603050405020304" pitchFamily="18" charset="0"/>
              </a:rPr>
              <a:t>Ayrıca</a:t>
            </a:r>
            <a:r>
              <a:rPr lang="tr-TR" altLang="tr-TR" sz="2500" b="1" dirty="0">
                <a:cs typeface="Times New Roman" panose="02020603050405020304" pitchFamily="18" charset="0"/>
              </a:rPr>
              <a:t>, tam tefrişatlı olarak (büro makine ve malzemeleri ile büro döşemeleri) edinilen binaların içinde bulunan taşınırların envanter kayıtlarına alınmasında izlenecek yol belirlenmektedir. </a:t>
            </a:r>
          </a:p>
          <a:p>
            <a:pPr algn="just">
              <a:lnSpc>
                <a:spcPct val="90000"/>
              </a:lnSpc>
            </a:pPr>
            <a:r>
              <a:rPr lang="tr-TR" altLang="tr-TR" sz="2500" b="1" dirty="0">
                <a:cs typeface="Times New Roman" panose="02020603050405020304" pitchFamily="18" charset="0"/>
              </a:rPr>
              <a:t>Kamu idarelerince </a:t>
            </a:r>
            <a:r>
              <a:rPr lang="tr-TR" altLang="tr-TR" sz="2500" b="1" dirty="0" err="1">
                <a:cs typeface="Times New Roman" panose="02020603050405020304" pitchFamily="18" charset="0"/>
              </a:rPr>
              <a:t>satınalma</a:t>
            </a:r>
            <a:r>
              <a:rPr lang="tr-TR" altLang="tr-TR" sz="2500" b="1" dirty="0">
                <a:cs typeface="Times New Roman" panose="02020603050405020304" pitchFamily="18" charset="0"/>
              </a:rPr>
              <a:t> suretiyle edinilen binalarla birlikte teslim alınan ancak binanın bütünleyici unsurlarından olmayan taşınır kapsamındaki tesisler ile diğer büro makine ve malzemeleri, varsa belgesinde gösterilen bedeli, böyle bir belge yoksa komisyonca tespit edilen gerçeğe uygun değeri üzerinden envanter işlem seçeneğiyle taşınır kayıtlarına alınır.</a:t>
            </a:r>
          </a:p>
          <a:p>
            <a:pPr algn="just">
              <a:lnSpc>
                <a:spcPct val="90000"/>
              </a:lnSpc>
              <a:buNone/>
            </a:pPr>
            <a:endParaRPr lang="tr-TR" altLang="tr-TR" sz="2500" b="1" dirty="0">
              <a:cs typeface="Times New Roman" panose="02020603050405020304" pitchFamily="18" charset="0"/>
            </a:endParaRPr>
          </a:p>
        </p:txBody>
      </p:sp>
    </p:spTree>
    <p:extLst>
      <p:ext uri="{BB962C8B-B14F-4D97-AF65-F5344CB8AC3E}">
        <p14:creationId xmlns:p14="http://schemas.microsoft.com/office/powerpoint/2010/main" val="23544309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704088"/>
            <a:ext cx="8856984" cy="1356760"/>
          </a:xfrm>
        </p:spPr>
        <p:txBody>
          <a:bodyPr anchor="ctr">
            <a:normAutofit/>
          </a:bodyPr>
          <a:lstStyle/>
          <a:p>
            <a:pPr algn="ctr"/>
            <a:r>
              <a:rPr lang="tr-TR" sz="3200" b="1" dirty="0">
                <a:solidFill>
                  <a:schemeClr val="tx1"/>
                </a:solidFill>
              </a:rPr>
              <a:t>Yönetmeliğin 4 üncü maddesi değiştirilmiştir</a:t>
            </a:r>
            <a:r>
              <a:rPr lang="tr-TR" sz="3200" b="1" dirty="0" smtClean="0">
                <a:solidFill>
                  <a:schemeClr val="tx1"/>
                </a:solidFill>
              </a:rPr>
              <a:t>.</a:t>
            </a:r>
            <a:endParaRPr lang="tr-TR" sz="3200" b="1" dirty="0">
              <a:solidFill>
                <a:schemeClr val="tx1"/>
              </a:solidFill>
            </a:endParaRPr>
          </a:p>
        </p:txBody>
      </p:sp>
      <p:sp>
        <p:nvSpPr>
          <p:cNvPr id="3" name="İçerik Yer Tutucusu 2"/>
          <p:cNvSpPr>
            <a:spLocks noGrp="1"/>
          </p:cNvSpPr>
          <p:nvPr>
            <p:ph idx="1"/>
          </p:nvPr>
        </p:nvSpPr>
        <p:spPr>
          <a:xfrm>
            <a:off x="354360" y="2060848"/>
            <a:ext cx="8507288" cy="4104456"/>
          </a:xfrm>
        </p:spPr>
        <p:txBody>
          <a:bodyPr>
            <a:noAutofit/>
          </a:bodyPr>
          <a:lstStyle/>
          <a:p>
            <a:pPr marL="0" lvl="0" indent="0" algn="just">
              <a:spcBef>
                <a:spcPts val="0"/>
              </a:spcBef>
              <a:buClrTx/>
              <a:buSzTx/>
              <a:buNone/>
            </a:pPr>
            <a:r>
              <a:rPr lang="tr-TR" sz="3200" b="1" dirty="0">
                <a:solidFill>
                  <a:prstClr val="black"/>
                </a:solidFill>
                <a:cs typeface="Arial" pitchFamily="34" charset="0"/>
              </a:rPr>
              <a:t>Taşınır kayıt yetkilisi: </a:t>
            </a:r>
          </a:p>
          <a:p>
            <a:pPr marL="0" lvl="0" indent="0" algn="just">
              <a:spcBef>
                <a:spcPts val="0"/>
              </a:spcBef>
              <a:buClrTx/>
              <a:buSzTx/>
              <a:buNone/>
            </a:pPr>
            <a:r>
              <a:rPr lang="tr-TR" sz="2500" dirty="0" smtClean="0">
                <a:cs typeface="Arial" pitchFamily="34" charset="0"/>
              </a:rPr>
              <a:t>Taşınırları </a:t>
            </a:r>
            <a:r>
              <a:rPr lang="tr-TR" sz="2500" dirty="0">
                <a:cs typeface="Arial" pitchFamily="34" charset="0"/>
              </a:rPr>
              <a:t>teslim alan, sorumluluğundaki ambarlarda muhafaza eden, kullanıcılarına ve kullanım yerlerine teslim eden, bu Yönetmelikte belirtilen esas ve usullere göre kayıtları tutan, bunlara ilişkin belge ve cetvelleri düzenleyen ve bu hususlarda hesap verme sorumluluğu çerçevesinde taşınır kontrol yetkilisi ve harcama yetkilisine karşı sorumlu olan görevlileri ifade eder.</a:t>
            </a:r>
            <a:endParaRPr lang="tr-TR" sz="2500" i="1" dirty="0">
              <a:cs typeface="Arial" pitchFamily="34" charset="0"/>
            </a:endParaRPr>
          </a:p>
        </p:txBody>
      </p:sp>
    </p:spTree>
    <p:extLst>
      <p:ext uri="{BB962C8B-B14F-4D97-AF65-F5344CB8AC3E}">
        <p14:creationId xmlns:p14="http://schemas.microsoft.com/office/powerpoint/2010/main" val="3897888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704088"/>
            <a:ext cx="8856984" cy="1356760"/>
          </a:xfrm>
        </p:spPr>
        <p:txBody>
          <a:bodyPr anchor="ctr">
            <a:normAutofit/>
          </a:bodyPr>
          <a:lstStyle/>
          <a:p>
            <a:pPr algn="ctr"/>
            <a:r>
              <a:rPr lang="tr-TR" sz="3200" b="1" dirty="0">
                <a:solidFill>
                  <a:schemeClr val="tx1"/>
                </a:solidFill>
              </a:rPr>
              <a:t>Yönetmeliğin 4 üncü maddesi değiştirilmiştir</a:t>
            </a:r>
            <a:r>
              <a:rPr lang="tr-TR" sz="3200" b="1" dirty="0" smtClean="0">
                <a:solidFill>
                  <a:schemeClr val="tx1"/>
                </a:solidFill>
              </a:rPr>
              <a:t>.</a:t>
            </a:r>
            <a:endParaRPr lang="tr-TR" sz="3200" b="1" dirty="0">
              <a:solidFill>
                <a:schemeClr val="tx1"/>
              </a:solidFill>
            </a:endParaRPr>
          </a:p>
        </p:txBody>
      </p:sp>
      <p:sp>
        <p:nvSpPr>
          <p:cNvPr id="3" name="İçerik Yer Tutucusu 2"/>
          <p:cNvSpPr>
            <a:spLocks noGrp="1"/>
          </p:cNvSpPr>
          <p:nvPr>
            <p:ph idx="1"/>
          </p:nvPr>
        </p:nvSpPr>
        <p:spPr>
          <a:xfrm>
            <a:off x="354360" y="2060848"/>
            <a:ext cx="8507288" cy="4320480"/>
          </a:xfrm>
        </p:spPr>
        <p:txBody>
          <a:bodyPr>
            <a:noAutofit/>
          </a:bodyPr>
          <a:lstStyle/>
          <a:p>
            <a:pPr marL="0" lvl="0" indent="0" algn="just">
              <a:spcBef>
                <a:spcPts val="0"/>
              </a:spcBef>
              <a:buClrTx/>
              <a:buSzTx/>
              <a:buNone/>
            </a:pPr>
            <a:r>
              <a:rPr lang="tr-TR" sz="3200" b="1" dirty="0">
                <a:solidFill>
                  <a:prstClr val="black"/>
                </a:solidFill>
                <a:cs typeface="Arial" pitchFamily="34" charset="0"/>
              </a:rPr>
              <a:t>Taşınır kontrol yetkilisi: </a:t>
            </a:r>
            <a:endParaRPr lang="tr-TR" sz="3200" b="1" dirty="0" smtClean="0">
              <a:solidFill>
                <a:prstClr val="black"/>
              </a:solidFill>
              <a:cs typeface="Arial" pitchFamily="34" charset="0"/>
            </a:endParaRPr>
          </a:p>
          <a:p>
            <a:pPr marL="0" lvl="0" indent="0" algn="just">
              <a:spcBef>
                <a:spcPts val="0"/>
              </a:spcBef>
              <a:buClrTx/>
              <a:buSzTx/>
              <a:buNone/>
            </a:pPr>
            <a:r>
              <a:rPr lang="tr-TR" sz="2500" dirty="0" smtClean="0">
                <a:solidFill>
                  <a:prstClr val="black"/>
                </a:solidFill>
                <a:cs typeface="Arial" pitchFamily="34" charset="0"/>
              </a:rPr>
              <a:t>Taşınır </a:t>
            </a:r>
            <a:r>
              <a:rPr lang="tr-TR" sz="2500" dirty="0">
                <a:solidFill>
                  <a:prstClr val="black"/>
                </a:solidFill>
                <a:cs typeface="Arial" pitchFamily="34" charset="0"/>
              </a:rPr>
              <a:t>kayıt yetkilisinin yapmış olduğu kayıt ve işlemler ile düzenlediği belge ve cetvellerin mevzuata ve mali tablolara uygunluğunu kontrol eden, Harcama Birimi Taşınır Mal Yönetim Hesabı Cetvelini imzalayan ve bu konularda harcama yetkilisine karşı sorumlu olan görevlileri ifade eder</a:t>
            </a:r>
            <a:r>
              <a:rPr lang="tr-TR" sz="2500" dirty="0" smtClean="0">
                <a:solidFill>
                  <a:prstClr val="black"/>
                </a:solidFill>
                <a:cs typeface="Arial" pitchFamily="34" charset="0"/>
              </a:rPr>
              <a:t>.</a:t>
            </a:r>
          </a:p>
          <a:p>
            <a:pPr marL="0" lvl="0" indent="0" algn="just">
              <a:spcBef>
                <a:spcPts val="0"/>
              </a:spcBef>
              <a:buClrTx/>
              <a:buSzTx/>
              <a:buNone/>
            </a:pPr>
            <a:r>
              <a:rPr lang="tr-TR" sz="2500" dirty="0" smtClean="0">
                <a:solidFill>
                  <a:prstClr val="black"/>
                </a:solidFill>
                <a:cs typeface="Arial" pitchFamily="34" charset="0"/>
              </a:rPr>
              <a:t>Taşınır Kontrol Yetkilisi Harcama Yetkilisi yardımcılarından veya bunların bir alt kademesindeki yöneticiler arasından görevlendirilir. Personel yetersizliği nedeniyle taşınır kontrol yetkilisi  görevlendirilmeyen harcama birimlerinde bu görev harcama yetkilisi tarafından yerine getirilir.</a:t>
            </a:r>
            <a:endParaRPr lang="tr-TR" sz="2500" dirty="0">
              <a:solidFill>
                <a:srgbClr val="C00000"/>
              </a:solidFill>
              <a:cs typeface="Arial" pitchFamily="34" charset="0"/>
            </a:endParaRPr>
          </a:p>
        </p:txBody>
      </p:sp>
    </p:spTree>
    <p:extLst>
      <p:ext uri="{BB962C8B-B14F-4D97-AF65-F5344CB8AC3E}">
        <p14:creationId xmlns:p14="http://schemas.microsoft.com/office/powerpoint/2010/main" val="2323688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5616624"/>
          </a:xfrm>
        </p:spPr>
        <p:txBody>
          <a:bodyPr>
            <a:noAutofit/>
          </a:bodyPr>
          <a:lstStyle/>
          <a:p>
            <a:pPr marL="266700" indent="-266700">
              <a:spcBef>
                <a:spcPts val="0"/>
              </a:spcBef>
              <a:defRPr/>
            </a:pPr>
            <a:r>
              <a:rPr lang="tr-TR" sz="2500" b="1" dirty="0"/>
              <a:t>5018 </a:t>
            </a:r>
            <a:r>
              <a:rPr lang="tr-TR" sz="2500" b="1" dirty="0" smtClean="0"/>
              <a:t>sayılı“Kamu Mali Yönetimi ve Kontrol Kanunu”nda </a:t>
            </a:r>
            <a:r>
              <a:rPr lang="tr-TR" sz="2500" b="1" u="sng" dirty="0"/>
              <a:t>TAŞINIRLAR</a:t>
            </a:r>
            <a:r>
              <a:rPr lang="tr-TR" sz="2500" b="1" dirty="0"/>
              <a:t> </a:t>
            </a:r>
            <a:r>
              <a:rPr lang="tr-TR" sz="2500" b="1" dirty="0" smtClean="0"/>
              <a:t> </a:t>
            </a:r>
            <a:r>
              <a:rPr lang="tr-TR" sz="2500" dirty="0" smtClean="0"/>
              <a:t>KAMU </a:t>
            </a:r>
            <a:r>
              <a:rPr lang="tr-TR" sz="2500" dirty="0"/>
              <a:t>KAYNAĞI OLARAK </a:t>
            </a:r>
            <a:r>
              <a:rPr lang="tr-TR" sz="2500" dirty="0" smtClean="0"/>
              <a:t>TANIMLANMIŞTIR.</a:t>
            </a:r>
            <a:endParaRPr lang="tr-TR" sz="2500" dirty="0"/>
          </a:p>
          <a:p>
            <a:pPr marL="266700" indent="-266700">
              <a:spcBef>
                <a:spcPts val="0"/>
              </a:spcBef>
              <a:buNone/>
              <a:defRPr/>
            </a:pPr>
            <a:endParaRPr lang="tr-TR" sz="2500" dirty="0">
              <a:latin typeface="Times New Roman" charset="0"/>
            </a:endParaRPr>
          </a:p>
          <a:p>
            <a:pPr>
              <a:spcBef>
                <a:spcPts val="0"/>
              </a:spcBef>
              <a:defRPr/>
            </a:pPr>
            <a:r>
              <a:rPr lang="tr-TR" sz="2500" b="1" dirty="0"/>
              <a:t>KANUNA GÖRE KAMU KAYNAĞININ;</a:t>
            </a:r>
          </a:p>
          <a:p>
            <a:pPr>
              <a:spcBef>
                <a:spcPts val="0"/>
              </a:spcBef>
              <a:defRPr/>
            </a:pPr>
            <a:endParaRPr lang="tr-TR" sz="2500" b="1" dirty="0"/>
          </a:p>
          <a:p>
            <a:pPr lvl="1">
              <a:spcBef>
                <a:spcPts val="0"/>
              </a:spcBef>
              <a:buClr>
                <a:schemeClr val="tx2"/>
              </a:buClr>
              <a:buSzPct val="70000"/>
              <a:buFont typeface="Wingdings" pitchFamily="2" charset="2"/>
              <a:buChar char="l"/>
              <a:defRPr/>
            </a:pPr>
            <a:r>
              <a:rPr lang="tr-TR" sz="2500" b="1" u="sng" dirty="0"/>
              <a:t>ETKİN,</a:t>
            </a:r>
          </a:p>
          <a:p>
            <a:pPr lvl="1">
              <a:spcBef>
                <a:spcPts val="0"/>
              </a:spcBef>
              <a:buClr>
                <a:schemeClr val="tx2"/>
              </a:buClr>
              <a:buSzPct val="70000"/>
              <a:buFont typeface="Wingdings" pitchFamily="2" charset="2"/>
              <a:buChar char="l"/>
              <a:defRPr/>
            </a:pPr>
            <a:r>
              <a:rPr lang="tr-TR" sz="2500" b="1" u="sng" dirty="0"/>
              <a:t>VERİMLİ,</a:t>
            </a:r>
          </a:p>
          <a:p>
            <a:pPr lvl="1">
              <a:spcBef>
                <a:spcPts val="0"/>
              </a:spcBef>
              <a:buClr>
                <a:schemeClr val="tx2"/>
              </a:buClr>
              <a:buSzPct val="70000"/>
              <a:buFont typeface="Wingdings" pitchFamily="2" charset="2"/>
              <a:buChar char="l"/>
              <a:defRPr/>
            </a:pPr>
            <a:r>
              <a:rPr lang="tr-TR" sz="2500" b="1" u="sng" dirty="0" smtClean="0"/>
              <a:t>EKONOMİK </a:t>
            </a:r>
            <a:r>
              <a:rPr lang="tr-TR" sz="2500" b="1" u="sng" dirty="0"/>
              <a:t>OLARAK</a:t>
            </a:r>
          </a:p>
          <a:p>
            <a:pPr lvl="1">
              <a:spcBef>
                <a:spcPts val="0"/>
              </a:spcBef>
              <a:buClr>
                <a:schemeClr val="tx2"/>
              </a:buClr>
              <a:buSzPct val="70000"/>
              <a:buFont typeface="Wingdings" pitchFamily="2" charset="2"/>
              <a:buChar char="l"/>
              <a:defRPr/>
            </a:pPr>
            <a:endParaRPr lang="tr-TR" sz="2500" b="1" u="sng" dirty="0"/>
          </a:p>
          <a:p>
            <a:pPr lvl="2">
              <a:spcBef>
                <a:spcPts val="0"/>
              </a:spcBef>
              <a:buClr>
                <a:schemeClr val="tx2"/>
              </a:buClr>
              <a:buNone/>
              <a:defRPr/>
            </a:pPr>
            <a:r>
              <a:rPr lang="tr-TR" sz="2500" b="1" dirty="0"/>
              <a:t>- KULLANILMASI, </a:t>
            </a:r>
          </a:p>
          <a:p>
            <a:pPr lvl="2">
              <a:spcBef>
                <a:spcPts val="0"/>
              </a:spcBef>
              <a:buClr>
                <a:schemeClr val="tx2"/>
              </a:buClr>
              <a:buNone/>
              <a:defRPr/>
            </a:pPr>
            <a:r>
              <a:rPr lang="tr-TR" sz="2500" b="1" dirty="0" smtClean="0"/>
              <a:t>- YÖNETİLMESİ ve</a:t>
            </a:r>
          </a:p>
          <a:p>
            <a:pPr lvl="2">
              <a:spcBef>
                <a:spcPts val="0"/>
              </a:spcBef>
              <a:buClr>
                <a:schemeClr val="tx2"/>
              </a:buClr>
              <a:buNone/>
              <a:defRPr/>
            </a:pPr>
            <a:r>
              <a:rPr lang="tr-TR" sz="2500" b="1" dirty="0" smtClean="0"/>
              <a:t>- HESABININ VERİLMESİ esastır.</a:t>
            </a:r>
            <a:endParaRPr lang="tr-TR" sz="2500" b="1" dirty="0"/>
          </a:p>
          <a:p>
            <a:pPr marL="0" indent="0">
              <a:buNone/>
            </a:pPr>
            <a:endParaRPr lang="tr-TR" sz="2500" dirty="0"/>
          </a:p>
        </p:txBody>
      </p:sp>
    </p:spTree>
    <p:extLst>
      <p:ext uri="{BB962C8B-B14F-4D97-AF65-F5344CB8AC3E}">
        <p14:creationId xmlns:p14="http://schemas.microsoft.com/office/powerpoint/2010/main" val="29986781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556792"/>
            <a:ext cx="8507288" cy="5301208"/>
          </a:xfrm>
        </p:spPr>
        <p:txBody>
          <a:bodyPr>
            <a:noAutofit/>
          </a:bodyPr>
          <a:lstStyle/>
          <a:p>
            <a:pPr marL="0" indent="0" algn="just">
              <a:lnSpc>
                <a:spcPct val="90000"/>
              </a:lnSpc>
              <a:buNone/>
            </a:pPr>
            <a:endParaRPr lang="tr-TR" altLang="tr-TR" sz="2500" b="1" dirty="0">
              <a:cs typeface="Times New Roman" panose="02020603050405020304" pitchFamily="18" charset="0"/>
            </a:endParaRPr>
          </a:p>
          <a:p>
            <a:pPr marL="0" lvl="0" indent="0" algn="just">
              <a:spcBef>
                <a:spcPts val="0"/>
              </a:spcBef>
              <a:buClrTx/>
              <a:buSzTx/>
              <a:buNone/>
            </a:pPr>
            <a:r>
              <a:rPr lang="tr-TR" sz="3200" b="1" dirty="0">
                <a:solidFill>
                  <a:prstClr val="black"/>
                </a:solidFill>
                <a:cs typeface="Arial" pitchFamily="34" charset="0"/>
              </a:rPr>
              <a:t>Sanal ambar: </a:t>
            </a:r>
          </a:p>
          <a:p>
            <a:pPr marL="0" lvl="0" indent="0" algn="just">
              <a:spcBef>
                <a:spcPts val="0"/>
              </a:spcBef>
              <a:buClrTx/>
              <a:buSzTx/>
              <a:buNone/>
            </a:pPr>
            <a:endParaRPr lang="tr-TR" sz="4000" b="1" dirty="0">
              <a:solidFill>
                <a:prstClr val="black"/>
              </a:solidFill>
              <a:cs typeface="Arial" pitchFamily="34" charset="0"/>
            </a:endParaRPr>
          </a:p>
          <a:p>
            <a:pPr marL="0" lvl="0" indent="0" algn="just">
              <a:spcBef>
                <a:spcPts val="0"/>
              </a:spcBef>
              <a:buClrTx/>
              <a:buSzTx/>
              <a:buNone/>
            </a:pPr>
            <a:r>
              <a:rPr lang="tr-TR" sz="2500" dirty="0">
                <a:solidFill>
                  <a:prstClr val="black"/>
                </a:solidFill>
                <a:cs typeface="Arial" pitchFamily="34" charset="0"/>
              </a:rPr>
              <a:t>Tesis kapsamındaki taşınırların yalnızca elektronik ortamda takip edilebilmesi amacıyla oluşturulan ambarı ifade eder.</a:t>
            </a:r>
            <a:endParaRPr lang="tr-TR" sz="2500" i="1" dirty="0">
              <a:solidFill>
                <a:srgbClr val="C00000"/>
              </a:solidFill>
              <a:cs typeface="Arial" pitchFamily="34" charset="0"/>
            </a:endParaRPr>
          </a:p>
          <a:p>
            <a:pPr algn="just">
              <a:lnSpc>
                <a:spcPct val="90000"/>
              </a:lnSpc>
            </a:pPr>
            <a:endParaRPr lang="tr-TR" altLang="tr-TR" sz="2500" b="1" dirty="0">
              <a:cs typeface="Times New Roman" panose="02020603050405020304" pitchFamily="18" charset="0"/>
            </a:endParaRPr>
          </a:p>
        </p:txBody>
      </p:sp>
    </p:spTree>
    <p:extLst>
      <p:ext uri="{BB962C8B-B14F-4D97-AF65-F5344CB8AC3E}">
        <p14:creationId xmlns:p14="http://schemas.microsoft.com/office/powerpoint/2010/main" val="4115019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556792"/>
            <a:ext cx="8507288" cy="5301208"/>
          </a:xfrm>
        </p:spPr>
        <p:txBody>
          <a:bodyPr>
            <a:noAutofit/>
          </a:bodyPr>
          <a:lstStyle/>
          <a:p>
            <a:pPr algn="just">
              <a:lnSpc>
                <a:spcPct val="90000"/>
              </a:lnSpc>
            </a:pPr>
            <a:endParaRPr lang="tr-TR" altLang="tr-TR" sz="2500" b="1" dirty="0">
              <a:cs typeface="Times New Roman" panose="02020603050405020304" pitchFamily="18" charset="0"/>
            </a:endParaRPr>
          </a:p>
          <a:p>
            <a:pPr marL="0" lvl="0" indent="0" algn="just">
              <a:spcBef>
                <a:spcPts val="0"/>
              </a:spcBef>
              <a:buClrTx/>
              <a:buSzTx/>
              <a:buNone/>
            </a:pPr>
            <a:r>
              <a:rPr lang="tr-TR" sz="3200" b="1" dirty="0">
                <a:solidFill>
                  <a:prstClr val="black"/>
                </a:solidFill>
                <a:cs typeface="Arial" pitchFamily="34" charset="0"/>
              </a:rPr>
              <a:t>Tesis: </a:t>
            </a:r>
          </a:p>
          <a:p>
            <a:pPr marL="0" lvl="0" indent="0" algn="just">
              <a:spcBef>
                <a:spcPts val="0"/>
              </a:spcBef>
              <a:buClrTx/>
              <a:buSzTx/>
              <a:buNone/>
            </a:pPr>
            <a:r>
              <a:rPr lang="tr-TR" sz="2500" dirty="0">
                <a:solidFill>
                  <a:prstClr val="black"/>
                </a:solidFill>
                <a:cs typeface="Arial" pitchFamily="34" charset="0"/>
              </a:rPr>
              <a:t>Bir makine veya cihazın ürettiği enerjiyi, sesi, görüntüyü ve benzerini ileten, dağıtan veya bir makine veya cihazın gördüğü işi uzağa taşıyan ya da uzaktaki verileri toplayan, kaydeden makine veya cihazlar arasındaki düzeni sağlayan, birbiriyle entegre makine ve cihazlardan oluşan, gerektiğinde başka yere taşınabilen ve kullanılamaz hale gelene kadar sanal ambar kayıtlarında takip edilen, çeşitleri ile kod numaraları Taşınır Kod Listesinin (B) bölümü 253 hesap detayında yer alan sistemleri ifade eder.</a:t>
            </a:r>
            <a:endParaRPr lang="tr-TR" sz="2500" i="1" dirty="0">
              <a:solidFill>
                <a:srgbClr val="C00000"/>
              </a:solidFill>
              <a:cs typeface="Arial" pitchFamily="34" charset="0"/>
            </a:endParaRPr>
          </a:p>
          <a:p>
            <a:pPr algn="just">
              <a:lnSpc>
                <a:spcPct val="90000"/>
              </a:lnSpc>
            </a:pPr>
            <a:endParaRPr lang="tr-TR" altLang="tr-TR" sz="2500" b="1" dirty="0">
              <a:cs typeface="Times New Roman" panose="02020603050405020304" pitchFamily="18" charset="0"/>
            </a:endParaRPr>
          </a:p>
        </p:txBody>
      </p:sp>
    </p:spTree>
    <p:extLst>
      <p:ext uri="{BB962C8B-B14F-4D97-AF65-F5344CB8AC3E}">
        <p14:creationId xmlns:p14="http://schemas.microsoft.com/office/powerpoint/2010/main" val="21426797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704088"/>
            <a:ext cx="8856984" cy="1356760"/>
          </a:xfrm>
        </p:spPr>
        <p:txBody>
          <a:bodyPr anchor="ctr">
            <a:normAutofit/>
          </a:bodyPr>
          <a:lstStyle/>
          <a:p>
            <a:pPr algn="ctr"/>
            <a:r>
              <a:rPr lang="tr-TR" sz="2800" b="1" dirty="0">
                <a:solidFill>
                  <a:schemeClr val="tx1"/>
                </a:solidFill>
              </a:rPr>
              <a:t>MUHASEBAT GENEL MÜDÜRLÜĞÜ GENEL TEBLİĞİ</a:t>
            </a:r>
            <a:br>
              <a:rPr lang="tr-TR" sz="2800" b="1" dirty="0">
                <a:solidFill>
                  <a:schemeClr val="tx1"/>
                </a:solidFill>
              </a:rPr>
            </a:br>
            <a:r>
              <a:rPr lang="tr-TR" sz="2800" b="1" dirty="0">
                <a:solidFill>
                  <a:schemeClr val="tx1"/>
                </a:solidFill>
              </a:rPr>
              <a:t>(SIRA NO: 39)</a:t>
            </a:r>
            <a:br>
              <a:rPr lang="tr-TR" sz="2800" b="1" dirty="0">
                <a:solidFill>
                  <a:schemeClr val="tx1"/>
                </a:solidFill>
              </a:rPr>
            </a:br>
            <a:r>
              <a:rPr lang="tr-TR" sz="2800" b="1" dirty="0">
                <a:solidFill>
                  <a:schemeClr val="tx1"/>
                </a:solidFill>
              </a:rPr>
              <a:t>TAŞINIR MAL KAPSAMINDAKİ TESİSLER VE DETAY KODLARI</a:t>
            </a:r>
          </a:p>
        </p:txBody>
      </p:sp>
      <p:sp>
        <p:nvSpPr>
          <p:cNvPr id="3" name="İçerik Yer Tutucusu 2"/>
          <p:cNvSpPr>
            <a:spLocks noGrp="1"/>
          </p:cNvSpPr>
          <p:nvPr>
            <p:ph idx="1"/>
          </p:nvPr>
        </p:nvSpPr>
        <p:spPr>
          <a:xfrm>
            <a:off x="354360" y="2276872"/>
            <a:ext cx="8507288" cy="4320480"/>
          </a:xfrm>
        </p:spPr>
        <p:txBody>
          <a:bodyPr>
            <a:noAutofit/>
          </a:bodyPr>
          <a:lstStyle/>
          <a:p>
            <a:pPr marL="0" lvl="0" indent="0" algn="just">
              <a:spcBef>
                <a:spcPts val="0"/>
              </a:spcBef>
              <a:buClrTx/>
              <a:buSzTx/>
              <a:buNone/>
            </a:pPr>
            <a:r>
              <a:rPr lang="tr-TR" sz="3200" b="1" dirty="0" smtClean="0">
                <a:solidFill>
                  <a:prstClr val="black"/>
                </a:solidFill>
                <a:cs typeface="Arial" pitchFamily="34" charset="0"/>
              </a:rPr>
              <a:t>Taşınır </a:t>
            </a:r>
            <a:r>
              <a:rPr lang="tr-TR" sz="3200" b="1" dirty="0">
                <a:solidFill>
                  <a:prstClr val="black"/>
                </a:solidFill>
                <a:cs typeface="Arial" pitchFamily="34" charset="0"/>
              </a:rPr>
              <a:t>mal kapsamındaki </a:t>
            </a:r>
            <a:r>
              <a:rPr lang="tr-TR" sz="3200" b="1" dirty="0" smtClean="0">
                <a:solidFill>
                  <a:prstClr val="black"/>
                </a:solidFill>
                <a:cs typeface="Arial" pitchFamily="34" charset="0"/>
              </a:rPr>
              <a:t>tesisler</a:t>
            </a:r>
            <a:endParaRPr lang="tr-TR" sz="3200" b="1" dirty="0">
              <a:solidFill>
                <a:prstClr val="black"/>
              </a:solidFill>
              <a:cs typeface="Arial" pitchFamily="34" charset="0"/>
            </a:endParaRPr>
          </a:p>
          <a:p>
            <a:pPr marL="0" lvl="0" indent="0" algn="just">
              <a:spcBef>
                <a:spcPts val="0"/>
              </a:spcBef>
              <a:buClrTx/>
              <a:buSzTx/>
              <a:buNone/>
            </a:pPr>
            <a:r>
              <a:rPr lang="tr-TR" sz="2500" dirty="0">
                <a:solidFill>
                  <a:prstClr val="black"/>
                </a:solidFill>
                <a:cs typeface="Arial" pitchFamily="34" charset="0"/>
              </a:rPr>
              <a:t>(1) Genel yönetim kapsamındaki kamu idarelerinin kullanımında bulunan veya edinilecek olan; bir makine veya cihazın ürettiği enerjiyi, sesi, görüntüyü vb. ileten, dağıtan veya uzaktaki verileri toplayıp kaydeden makine veya cihazlar arasındaki düzeni sağlayan, birbiriyle entegre makine ve cihazlardan oluşan, gerektiğinde başka yere taşınabilen sistemler taşınır mal kapsamında tesis olarak kabul edilecektir.</a:t>
            </a:r>
            <a:endParaRPr lang="tr-TR" altLang="tr-TR" sz="2500" dirty="0">
              <a:cs typeface="Times New Roman" panose="02020603050405020304" pitchFamily="18" charset="0"/>
            </a:endParaRPr>
          </a:p>
        </p:txBody>
      </p:sp>
    </p:spTree>
    <p:extLst>
      <p:ext uri="{BB962C8B-B14F-4D97-AF65-F5344CB8AC3E}">
        <p14:creationId xmlns:p14="http://schemas.microsoft.com/office/powerpoint/2010/main" val="27232975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704088"/>
            <a:ext cx="8856984" cy="1356760"/>
          </a:xfrm>
        </p:spPr>
        <p:txBody>
          <a:bodyPr anchor="ctr">
            <a:normAutofit/>
          </a:bodyPr>
          <a:lstStyle/>
          <a:p>
            <a:pPr algn="ctr"/>
            <a:r>
              <a:rPr lang="tr-TR" sz="2800" b="1" dirty="0">
                <a:solidFill>
                  <a:schemeClr val="tx1"/>
                </a:solidFill>
              </a:rPr>
              <a:t>MUHASEBAT GENEL MÜDÜRLÜĞÜ GENEL TEBLİĞİ</a:t>
            </a:r>
            <a:br>
              <a:rPr lang="tr-TR" sz="2800" b="1" dirty="0">
                <a:solidFill>
                  <a:schemeClr val="tx1"/>
                </a:solidFill>
              </a:rPr>
            </a:br>
            <a:r>
              <a:rPr lang="tr-TR" sz="2800" b="1" dirty="0">
                <a:solidFill>
                  <a:schemeClr val="tx1"/>
                </a:solidFill>
              </a:rPr>
              <a:t>(SIRA NO: 39)</a:t>
            </a:r>
            <a:br>
              <a:rPr lang="tr-TR" sz="2800" b="1" dirty="0">
                <a:solidFill>
                  <a:schemeClr val="tx1"/>
                </a:solidFill>
              </a:rPr>
            </a:br>
            <a:r>
              <a:rPr lang="tr-TR" sz="2800" b="1" dirty="0">
                <a:solidFill>
                  <a:schemeClr val="tx1"/>
                </a:solidFill>
              </a:rPr>
              <a:t>TAŞINIR MAL KAPSAMINDAKİ TESİSLER VE DETAY KODLARI</a:t>
            </a:r>
          </a:p>
        </p:txBody>
      </p:sp>
      <p:sp>
        <p:nvSpPr>
          <p:cNvPr id="3" name="İçerik Yer Tutucusu 2"/>
          <p:cNvSpPr>
            <a:spLocks noGrp="1"/>
          </p:cNvSpPr>
          <p:nvPr>
            <p:ph idx="1"/>
          </p:nvPr>
        </p:nvSpPr>
        <p:spPr>
          <a:xfrm>
            <a:off x="354360" y="2276872"/>
            <a:ext cx="8507288" cy="4320480"/>
          </a:xfrm>
        </p:spPr>
        <p:txBody>
          <a:bodyPr>
            <a:noAutofit/>
          </a:bodyPr>
          <a:lstStyle/>
          <a:p>
            <a:pPr marL="0" lvl="0" indent="0" algn="just">
              <a:spcBef>
                <a:spcPts val="0"/>
              </a:spcBef>
              <a:buClrTx/>
              <a:buSzTx/>
              <a:buNone/>
            </a:pPr>
            <a:r>
              <a:rPr lang="tr-TR" sz="3200" b="1" dirty="0" smtClean="0">
                <a:solidFill>
                  <a:prstClr val="black"/>
                </a:solidFill>
                <a:cs typeface="Arial" pitchFamily="34" charset="0"/>
              </a:rPr>
              <a:t>Taşınır </a:t>
            </a:r>
            <a:r>
              <a:rPr lang="tr-TR" sz="3200" b="1" dirty="0">
                <a:solidFill>
                  <a:prstClr val="black"/>
                </a:solidFill>
                <a:cs typeface="Arial" pitchFamily="34" charset="0"/>
              </a:rPr>
              <a:t>mal kapsamındaki </a:t>
            </a:r>
            <a:r>
              <a:rPr lang="tr-TR" sz="3200" b="1" dirty="0" smtClean="0">
                <a:solidFill>
                  <a:prstClr val="black"/>
                </a:solidFill>
                <a:cs typeface="Arial" pitchFamily="34" charset="0"/>
              </a:rPr>
              <a:t>tesisler</a:t>
            </a:r>
            <a:endParaRPr lang="tr-TR" sz="3200" b="1" dirty="0">
              <a:solidFill>
                <a:prstClr val="black"/>
              </a:solidFill>
              <a:cs typeface="Arial" pitchFamily="34" charset="0"/>
            </a:endParaRPr>
          </a:p>
          <a:p>
            <a:pPr marL="0" lvl="0" indent="0" algn="just">
              <a:spcBef>
                <a:spcPts val="0"/>
              </a:spcBef>
              <a:buClrTx/>
              <a:buSzTx/>
              <a:buNone/>
            </a:pPr>
            <a:r>
              <a:rPr lang="tr-TR" sz="2500" dirty="0">
                <a:solidFill>
                  <a:prstClr val="black"/>
                </a:solidFill>
                <a:cs typeface="Arial" pitchFamily="34" charset="0"/>
              </a:rPr>
              <a:t>(2) Yukarıdaki tanıma uymakla birlikte binanın bütünleyici unsurlarından olan asansör, yürüyen bant ve merdivenler, merkezi ısıtma, havalandırma ve yangın söndürme sistemleri ile elektrik, gaz ve su dağıtım tesisat ve şebekeleri “taşınır mal kapsamında tesis” olarak kabul edilmez. Ayrıca, tapuda kayıtlı olsun veya olmasın; 13/9/2006 tarihli ve 2006/10970 sayılı Bakanlar Kurulu Kararı ile yürürlüğe konulan “Kamu İdarelerine Ait Taşınmazların Kaydına İlişkin Yönetmelik” eki cetvellerde taşınmaz olarak listelenen üretim tesisleri ve imalathaneler bu Tebliğ kapsamında değildir.</a:t>
            </a:r>
          </a:p>
        </p:txBody>
      </p:sp>
    </p:spTree>
    <p:extLst>
      <p:ext uri="{BB962C8B-B14F-4D97-AF65-F5344CB8AC3E}">
        <p14:creationId xmlns:p14="http://schemas.microsoft.com/office/powerpoint/2010/main" val="950336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704088"/>
            <a:ext cx="8856984" cy="1356760"/>
          </a:xfrm>
        </p:spPr>
        <p:txBody>
          <a:bodyPr anchor="ctr">
            <a:normAutofit/>
          </a:bodyPr>
          <a:lstStyle/>
          <a:p>
            <a:pPr algn="ctr"/>
            <a:r>
              <a:rPr lang="tr-TR" sz="2800" b="1" dirty="0">
                <a:solidFill>
                  <a:schemeClr val="tx1"/>
                </a:solidFill>
              </a:rPr>
              <a:t>MUHASEBAT GENEL MÜDÜRLÜĞÜ GENEL TEBLİĞİ</a:t>
            </a:r>
            <a:br>
              <a:rPr lang="tr-TR" sz="2800" b="1" dirty="0">
                <a:solidFill>
                  <a:schemeClr val="tx1"/>
                </a:solidFill>
              </a:rPr>
            </a:br>
            <a:r>
              <a:rPr lang="tr-TR" sz="2800" b="1" dirty="0">
                <a:solidFill>
                  <a:schemeClr val="tx1"/>
                </a:solidFill>
              </a:rPr>
              <a:t>(SIRA NO: 39)</a:t>
            </a:r>
            <a:br>
              <a:rPr lang="tr-TR" sz="2800" b="1" dirty="0">
                <a:solidFill>
                  <a:schemeClr val="tx1"/>
                </a:solidFill>
              </a:rPr>
            </a:br>
            <a:r>
              <a:rPr lang="tr-TR" sz="2800" b="1" dirty="0">
                <a:solidFill>
                  <a:schemeClr val="tx1"/>
                </a:solidFill>
              </a:rPr>
              <a:t>TAŞINIR MAL KAPSAMINDAKİ TESİSLER VE DETAY KODLARI</a:t>
            </a:r>
          </a:p>
        </p:txBody>
      </p:sp>
      <p:sp>
        <p:nvSpPr>
          <p:cNvPr id="3" name="İçerik Yer Tutucusu 2"/>
          <p:cNvSpPr>
            <a:spLocks noGrp="1"/>
          </p:cNvSpPr>
          <p:nvPr>
            <p:ph idx="1"/>
          </p:nvPr>
        </p:nvSpPr>
        <p:spPr>
          <a:xfrm>
            <a:off x="354360" y="2276872"/>
            <a:ext cx="8507288" cy="4320480"/>
          </a:xfrm>
        </p:spPr>
        <p:txBody>
          <a:bodyPr>
            <a:noAutofit/>
          </a:bodyPr>
          <a:lstStyle/>
          <a:p>
            <a:pPr marL="0" lvl="0" indent="0" algn="just">
              <a:spcBef>
                <a:spcPts val="0"/>
              </a:spcBef>
              <a:buClrTx/>
              <a:buSzTx/>
              <a:buNone/>
            </a:pPr>
            <a:r>
              <a:rPr lang="tr-TR" sz="3200" b="1" dirty="0" smtClean="0">
                <a:solidFill>
                  <a:prstClr val="black"/>
                </a:solidFill>
                <a:cs typeface="Arial" pitchFamily="34" charset="0"/>
              </a:rPr>
              <a:t>Taşınır </a:t>
            </a:r>
            <a:r>
              <a:rPr lang="tr-TR" sz="3200" b="1" dirty="0">
                <a:solidFill>
                  <a:prstClr val="black"/>
                </a:solidFill>
                <a:cs typeface="Arial" pitchFamily="34" charset="0"/>
              </a:rPr>
              <a:t>mal kapsamındaki </a:t>
            </a:r>
            <a:r>
              <a:rPr lang="tr-TR" sz="3200" b="1" dirty="0" smtClean="0">
                <a:solidFill>
                  <a:prstClr val="black"/>
                </a:solidFill>
                <a:cs typeface="Arial" pitchFamily="34" charset="0"/>
              </a:rPr>
              <a:t>tesisler</a:t>
            </a:r>
            <a:endParaRPr lang="tr-TR" sz="3200" b="1" dirty="0">
              <a:solidFill>
                <a:prstClr val="black"/>
              </a:solidFill>
              <a:cs typeface="Arial" pitchFamily="34" charset="0"/>
            </a:endParaRPr>
          </a:p>
          <a:p>
            <a:pPr marL="0" lvl="0" indent="0" algn="just">
              <a:spcBef>
                <a:spcPts val="0"/>
              </a:spcBef>
              <a:buClrTx/>
              <a:buSzTx/>
              <a:buNone/>
            </a:pPr>
            <a:r>
              <a:rPr lang="tr-TR" sz="2500" dirty="0">
                <a:solidFill>
                  <a:prstClr val="black"/>
                </a:solidFill>
                <a:cs typeface="Arial" pitchFamily="34" charset="0"/>
              </a:rPr>
              <a:t>(3) Taşınır mal kapsamındaki tesisler bu Tebliğle belirlenen taşınır detay kodlarına kaydedilir. Bunlar kişiler üzerine zimmetlenmez, kullanılmaz hale gelene kadar idarelerin kullandıkları envanter kayıt sistemlerinde açılacak sanal ambar kayıtlarında takip edilir</a:t>
            </a:r>
            <a:r>
              <a:rPr lang="tr-TR" sz="2500" dirty="0" smtClean="0">
                <a:solidFill>
                  <a:prstClr val="black"/>
                </a:solidFill>
                <a:cs typeface="Arial" pitchFamily="34" charset="0"/>
              </a:rPr>
              <a:t>.</a:t>
            </a:r>
            <a:endParaRPr lang="tr-TR" sz="2500" dirty="0">
              <a:solidFill>
                <a:prstClr val="black"/>
              </a:solidFill>
              <a:cs typeface="Arial" pitchFamily="34" charset="0"/>
            </a:endParaRPr>
          </a:p>
        </p:txBody>
      </p:sp>
    </p:spTree>
    <p:extLst>
      <p:ext uri="{BB962C8B-B14F-4D97-AF65-F5344CB8AC3E}">
        <p14:creationId xmlns:p14="http://schemas.microsoft.com/office/powerpoint/2010/main" val="847861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704088"/>
            <a:ext cx="8856984" cy="1356760"/>
          </a:xfrm>
        </p:spPr>
        <p:txBody>
          <a:bodyPr anchor="ctr">
            <a:normAutofit/>
          </a:bodyPr>
          <a:lstStyle/>
          <a:p>
            <a:pPr algn="ctr"/>
            <a:r>
              <a:rPr lang="tr-TR" sz="2800" b="1" dirty="0">
                <a:solidFill>
                  <a:schemeClr val="tx1"/>
                </a:solidFill>
              </a:rPr>
              <a:t>MUHASEBAT GENEL MÜDÜRLÜĞÜ GENEL TEBLİĞİ</a:t>
            </a:r>
            <a:br>
              <a:rPr lang="tr-TR" sz="2800" b="1" dirty="0">
                <a:solidFill>
                  <a:schemeClr val="tx1"/>
                </a:solidFill>
              </a:rPr>
            </a:br>
            <a:r>
              <a:rPr lang="tr-TR" sz="2800" b="1" dirty="0">
                <a:solidFill>
                  <a:schemeClr val="tx1"/>
                </a:solidFill>
              </a:rPr>
              <a:t>(SIRA NO: 39)</a:t>
            </a:r>
            <a:br>
              <a:rPr lang="tr-TR" sz="2800" b="1" dirty="0">
                <a:solidFill>
                  <a:schemeClr val="tx1"/>
                </a:solidFill>
              </a:rPr>
            </a:br>
            <a:r>
              <a:rPr lang="tr-TR" sz="2800" b="1" dirty="0">
                <a:solidFill>
                  <a:schemeClr val="tx1"/>
                </a:solidFill>
              </a:rPr>
              <a:t>TAŞINIR MAL KAPSAMINDAKİ TESİSLER VE DETAY KODLARI</a:t>
            </a:r>
          </a:p>
        </p:txBody>
      </p:sp>
      <p:sp>
        <p:nvSpPr>
          <p:cNvPr id="3" name="İçerik Yer Tutucusu 2"/>
          <p:cNvSpPr>
            <a:spLocks noGrp="1"/>
          </p:cNvSpPr>
          <p:nvPr>
            <p:ph idx="1"/>
          </p:nvPr>
        </p:nvSpPr>
        <p:spPr>
          <a:xfrm>
            <a:off x="354360" y="2276872"/>
            <a:ext cx="8507288" cy="4320480"/>
          </a:xfrm>
        </p:spPr>
        <p:txBody>
          <a:bodyPr>
            <a:noAutofit/>
          </a:bodyPr>
          <a:lstStyle/>
          <a:p>
            <a:pPr marL="0" lvl="0" indent="0">
              <a:spcBef>
                <a:spcPts val="0"/>
              </a:spcBef>
              <a:buClrTx/>
              <a:buSzTx/>
              <a:buNone/>
            </a:pPr>
            <a:r>
              <a:rPr lang="tr-TR" sz="3200" b="1" dirty="0">
                <a:solidFill>
                  <a:prstClr val="black"/>
                </a:solidFill>
              </a:rPr>
              <a:t>253.01.01- İletişim/Haberleşme Tesisleri: </a:t>
            </a:r>
          </a:p>
          <a:p>
            <a:pPr marL="0" lvl="0" indent="0">
              <a:spcBef>
                <a:spcPts val="0"/>
              </a:spcBef>
              <a:buClrTx/>
              <a:buSzTx/>
              <a:buNone/>
            </a:pPr>
            <a:endParaRPr lang="tr-TR" sz="3200" dirty="0">
              <a:solidFill>
                <a:prstClr val="black"/>
              </a:solidFill>
            </a:endParaRPr>
          </a:p>
          <a:p>
            <a:pPr marL="0" lvl="0" indent="0" algn="just">
              <a:spcBef>
                <a:spcPts val="0"/>
              </a:spcBef>
              <a:buClrTx/>
              <a:buSzTx/>
              <a:buNone/>
            </a:pPr>
            <a:r>
              <a:rPr lang="tr-TR" sz="2500" dirty="0">
                <a:solidFill>
                  <a:prstClr val="black"/>
                </a:solidFill>
              </a:rPr>
              <a:t>Bu koda; haberleşme amaçlı baz istasyonları ile binalarda kurulu bulunan elektronik veya mekanik telefon santralleri kaydedilebilecektir.</a:t>
            </a:r>
          </a:p>
        </p:txBody>
      </p:sp>
    </p:spTree>
    <p:extLst>
      <p:ext uri="{BB962C8B-B14F-4D97-AF65-F5344CB8AC3E}">
        <p14:creationId xmlns:p14="http://schemas.microsoft.com/office/powerpoint/2010/main" val="3462850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704088"/>
            <a:ext cx="8856984" cy="1356760"/>
          </a:xfrm>
        </p:spPr>
        <p:txBody>
          <a:bodyPr anchor="ctr">
            <a:normAutofit/>
          </a:bodyPr>
          <a:lstStyle/>
          <a:p>
            <a:pPr algn="ctr"/>
            <a:r>
              <a:rPr lang="tr-TR" sz="2800" b="1" dirty="0">
                <a:solidFill>
                  <a:schemeClr val="tx1"/>
                </a:solidFill>
              </a:rPr>
              <a:t>MUHASEBAT GENEL MÜDÜRLÜĞÜ GENEL TEBLİĞİ</a:t>
            </a:r>
            <a:br>
              <a:rPr lang="tr-TR" sz="2800" b="1" dirty="0">
                <a:solidFill>
                  <a:schemeClr val="tx1"/>
                </a:solidFill>
              </a:rPr>
            </a:br>
            <a:r>
              <a:rPr lang="tr-TR" sz="2800" b="1" dirty="0">
                <a:solidFill>
                  <a:schemeClr val="tx1"/>
                </a:solidFill>
              </a:rPr>
              <a:t>(SIRA NO: 39)</a:t>
            </a:r>
            <a:br>
              <a:rPr lang="tr-TR" sz="2800" b="1" dirty="0">
                <a:solidFill>
                  <a:schemeClr val="tx1"/>
                </a:solidFill>
              </a:rPr>
            </a:br>
            <a:r>
              <a:rPr lang="tr-TR" sz="2800" b="1" dirty="0">
                <a:solidFill>
                  <a:schemeClr val="tx1"/>
                </a:solidFill>
              </a:rPr>
              <a:t>TAŞINIR MAL KAPSAMINDAKİ TESİSLER VE DETAY KODLARI</a:t>
            </a:r>
          </a:p>
        </p:txBody>
      </p:sp>
      <p:sp>
        <p:nvSpPr>
          <p:cNvPr id="3" name="İçerik Yer Tutucusu 2"/>
          <p:cNvSpPr>
            <a:spLocks noGrp="1"/>
          </p:cNvSpPr>
          <p:nvPr>
            <p:ph idx="1"/>
          </p:nvPr>
        </p:nvSpPr>
        <p:spPr>
          <a:xfrm>
            <a:off x="354360" y="2276872"/>
            <a:ext cx="8507288" cy="4320480"/>
          </a:xfrm>
        </p:spPr>
        <p:txBody>
          <a:bodyPr>
            <a:noAutofit/>
          </a:bodyPr>
          <a:lstStyle/>
          <a:p>
            <a:pPr marL="0" lvl="0" indent="0">
              <a:spcBef>
                <a:spcPts val="0"/>
              </a:spcBef>
              <a:buClrTx/>
              <a:buSzTx/>
              <a:buNone/>
            </a:pPr>
            <a:r>
              <a:rPr lang="tr-TR" sz="3200" b="1" dirty="0">
                <a:solidFill>
                  <a:prstClr val="black"/>
                </a:solidFill>
              </a:rPr>
              <a:t>253.01.02- Enerji Tesisleri: </a:t>
            </a:r>
          </a:p>
          <a:p>
            <a:pPr marL="0" lvl="0" indent="0">
              <a:spcBef>
                <a:spcPts val="0"/>
              </a:spcBef>
              <a:buClrTx/>
              <a:buSzTx/>
              <a:buNone/>
            </a:pPr>
            <a:endParaRPr lang="tr-TR" sz="3200" dirty="0">
              <a:solidFill>
                <a:prstClr val="black"/>
              </a:solidFill>
            </a:endParaRPr>
          </a:p>
          <a:p>
            <a:pPr marL="0" lvl="0" indent="0" algn="just">
              <a:spcBef>
                <a:spcPts val="0"/>
              </a:spcBef>
              <a:buClrTx/>
              <a:buSzTx/>
              <a:buNone/>
            </a:pPr>
            <a:r>
              <a:rPr lang="tr-TR" sz="2500" dirty="0">
                <a:solidFill>
                  <a:prstClr val="black"/>
                </a:solidFill>
              </a:rPr>
              <a:t>Bu koda; kamu binası veya yerleşkesine enerji sağlayan ve taşınır kod listesinin 253.02 kodunun alt detay kodlarına kaydedilenler dışında kalan büyük jeneratörler </a:t>
            </a:r>
            <a:r>
              <a:rPr lang="tr-TR" sz="2500" dirty="0" smtClean="0">
                <a:solidFill>
                  <a:prstClr val="black"/>
                </a:solidFill>
              </a:rPr>
              <a:t>kaydedilecektir.</a:t>
            </a:r>
            <a:endParaRPr lang="tr-TR" sz="2500" dirty="0">
              <a:solidFill>
                <a:prstClr val="black"/>
              </a:solidFill>
            </a:endParaRPr>
          </a:p>
        </p:txBody>
      </p:sp>
    </p:spTree>
    <p:extLst>
      <p:ext uri="{BB962C8B-B14F-4D97-AF65-F5344CB8AC3E}">
        <p14:creationId xmlns:p14="http://schemas.microsoft.com/office/powerpoint/2010/main" val="2914578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704088"/>
            <a:ext cx="8856984" cy="1356760"/>
          </a:xfrm>
        </p:spPr>
        <p:txBody>
          <a:bodyPr anchor="ctr">
            <a:normAutofit/>
          </a:bodyPr>
          <a:lstStyle/>
          <a:p>
            <a:pPr algn="ctr"/>
            <a:r>
              <a:rPr lang="tr-TR" sz="2800" b="1" dirty="0">
                <a:solidFill>
                  <a:schemeClr val="tx1"/>
                </a:solidFill>
              </a:rPr>
              <a:t>MUHASEBAT GENEL MÜDÜRLÜĞÜ GENEL TEBLİĞİ</a:t>
            </a:r>
            <a:br>
              <a:rPr lang="tr-TR" sz="2800" b="1" dirty="0">
                <a:solidFill>
                  <a:schemeClr val="tx1"/>
                </a:solidFill>
              </a:rPr>
            </a:br>
            <a:r>
              <a:rPr lang="tr-TR" sz="2800" b="1" dirty="0">
                <a:solidFill>
                  <a:schemeClr val="tx1"/>
                </a:solidFill>
              </a:rPr>
              <a:t>(SIRA NO: 39)</a:t>
            </a:r>
            <a:br>
              <a:rPr lang="tr-TR" sz="2800" b="1" dirty="0">
                <a:solidFill>
                  <a:schemeClr val="tx1"/>
                </a:solidFill>
              </a:rPr>
            </a:br>
            <a:r>
              <a:rPr lang="tr-TR" sz="2800" b="1" dirty="0">
                <a:solidFill>
                  <a:schemeClr val="tx1"/>
                </a:solidFill>
              </a:rPr>
              <a:t>TAŞINIR MAL KAPSAMINDAKİ TESİSLER VE DETAY KODLARI</a:t>
            </a:r>
          </a:p>
        </p:txBody>
      </p:sp>
      <p:sp>
        <p:nvSpPr>
          <p:cNvPr id="3" name="İçerik Yer Tutucusu 2"/>
          <p:cNvSpPr>
            <a:spLocks noGrp="1"/>
          </p:cNvSpPr>
          <p:nvPr>
            <p:ph idx="1"/>
          </p:nvPr>
        </p:nvSpPr>
        <p:spPr>
          <a:xfrm>
            <a:off x="354360" y="2276872"/>
            <a:ext cx="8507288" cy="4320480"/>
          </a:xfrm>
        </p:spPr>
        <p:txBody>
          <a:bodyPr>
            <a:noAutofit/>
          </a:bodyPr>
          <a:lstStyle/>
          <a:p>
            <a:pPr marL="0" lvl="0" indent="0">
              <a:spcBef>
                <a:spcPts val="0"/>
              </a:spcBef>
              <a:buClrTx/>
              <a:buSzTx/>
              <a:buNone/>
            </a:pPr>
            <a:r>
              <a:rPr lang="tr-TR" sz="3200" b="1" dirty="0">
                <a:solidFill>
                  <a:prstClr val="black"/>
                </a:solidFill>
              </a:rPr>
              <a:t>253.01.03- Görüntüleme, Bilgi Toplama ve Takip Sitemleri: </a:t>
            </a:r>
            <a:endParaRPr lang="tr-TR" sz="3200" b="1" dirty="0" smtClean="0">
              <a:solidFill>
                <a:prstClr val="black"/>
              </a:solidFill>
            </a:endParaRPr>
          </a:p>
          <a:p>
            <a:pPr marL="0" lvl="0" indent="0">
              <a:spcBef>
                <a:spcPts val="0"/>
              </a:spcBef>
              <a:buClrTx/>
              <a:buSzTx/>
              <a:buNone/>
            </a:pPr>
            <a:endParaRPr lang="tr-TR" sz="3200" b="1" dirty="0">
              <a:solidFill>
                <a:prstClr val="black"/>
              </a:solidFill>
            </a:endParaRPr>
          </a:p>
          <a:p>
            <a:pPr marL="0" lvl="0" indent="0" algn="just">
              <a:spcBef>
                <a:spcPts val="0"/>
              </a:spcBef>
              <a:buClrTx/>
              <a:buSzTx/>
              <a:buNone/>
            </a:pPr>
            <a:r>
              <a:rPr lang="tr-TR" sz="2500" dirty="0">
                <a:solidFill>
                  <a:prstClr val="black"/>
                </a:solidFill>
              </a:rPr>
              <a:t>Bu koda; kamu binalarında kurulu bulunan kameralı güvenlik sistemleri, personel ve ziyaretçi için turnikeli-kameralı geçiş sistemleri ile balıkçı gemileri, uçak ve TIR’ların takibi için kurulan uydulu takip sistemleri ve uluslararası suyolu gemi trafiği yönetim sistemleri kaydedilecektir.</a:t>
            </a:r>
            <a:endParaRPr lang="tr-TR" sz="2500" i="1" dirty="0">
              <a:solidFill>
                <a:srgbClr val="C00000"/>
              </a:solidFill>
              <a:cs typeface="Arial" pitchFamily="34" charset="0"/>
            </a:endParaRPr>
          </a:p>
        </p:txBody>
      </p:sp>
    </p:spTree>
    <p:extLst>
      <p:ext uri="{BB962C8B-B14F-4D97-AF65-F5344CB8AC3E}">
        <p14:creationId xmlns:p14="http://schemas.microsoft.com/office/powerpoint/2010/main" val="10308725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704088"/>
            <a:ext cx="8856984" cy="1356760"/>
          </a:xfrm>
        </p:spPr>
        <p:txBody>
          <a:bodyPr anchor="ctr">
            <a:normAutofit/>
          </a:bodyPr>
          <a:lstStyle/>
          <a:p>
            <a:pPr algn="ctr"/>
            <a:r>
              <a:rPr lang="tr-TR" sz="2800" b="1" dirty="0">
                <a:solidFill>
                  <a:schemeClr val="tx1"/>
                </a:solidFill>
              </a:rPr>
              <a:t>MUHASEBAT GENEL MÜDÜRLÜĞÜ GENEL TEBLİĞİ</a:t>
            </a:r>
            <a:br>
              <a:rPr lang="tr-TR" sz="2800" b="1" dirty="0">
                <a:solidFill>
                  <a:schemeClr val="tx1"/>
                </a:solidFill>
              </a:rPr>
            </a:br>
            <a:r>
              <a:rPr lang="tr-TR" sz="2800" b="1" dirty="0">
                <a:solidFill>
                  <a:schemeClr val="tx1"/>
                </a:solidFill>
              </a:rPr>
              <a:t>(SIRA NO: 39)</a:t>
            </a:r>
            <a:br>
              <a:rPr lang="tr-TR" sz="2800" b="1" dirty="0">
                <a:solidFill>
                  <a:schemeClr val="tx1"/>
                </a:solidFill>
              </a:rPr>
            </a:br>
            <a:r>
              <a:rPr lang="tr-TR" sz="2800" b="1" dirty="0">
                <a:solidFill>
                  <a:schemeClr val="tx1"/>
                </a:solidFill>
              </a:rPr>
              <a:t>TAŞINIR MAL KAPSAMINDAKİ TESİSLER VE DETAY KODLARI</a:t>
            </a:r>
          </a:p>
        </p:txBody>
      </p:sp>
      <p:sp>
        <p:nvSpPr>
          <p:cNvPr id="3" name="İçerik Yer Tutucusu 2"/>
          <p:cNvSpPr>
            <a:spLocks noGrp="1"/>
          </p:cNvSpPr>
          <p:nvPr>
            <p:ph idx="1"/>
          </p:nvPr>
        </p:nvSpPr>
        <p:spPr>
          <a:xfrm>
            <a:off x="354360" y="2276872"/>
            <a:ext cx="8507288" cy="4320480"/>
          </a:xfrm>
        </p:spPr>
        <p:txBody>
          <a:bodyPr>
            <a:noAutofit/>
          </a:bodyPr>
          <a:lstStyle/>
          <a:p>
            <a:pPr marL="0" lvl="0" indent="0">
              <a:spcBef>
                <a:spcPts val="0"/>
              </a:spcBef>
              <a:buClrTx/>
              <a:buSzTx/>
              <a:buNone/>
            </a:pPr>
            <a:r>
              <a:rPr lang="tr-TR" sz="3200" b="1" dirty="0">
                <a:solidFill>
                  <a:prstClr val="black"/>
                </a:solidFill>
              </a:rPr>
              <a:t>253.01.99- Diğer Tesis ve Sistemler: </a:t>
            </a:r>
          </a:p>
          <a:p>
            <a:pPr marL="0" lvl="0" indent="0">
              <a:spcBef>
                <a:spcPts val="0"/>
              </a:spcBef>
              <a:buClrTx/>
              <a:buSzTx/>
              <a:buNone/>
            </a:pPr>
            <a:endParaRPr lang="tr-TR" sz="3200" b="1" dirty="0">
              <a:solidFill>
                <a:prstClr val="black"/>
              </a:solidFill>
            </a:endParaRPr>
          </a:p>
          <a:p>
            <a:pPr marL="0" lvl="0" indent="0" algn="just">
              <a:spcBef>
                <a:spcPts val="0"/>
              </a:spcBef>
              <a:buClrTx/>
              <a:buSzTx/>
              <a:buNone/>
            </a:pPr>
            <a:r>
              <a:rPr lang="tr-TR" sz="2500" dirty="0">
                <a:solidFill>
                  <a:prstClr val="black"/>
                </a:solidFill>
              </a:rPr>
              <a:t>Yukarıdaki kodlara kaydedilemeyen tesisler, bu kodun altına, gerekli görülmesi halinde alt detay kod açmak suretiyle kaydedilecektir.</a:t>
            </a:r>
            <a:endParaRPr lang="tr-TR" sz="2500" i="1" dirty="0">
              <a:solidFill>
                <a:srgbClr val="C00000"/>
              </a:solidFill>
              <a:cs typeface="Arial" pitchFamily="34" charset="0"/>
            </a:endParaRPr>
          </a:p>
        </p:txBody>
      </p:sp>
    </p:spTree>
    <p:extLst>
      <p:ext uri="{BB962C8B-B14F-4D97-AF65-F5344CB8AC3E}">
        <p14:creationId xmlns:p14="http://schemas.microsoft.com/office/powerpoint/2010/main" val="3015410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4360" y="2276872"/>
            <a:ext cx="8507288" cy="4320480"/>
          </a:xfrm>
        </p:spPr>
        <p:txBody>
          <a:bodyPr>
            <a:noAutofit/>
          </a:bodyPr>
          <a:lstStyle/>
          <a:p>
            <a:pPr marL="0" lvl="0" indent="0">
              <a:spcBef>
                <a:spcPts val="0"/>
              </a:spcBef>
              <a:buClrTx/>
              <a:buSzTx/>
              <a:buNone/>
            </a:pPr>
            <a:r>
              <a:rPr lang="tr-TR" sz="3200" b="1" dirty="0" smtClean="0">
                <a:solidFill>
                  <a:prstClr val="black"/>
                </a:solidFill>
              </a:rPr>
              <a:t>Sıradaki sunum değişikliklerle </a:t>
            </a:r>
            <a:r>
              <a:rPr lang="tr-TR" sz="3200" b="1" dirty="0">
                <a:solidFill>
                  <a:prstClr val="black"/>
                </a:solidFill>
              </a:rPr>
              <a:t>ilgili </a:t>
            </a:r>
            <a:r>
              <a:rPr lang="tr-TR" sz="3200" b="1" dirty="0" smtClean="0">
                <a:solidFill>
                  <a:prstClr val="black"/>
                </a:solidFill>
              </a:rPr>
              <a:t>maddeleri kapsamaktadır</a:t>
            </a:r>
            <a:r>
              <a:rPr lang="tr-TR" sz="3200" b="1" dirty="0">
                <a:solidFill>
                  <a:prstClr val="black"/>
                </a:solidFill>
              </a:rPr>
              <a:t>.</a:t>
            </a:r>
          </a:p>
        </p:txBody>
      </p:sp>
    </p:spTree>
    <p:extLst>
      <p:ext uri="{BB962C8B-B14F-4D97-AF65-F5344CB8AC3E}">
        <p14:creationId xmlns:p14="http://schemas.microsoft.com/office/powerpoint/2010/main" val="2269196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5904656"/>
          </a:xfrm>
        </p:spPr>
        <p:txBody>
          <a:bodyPr>
            <a:noAutofit/>
          </a:bodyPr>
          <a:lstStyle/>
          <a:p>
            <a:pPr>
              <a:spcBef>
                <a:spcPct val="0"/>
              </a:spcBef>
              <a:buSzTx/>
              <a:buNone/>
            </a:pPr>
            <a:r>
              <a:rPr lang="tr-TR" altLang="tr-TR" sz="2500" b="1" dirty="0"/>
              <a:t>Bu çerçevede, 5018 sayılı Kanunda;</a:t>
            </a:r>
          </a:p>
          <a:p>
            <a:pPr>
              <a:spcBef>
                <a:spcPct val="0"/>
              </a:spcBef>
              <a:buSzTx/>
              <a:buNone/>
            </a:pPr>
            <a:endParaRPr lang="tr-TR" altLang="tr-TR" sz="800" b="1" u="sng" dirty="0"/>
          </a:p>
          <a:p>
            <a:pPr marL="0" indent="0">
              <a:spcBef>
                <a:spcPct val="0"/>
              </a:spcBef>
              <a:buSzTx/>
              <a:buNone/>
            </a:pPr>
            <a:r>
              <a:rPr lang="tr-TR" altLang="tr-TR" sz="2500" b="1" u="sng" dirty="0" smtClean="0"/>
              <a:t>1) Sorumluluk </a:t>
            </a:r>
            <a:r>
              <a:rPr lang="tr-TR" altLang="tr-TR" sz="2500" dirty="0"/>
              <a:t>yetkiyi kullanana yüklenmiştir.</a:t>
            </a:r>
          </a:p>
          <a:p>
            <a:pPr>
              <a:spcBef>
                <a:spcPct val="0"/>
              </a:spcBef>
              <a:buSzTx/>
              <a:buNone/>
            </a:pPr>
            <a:r>
              <a:rPr lang="tr-TR" altLang="tr-TR" sz="2500" dirty="0"/>
              <a:t> </a:t>
            </a:r>
          </a:p>
          <a:p>
            <a:pPr>
              <a:spcBef>
                <a:spcPct val="0"/>
              </a:spcBef>
              <a:buSzTx/>
              <a:buNone/>
            </a:pPr>
            <a:r>
              <a:rPr lang="tr-TR" altLang="tr-TR" sz="2500" b="1" dirty="0"/>
              <a:t>2</a:t>
            </a:r>
            <a:r>
              <a:rPr lang="tr-TR" altLang="tr-TR" sz="2500" b="1" dirty="0" smtClean="0"/>
              <a:t>) </a:t>
            </a:r>
            <a:r>
              <a:rPr lang="tr-TR" altLang="tr-TR" sz="2500" dirty="0"/>
              <a:t>Kanunla verilen </a:t>
            </a:r>
            <a:r>
              <a:rPr lang="tr-TR" altLang="tr-TR" sz="2500" b="1" dirty="0"/>
              <a:t>y</a:t>
            </a:r>
            <a:r>
              <a:rPr lang="tr-TR" altLang="tr-TR" sz="2500" b="1" u="sng" dirty="0"/>
              <a:t>etki çerçevesinde;</a:t>
            </a:r>
          </a:p>
          <a:p>
            <a:pPr lvl="2">
              <a:spcBef>
                <a:spcPct val="0"/>
              </a:spcBef>
              <a:buClrTx/>
              <a:buSzTx/>
              <a:buFontTx/>
              <a:buChar char="•"/>
            </a:pPr>
            <a:r>
              <a:rPr lang="tr-TR" altLang="tr-TR" sz="2500" b="1" u="sng" dirty="0" smtClean="0"/>
              <a:t>kamu </a:t>
            </a:r>
            <a:r>
              <a:rPr lang="tr-TR" altLang="tr-TR" sz="2500" b="1" u="sng" dirty="0"/>
              <a:t>kaynağını kullanan, </a:t>
            </a:r>
          </a:p>
          <a:p>
            <a:pPr lvl="2">
              <a:spcBef>
                <a:spcPct val="0"/>
              </a:spcBef>
              <a:buClrTx/>
              <a:buSzTx/>
              <a:buFontTx/>
              <a:buChar char="•"/>
            </a:pPr>
            <a:r>
              <a:rPr lang="tr-TR" altLang="tr-TR" sz="2500" b="1" u="sng" dirty="0"/>
              <a:t>kamu kaynağını yöneten,</a:t>
            </a:r>
          </a:p>
          <a:p>
            <a:pPr lvl="2">
              <a:spcBef>
                <a:spcPct val="0"/>
              </a:spcBef>
              <a:buClrTx/>
              <a:buSzTx/>
              <a:buFontTx/>
              <a:buChar char="•"/>
            </a:pPr>
            <a:r>
              <a:rPr lang="tr-TR" altLang="tr-TR" sz="2500" b="1" u="sng" dirty="0" smtClean="0"/>
              <a:t>kamu </a:t>
            </a:r>
            <a:r>
              <a:rPr lang="tr-TR" altLang="tr-TR" sz="2500" b="1" u="sng" dirty="0"/>
              <a:t>kaynağının edinilmesi, kullanılması ve yönetilmesi </a:t>
            </a:r>
            <a:r>
              <a:rPr lang="tr-TR" altLang="tr-TR" sz="2500" b="1" u="sng" dirty="0" smtClean="0"/>
              <a:t>konularında </a:t>
            </a:r>
            <a:r>
              <a:rPr lang="tr-TR" altLang="tr-TR" sz="2500" b="1" u="sng" dirty="0"/>
              <a:t>emir ve talimat verenler,</a:t>
            </a:r>
          </a:p>
          <a:p>
            <a:pPr>
              <a:spcBef>
                <a:spcPct val="0"/>
              </a:spcBef>
              <a:buSzTx/>
              <a:buNone/>
            </a:pPr>
            <a:r>
              <a:rPr lang="tr-TR" altLang="tr-TR" sz="2500" dirty="0" smtClean="0"/>
              <a:t>bu </a:t>
            </a:r>
            <a:r>
              <a:rPr lang="tr-TR" altLang="tr-TR" sz="2500" dirty="0"/>
              <a:t>işlemlerden dolayı </a:t>
            </a:r>
            <a:r>
              <a:rPr lang="tr-TR" altLang="tr-TR" sz="2500" b="1" u="sng" dirty="0"/>
              <a:t>sorumlu olarak</a:t>
            </a:r>
            <a:r>
              <a:rPr lang="tr-TR" altLang="tr-TR" sz="2500" dirty="0"/>
              <a:t> hesap verecektir.</a:t>
            </a:r>
          </a:p>
          <a:p>
            <a:pPr>
              <a:spcBef>
                <a:spcPct val="0"/>
              </a:spcBef>
              <a:buSzTx/>
              <a:buNone/>
            </a:pPr>
            <a:endParaRPr lang="tr-TR" altLang="tr-TR" sz="2500" dirty="0"/>
          </a:p>
          <a:p>
            <a:pPr>
              <a:spcBef>
                <a:spcPct val="0"/>
              </a:spcBef>
              <a:buSzTx/>
              <a:buNone/>
            </a:pPr>
            <a:r>
              <a:rPr lang="tr-TR" altLang="tr-TR" sz="2500" dirty="0" smtClean="0"/>
              <a:t>Bu kişi;   </a:t>
            </a:r>
            <a:r>
              <a:rPr lang="tr-TR" altLang="tr-TR" sz="2500" u="sng" dirty="0" smtClean="0"/>
              <a:t>İDARİ </a:t>
            </a:r>
            <a:r>
              <a:rPr lang="tr-TR" altLang="tr-TR" sz="2500" u="sng" dirty="0"/>
              <a:t>ANLAMDA</a:t>
            </a:r>
            <a:r>
              <a:rPr lang="tr-TR" altLang="tr-TR" sz="2500" b="1" u="sng" dirty="0"/>
              <a:t> ÜST YÖNETİCİ</a:t>
            </a:r>
            <a:r>
              <a:rPr lang="tr-TR" altLang="tr-TR" sz="2500" dirty="0"/>
              <a:t>, </a:t>
            </a:r>
          </a:p>
          <a:p>
            <a:pPr>
              <a:spcBef>
                <a:spcPct val="0"/>
              </a:spcBef>
              <a:buSzTx/>
              <a:buNone/>
            </a:pPr>
            <a:r>
              <a:rPr lang="tr-TR" altLang="tr-TR" sz="2500" dirty="0" smtClean="0"/>
              <a:t>		    </a:t>
            </a:r>
            <a:r>
              <a:rPr lang="tr-TR" altLang="tr-TR" sz="2500" u="sng" dirty="0" smtClean="0"/>
              <a:t>MALİ </a:t>
            </a:r>
            <a:r>
              <a:rPr lang="tr-TR" altLang="tr-TR" sz="2500" u="sng" dirty="0"/>
              <a:t>ANLAMDA </a:t>
            </a:r>
            <a:r>
              <a:rPr lang="tr-TR" altLang="tr-TR" sz="2500" b="1" u="sng" dirty="0"/>
              <a:t>HARCAMA YETKİLİSİDİR</a:t>
            </a:r>
            <a:r>
              <a:rPr lang="tr-TR" altLang="tr-TR" sz="2500" dirty="0"/>
              <a:t>.</a:t>
            </a:r>
          </a:p>
          <a:p>
            <a:pPr marL="0" indent="0">
              <a:buNone/>
            </a:pPr>
            <a:endParaRPr lang="tr-TR" sz="2500" dirty="0"/>
          </a:p>
        </p:txBody>
      </p:sp>
    </p:spTree>
    <p:extLst>
      <p:ext uri="{BB962C8B-B14F-4D97-AF65-F5344CB8AC3E}">
        <p14:creationId xmlns:p14="http://schemas.microsoft.com/office/powerpoint/2010/main" val="933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solidFill>
                  <a:schemeClr val="tx1"/>
                </a:solidFill>
              </a:rPr>
              <a:t>GÖREVLİ VE SORUMLULAR</a:t>
            </a:r>
            <a:br>
              <a:rPr lang="tr-TR" sz="3200" b="1" dirty="0">
                <a:solidFill>
                  <a:schemeClr val="tx1"/>
                </a:solidFill>
              </a:rPr>
            </a:br>
            <a:r>
              <a:rPr lang="tr-TR" sz="3200" b="1" dirty="0">
                <a:solidFill>
                  <a:schemeClr val="tx1"/>
                </a:solidFill>
              </a:rPr>
              <a:t>(5-6-7-8)</a:t>
            </a:r>
          </a:p>
        </p:txBody>
      </p:sp>
      <p:sp>
        <p:nvSpPr>
          <p:cNvPr id="3" name="İçerik Yer Tutucusu 2"/>
          <p:cNvSpPr>
            <a:spLocks noGrp="1"/>
          </p:cNvSpPr>
          <p:nvPr>
            <p:ph idx="1"/>
          </p:nvPr>
        </p:nvSpPr>
        <p:spPr>
          <a:xfrm>
            <a:off x="457200" y="1935480"/>
            <a:ext cx="8229600" cy="4373840"/>
          </a:xfrm>
        </p:spPr>
        <p:txBody>
          <a:bodyPr>
            <a:noAutofit/>
          </a:bodyPr>
          <a:lstStyle/>
          <a:p>
            <a:pPr>
              <a:spcBef>
                <a:spcPts val="0"/>
              </a:spcBef>
              <a:buNone/>
            </a:pPr>
            <a:r>
              <a:rPr lang="tr-TR" altLang="tr-TR" sz="2500" dirty="0"/>
              <a:t>YÖNETMELİĞİN UYGULANMASINDA</a:t>
            </a:r>
            <a:r>
              <a:rPr lang="tr-TR" altLang="tr-TR" sz="2500" dirty="0" smtClean="0"/>
              <a:t>;</a:t>
            </a:r>
          </a:p>
          <a:p>
            <a:pPr>
              <a:spcBef>
                <a:spcPts val="0"/>
              </a:spcBef>
              <a:buNone/>
            </a:pPr>
            <a:endParaRPr lang="tr-TR" altLang="tr-TR" sz="2500" dirty="0"/>
          </a:p>
          <a:p>
            <a:pPr lvl="1">
              <a:spcBef>
                <a:spcPts val="0"/>
              </a:spcBef>
              <a:spcAft>
                <a:spcPts val="600"/>
              </a:spcAft>
            </a:pPr>
            <a:r>
              <a:rPr lang="tr-TR" altLang="tr-TR" sz="2500" dirty="0"/>
              <a:t>HARCAMA YETKİLİSİ</a:t>
            </a:r>
            <a:r>
              <a:rPr lang="tr-TR" altLang="tr-TR" sz="2500" dirty="0" smtClean="0"/>
              <a:t>,</a:t>
            </a:r>
            <a:endParaRPr lang="tr-TR" altLang="tr-TR" sz="2500" dirty="0"/>
          </a:p>
          <a:p>
            <a:pPr lvl="1">
              <a:spcBef>
                <a:spcPts val="0"/>
              </a:spcBef>
              <a:spcAft>
                <a:spcPts val="600"/>
              </a:spcAft>
            </a:pPr>
            <a:r>
              <a:rPr lang="tr-TR" altLang="tr-TR" sz="2500" dirty="0"/>
              <a:t>TAŞINIR KAYIT VE KONTROL YETKİLİSİ</a:t>
            </a:r>
            <a:r>
              <a:rPr lang="tr-TR" altLang="tr-TR" sz="2500" dirty="0" smtClean="0"/>
              <a:t>,</a:t>
            </a:r>
            <a:endParaRPr lang="tr-TR" altLang="tr-TR" sz="2500" dirty="0"/>
          </a:p>
          <a:p>
            <a:pPr lvl="1">
              <a:spcBef>
                <a:spcPts val="0"/>
              </a:spcBef>
              <a:spcAft>
                <a:spcPts val="600"/>
              </a:spcAft>
            </a:pPr>
            <a:r>
              <a:rPr lang="tr-TR" altLang="tr-TR" sz="2500" dirty="0"/>
              <a:t>KONSOLİDE GÖREVLİSİ</a:t>
            </a:r>
            <a:r>
              <a:rPr lang="tr-TR" altLang="tr-TR" sz="2500" dirty="0" smtClean="0"/>
              <a:t>,</a:t>
            </a:r>
            <a:endParaRPr lang="tr-TR" altLang="tr-TR" sz="2500" dirty="0"/>
          </a:p>
          <a:p>
            <a:pPr lvl="1">
              <a:spcBef>
                <a:spcPts val="0"/>
              </a:spcBef>
              <a:spcAft>
                <a:spcPts val="600"/>
              </a:spcAft>
            </a:pPr>
            <a:r>
              <a:rPr lang="tr-TR" altLang="tr-TR" sz="2500" dirty="0"/>
              <a:t>MUHASEBE YETKİLİSİ</a:t>
            </a:r>
            <a:r>
              <a:rPr lang="tr-TR" altLang="tr-TR" sz="2500" dirty="0" smtClean="0"/>
              <a:t>,</a:t>
            </a:r>
            <a:endParaRPr lang="tr-TR" altLang="tr-TR" sz="2500" dirty="0"/>
          </a:p>
          <a:p>
            <a:pPr lvl="1">
              <a:spcBef>
                <a:spcPts val="0"/>
              </a:spcBef>
              <a:spcAft>
                <a:spcPts val="600"/>
              </a:spcAft>
            </a:pPr>
            <a:r>
              <a:rPr lang="tr-TR" altLang="tr-TR" sz="2500" dirty="0"/>
              <a:t>KENDİSİNE DAYANIKLI TAŞINIR ZİMMETLENEN PERSONEL</a:t>
            </a:r>
            <a:r>
              <a:rPr lang="tr-TR" altLang="tr-TR" sz="2500" dirty="0" smtClean="0"/>
              <a:t>,</a:t>
            </a:r>
            <a:endParaRPr lang="tr-TR" altLang="tr-TR" sz="2500" dirty="0"/>
          </a:p>
          <a:p>
            <a:pPr lvl="1">
              <a:spcBef>
                <a:spcPts val="0"/>
              </a:spcBef>
              <a:buNone/>
            </a:pPr>
            <a:r>
              <a:rPr lang="tr-TR" altLang="tr-TR" sz="2500" b="1" dirty="0"/>
              <a:t>Görevli ve sorumlu </a:t>
            </a:r>
            <a:r>
              <a:rPr lang="tr-TR" altLang="tr-TR" sz="2500" dirty="0"/>
              <a:t>olarak karşımıza çıkmaktadır</a:t>
            </a:r>
            <a:r>
              <a:rPr lang="tr-TR" altLang="tr-TR" sz="2500" dirty="0" smtClean="0"/>
              <a:t>.</a:t>
            </a:r>
            <a:endParaRPr lang="tr-TR" altLang="tr-TR" sz="2500" dirty="0"/>
          </a:p>
        </p:txBody>
      </p:sp>
    </p:spTree>
    <p:extLst>
      <p:ext uri="{BB962C8B-B14F-4D97-AF65-F5344CB8AC3E}">
        <p14:creationId xmlns:p14="http://schemas.microsoft.com/office/powerpoint/2010/main" val="3673603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pPr algn="ctr"/>
            <a:r>
              <a:rPr lang="tr-TR" sz="3200" b="1" dirty="0">
                <a:solidFill>
                  <a:schemeClr val="tx1"/>
                </a:solidFill>
              </a:rPr>
              <a:t>Kapsam (Taşınır Mallar Yönünden</a:t>
            </a:r>
            <a:r>
              <a:rPr lang="tr-TR" sz="3200" b="1" dirty="0" smtClean="0">
                <a:solidFill>
                  <a:schemeClr val="tx1"/>
                </a:solidFill>
              </a:rPr>
              <a:t>)</a:t>
            </a:r>
            <a:endParaRPr lang="tr-TR" sz="3200" b="1" dirty="0">
              <a:solidFill>
                <a:schemeClr val="tx1"/>
              </a:solidFill>
            </a:endParaRPr>
          </a:p>
        </p:txBody>
      </p:sp>
      <p:sp>
        <p:nvSpPr>
          <p:cNvPr id="3" name="İçerik Yer Tutucusu 2"/>
          <p:cNvSpPr>
            <a:spLocks noGrp="1"/>
          </p:cNvSpPr>
          <p:nvPr>
            <p:ph idx="1"/>
          </p:nvPr>
        </p:nvSpPr>
        <p:spPr/>
        <p:txBody>
          <a:bodyPr/>
          <a:lstStyle/>
          <a:p>
            <a:pPr marL="0" indent="0">
              <a:buNone/>
            </a:pPr>
            <a:r>
              <a:rPr lang="tr-TR" dirty="0" smtClean="0"/>
              <a:t> </a:t>
            </a:r>
          </a:p>
          <a:p>
            <a:pPr marL="0" indent="0">
              <a:buNone/>
            </a:pPr>
            <a:endParaRPr lang="tr-TR" dirty="0"/>
          </a:p>
        </p:txBody>
      </p:sp>
      <p:sp>
        <p:nvSpPr>
          <p:cNvPr id="4" name="Metin kutusu 3"/>
          <p:cNvSpPr txBox="1"/>
          <p:nvPr/>
        </p:nvSpPr>
        <p:spPr>
          <a:xfrm>
            <a:off x="683569" y="3539234"/>
            <a:ext cx="2360552"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Tüketim Malzemeleri</a:t>
            </a:r>
          </a:p>
          <a:p>
            <a:pPr algn="ctr"/>
            <a:r>
              <a:rPr lang="tr-TR" b="1" dirty="0" smtClean="0"/>
              <a:t>(150)</a:t>
            </a:r>
            <a:endParaRPr lang="tr-TR" b="1" dirty="0"/>
          </a:p>
        </p:txBody>
      </p:sp>
      <p:sp>
        <p:nvSpPr>
          <p:cNvPr id="5" name="Metin kutusu 4"/>
          <p:cNvSpPr txBox="1"/>
          <p:nvPr/>
        </p:nvSpPr>
        <p:spPr>
          <a:xfrm>
            <a:off x="5090686" y="3536128"/>
            <a:ext cx="2129898"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Dayanıklı Taşınırlar</a:t>
            </a:r>
            <a:endParaRPr lang="tr-TR" b="1" dirty="0"/>
          </a:p>
        </p:txBody>
      </p:sp>
      <p:sp>
        <p:nvSpPr>
          <p:cNvPr id="6" name="Metin kutusu 5"/>
          <p:cNvSpPr txBox="1"/>
          <p:nvPr/>
        </p:nvSpPr>
        <p:spPr>
          <a:xfrm>
            <a:off x="6955537" y="4631666"/>
            <a:ext cx="1610232"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Demirbaşlar</a:t>
            </a:r>
          </a:p>
          <a:p>
            <a:pPr algn="ctr"/>
            <a:r>
              <a:rPr lang="tr-TR" b="1" dirty="0" smtClean="0"/>
              <a:t>(255)</a:t>
            </a:r>
            <a:endParaRPr lang="tr-TR" b="1" dirty="0"/>
          </a:p>
        </p:txBody>
      </p:sp>
      <p:sp>
        <p:nvSpPr>
          <p:cNvPr id="7" name="Metin kutusu 6"/>
          <p:cNvSpPr txBox="1"/>
          <p:nvPr/>
        </p:nvSpPr>
        <p:spPr>
          <a:xfrm>
            <a:off x="5591312" y="4622574"/>
            <a:ext cx="1038937" cy="65542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Taşıtlar</a:t>
            </a:r>
          </a:p>
          <a:p>
            <a:pPr algn="ctr"/>
            <a:r>
              <a:rPr lang="tr-TR" b="1" dirty="0" smtClean="0"/>
              <a:t>(254)</a:t>
            </a:r>
            <a:endParaRPr lang="tr-TR" b="1" dirty="0"/>
          </a:p>
        </p:txBody>
      </p:sp>
      <p:sp>
        <p:nvSpPr>
          <p:cNvPr id="8" name="Metin kutusu 7"/>
          <p:cNvSpPr txBox="1"/>
          <p:nvPr/>
        </p:nvSpPr>
        <p:spPr>
          <a:xfrm>
            <a:off x="2388775" y="4622575"/>
            <a:ext cx="2877249" cy="6554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Tesis Makine ve Cihazlar</a:t>
            </a:r>
          </a:p>
          <a:p>
            <a:pPr algn="ctr"/>
            <a:r>
              <a:rPr lang="tr-TR" b="1" dirty="0" smtClean="0"/>
              <a:t>(253)</a:t>
            </a:r>
            <a:endParaRPr lang="tr-TR" b="1" dirty="0"/>
          </a:p>
        </p:txBody>
      </p:sp>
      <p:sp>
        <p:nvSpPr>
          <p:cNvPr id="9" name="Metin kutusu 8"/>
          <p:cNvSpPr txBox="1"/>
          <p:nvPr/>
        </p:nvSpPr>
        <p:spPr>
          <a:xfrm>
            <a:off x="3491880" y="2420887"/>
            <a:ext cx="122413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Taşınır Mal</a:t>
            </a:r>
            <a:endParaRPr lang="tr-TR" b="1" dirty="0"/>
          </a:p>
        </p:txBody>
      </p:sp>
      <p:sp>
        <p:nvSpPr>
          <p:cNvPr id="10" name="Aşağı Ok 9"/>
          <p:cNvSpPr/>
          <p:nvPr/>
        </p:nvSpPr>
        <p:spPr>
          <a:xfrm rot="2470326">
            <a:off x="2982828" y="2865815"/>
            <a:ext cx="252896" cy="55459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1" name="Aşağı Ok 10"/>
          <p:cNvSpPr/>
          <p:nvPr/>
        </p:nvSpPr>
        <p:spPr>
          <a:xfrm rot="18989224">
            <a:off x="5013141" y="2825125"/>
            <a:ext cx="252896" cy="55459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cxnSp>
        <p:nvCxnSpPr>
          <p:cNvPr id="12" name="Düz Ok Bağlayıcısı 11"/>
          <p:cNvCxnSpPr/>
          <p:nvPr/>
        </p:nvCxnSpPr>
        <p:spPr>
          <a:xfrm flipH="1">
            <a:off x="4731187" y="4246151"/>
            <a:ext cx="288032"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Düz Ok Bağlayıcısı 12"/>
          <p:cNvCxnSpPr/>
          <p:nvPr/>
        </p:nvCxnSpPr>
        <p:spPr>
          <a:xfrm>
            <a:off x="6084168" y="4284356"/>
            <a:ext cx="0"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Düz Ok Bağlayıcısı 13"/>
          <p:cNvCxnSpPr/>
          <p:nvPr/>
        </p:nvCxnSpPr>
        <p:spPr>
          <a:xfrm>
            <a:off x="7318108" y="4254342"/>
            <a:ext cx="216024" cy="21602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79217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2493" y="548680"/>
            <a:ext cx="8229600" cy="936104"/>
          </a:xfrm>
        </p:spPr>
        <p:txBody>
          <a:bodyPr>
            <a:noAutofit/>
          </a:bodyPr>
          <a:lstStyle/>
          <a:p>
            <a:pPr algn="ctr"/>
            <a:r>
              <a:rPr lang="tr-TR" sz="3200" b="1" dirty="0">
                <a:solidFill>
                  <a:schemeClr val="tx1"/>
                </a:solidFill>
              </a:rPr>
              <a:t>TAŞINIRLAR YÖNÜNDEN YÖNETMELİĞİN KAPSAMI </a:t>
            </a:r>
          </a:p>
        </p:txBody>
      </p:sp>
      <p:sp>
        <p:nvSpPr>
          <p:cNvPr id="3" name="İçerik Yer Tutucusu 2"/>
          <p:cNvSpPr>
            <a:spLocks noGrp="1"/>
          </p:cNvSpPr>
          <p:nvPr>
            <p:ph idx="1"/>
          </p:nvPr>
        </p:nvSpPr>
        <p:spPr>
          <a:xfrm>
            <a:off x="462493" y="1772816"/>
            <a:ext cx="8229600" cy="4896544"/>
          </a:xfrm>
        </p:spPr>
        <p:txBody>
          <a:bodyPr>
            <a:normAutofit/>
          </a:bodyPr>
          <a:lstStyle/>
          <a:p>
            <a:r>
              <a:rPr lang="tr-TR" altLang="tr-TR" sz="2800" b="1" u="sng" dirty="0"/>
              <a:t>Yönetmelik;</a:t>
            </a:r>
          </a:p>
          <a:p>
            <a:pPr lvl="1"/>
            <a:r>
              <a:rPr lang="tr-TR" altLang="tr-TR" sz="2500" dirty="0"/>
              <a:t>Tüketim Madde ve Malzemelerini,</a:t>
            </a:r>
          </a:p>
          <a:p>
            <a:pPr lvl="1"/>
            <a:r>
              <a:rPr lang="tr-TR" altLang="tr-TR" sz="2500" dirty="0" smtClean="0"/>
              <a:t>Tesis, Makine</a:t>
            </a:r>
            <a:r>
              <a:rPr lang="tr-TR" altLang="tr-TR" sz="2500" dirty="0"/>
              <a:t>, Cihaz ve Aletleri,</a:t>
            </a:r>
          </a:p>
          <a:p>
            <a:pPr lvl="1"/>
            <a:r>
              <a:rPr lang="tr-TR" altLang="tr-TR" sz="2500" dirty="0"/>
              <a:t>Taşıtları,</a:t>
            </a:r>
          </a:p>
          <a:p>
            <a:pPr lvl="1"/>
            <a:r>
              <a:rPr lang="tr-TR" altLang="tr-TR" sz="2500" dirty="0" smtClean="0"/>
              <a:t>Demirbaşları</a:t>
            </a:r>
            <a:r>
              <a:rPr lang="tr-TR" altLang="tr-TR" sz="2500" dirty="0"/>
              <a:t>, kapsamaktadır. </a:t>
            </a:r>
          </a:p>
          <a:p>
            <a:pPr lvl="1">
              <a:buNone/>
            </a:pPr>
            <a:endParaRPr lang="tr-TR" altLang="tr-TR" dirty="0"/>
          </a:p>
          <a:p>
            <a:r>
              <a:rPr lang="tr-TR" altLang="tr-TR" sz="2800" b="1" u="sng" dirty="0"/>
              <a:t>Maddi Olmayan Duran Varlıklar</a:t>
            </a:r>
            <a:r>
              <a:rPr lang="tr-TR" altLang="tr-TR" sz="2800" u="sng" dirty="0"/>
              <a:t> içinde yer alan </a:t>
            </a:r>
            <a:r>
              <a:rPr lang="tr-TR" altLang="tr-TR" sz="2800" b="1" u="sng" dirty="0"/>
              <a:t>telif hakları</a:t>
            </a:r>
            <a:r>
              <a:rPr lang="tr-TR" altLang="tr-TR" sz="2800" u="sng" dirty="0"/>
              <a:t> ve </a:t>
            </a:r>
            <a:r>
              <a:rPr lang="tr-TR" altLang="tr-TR" sz="2800" b="1" u="sng" dirty="0"/>
              <a:t>yazılımlar</a:t>
            </a:r>
            <a:r>
              <a:rPr lang="tr-TR" altLang="tr-TR" sz="2800" u="sng" dirty="0"/>
              <a:t> yönetmelik kapsamında değildir. Bunlar yalnızca </a:t>
            </a:r>
            <a:r>
              <a:rPr lang="tr-TR" altLang="tr-TR" sz="2800" b="1" u="sng" dirty="0"/>
              <a:t>muhasebe (260) kayıtlarında</a:t>
            </a:r>
            <a:r>
              <a:rPr lang="tr-TR" altLang="tr-TR" sz="2800" u="sng" dirty="0"/>
              <a:t> izlenir</a:t>
            </a:r>
            <a:r>
              <a:rPr lang="tr-TR" altLang="tr-TR" sz="2800" dirty="0" smtClean="0"/>
              <a:t>.</a:t>
            </a:r>
            <a:endParaRPr lang="tr-TR" sz="2500" dirty="0" smtClean="0"/>
          </a:p>
        </p:txBody>
      </p:sp>
    </p:spTree>
    <p:extLst>
      <p:ext uri="{BB962C8B-B14F-4D97-AF65-F5344CB8AC3E}">
        <p14:creationId xmlns:p14="http://schemas.microsoft.com/office/powerpoint/2010/main" val="1683357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2493" y="548680"/>
            <a:ext cx="8229600" cy="936104"/>
          </a:xfrm>
        </p:spPr>
        <p:txBody>
          <a:bodyPr>
            <a:normAutofit/>
          </a:bodyPr>
          <a:lstStyle/>
          <a:p>
            <a:pPr algn="ctr"/>
            <a:r>
              <a:rPr lang="tr-TR" sz="3200" b="1" dirty="0">
                <a:solidFill>
                  <a:schemeClr val="tx1"/>
                </a:solidFill>
              </a:rPr>
              <a:t>TEMEL İLKE VE ESASLAR</a:t>
            </a:r>
          </a:p>
        </p:txBody>
      </p:sp>
      <p:sp>
        <p:nvSpPr>
          <p:cNvPr id="3" name="İçerik Yer Tutucusu 2"/>
          <p:cNvSpPr>
            <a:spLocks noGrp="1"/>
          </p:cNvSpPr>
          <p:nvPr>
            <p:ph idx="1"/>
          </p:nvPr>
        </p:nvSpPr>
        <p:spPr>
          <a:xfrm>
            <a:off x="462493" y="1492968"/>
            <a:ext cx="8229600" cy="4816352"/>
          </a:xfrm>
        </p:spPr>
        <p:txBody>
          <a:bodyPr>
            <a:normAutofit/>
          </a:bodyPr>
          <a:lstStyle/>
          <a:p>
            <a:pPr>
              <a:lnSpc>
                <a:spcPct val="90000"/>
              </a:lnSpc>
              <a:buNone/>
            </a:pPr>
            <a:r>
              <a:rPr lang="tr-TR" altLang="tr-TR" sz="2500" dirty="0"/>
              <a:t>Taşınır Mal Yönetmeliği hükümlerine göre;</a:t>
            </a:r>
          </a:p>
          <a:p>
            <a:pPr>
              <a:lnSpc>
                <a:spcPct val="90000"/>
              </a:lnSpc>
            </a:pPr>
            <a:r>
              <a:rPr lang="tr-TR" altLang="tr-TR" sz="2500" dirty="0"/>
              <a:t>Bütün taşınırlar </a:t>
            </a:r>
            <a:r>
              <a:rPr lang="tr-TR" altLang="tr-TR" sz="2500" b="1" u="sng" dirty="0"/>
              <a:t>kayıt</a:t>
            </a:r>
            <a:r>
              <a:rPr lang="tr-TR" altLang="tr-TR" sz="2500" b="1" dirty="0"/>
              <a:t> </a:t>
            </a:r>
            <a:r>
              <a:rPr lang="tr-TR" altLang="tr-TR" sz="2500" dirty="0"/>
              <a:t>altına </a:t>
            </a:r>
            <a:r>
              <a:rPr lang="tr-TR" altLang="tr-TR" sz="2500" dirty="0" smtClean="0"/>
              <a:t>alınacak, </a:t>
            </a:r>
            <a:endParaRPr lang="tr-TR" altLang="tr-TR" sz="2500" dirty="0"/>
          </a:p>
          <a:p>
            <a:pPr>
              <a:lnSpc>
                <a:spcPct val="90000"/>
              </a:lnSpc>
            </a:pPr>
            <a:r>
              <a:rPr lang="tr-TR" altLang="tr-TR" sz="2500" dirty="0"/>
              <a:t>Her kayıt </a:t>
            </a:r>
            <a:r>
              <a:rPr lang="tr-TR" altLang="tr-TR" sz="2500" b="1" u="sng" dirty="0"/>
              <a:t>belgeye </a:t>
            </a:r>
            <a:r>
              <a:rPr lang="tr-TR" altLang="tr-TR" sz="2500" dirty="0" smtClean="0"/>
              <a:t>dayandırılacak, </a:t>
            </a:r>
            <a:endParaRPr lang="tr-TR" altLang="tr-TR" sz="2500" dirty="0"/>
          </a:p>
          <a:p>
            <a:pPr>
              <a:lnSpc>
                <a:spcPct val="90000"/>
              </a:lnSpc>
            </a:pPr>
            <a:r>
              <a:rPr lang="tr-TR" altLang="tr-TR" sz="2500" dirty="0"/>
              <a:t>Kayıtlar  </a:t>
            </a:r>
            <a:r>
              <a:rPr lang="tr-TR" altLang="tr-TR" sz="2500" b="1" u="sng" dirty="0"/>
              <a:t>Elektronik Ortamda</a:t>
            </a:r>
            <a:r>
              <a:rPr lang="tr-TR" altLang="tr-TR" sz="2500" dirty="0"/>
              <a:t> </a:t>
            </a:r>
            <a:r>
              <a:rPr lang="tr-TR" altLang="tr-TR" sz="2500" dirty="0" smtClean="0"/>
              <a:t>tutulacak,</a:t>
            </a:r>
            <a:endParaRPr lang="tr-TR" altLang="tr-TR" sz="2500" dirty="0"/>
          </a:p>
          <a:p>
            <a:pPr>
              <a:lnSpc>
                <a:spcPct val="90000"/>
              </a:lnSpc>
            </a:pPr>
            <a:r>
              <a:rPr lang="tr-TR" altLang="tr-TR" sz="2500" dirty="0"/>
              <a:t>Kayıtlar </a:t>
            </a:r>
            <a:r>
              <a:rPr lang="tr-TR" altLang="tr-TR" sz="2500" b="1" u="sng" dirty="0"/>
              <a:t>yönetim hesabı</a:t>
            </a:r>
            <a:r>
              <a:rPr lang="tr-TR" altLang="tr-TR" sz="2500" dirty="0"/>
              <a:t> verilmesine esas olacak şekilde </a:t>
            </a:r>
            <a:r>
              <a:rPr lang="tr-TR" altLang="tr-TR" sz="2500" dirty="0" smtClean="0"/>
              <a:t>tutulacak,</a:t>
            </a:r>
            <a:endParaRPr lang="tr-TR" altLang="tr-TR" sz="2500" dirty="0"/>
          </a:p>
          <a:p>
            <a:pPr>
              <a:lnSpc>
                <a:spcPct val="90000"/>
              </a:lnSpc>
            </a:pPr>
            <a:r>
              <a:rPr lang="tr-TR" altLang="tr-TR" sz="2500" dirty="0"/>
              <a:t>Kayıtlar </a:t>
            </a:r>
            <a:r>
              <a:rPr lang="tr-TR" altLang="tr-TR" sz="2500" b="1" u="sng" dirty="0"/>
              <a:t>Harcama Birimleri</a:t>
            </a:r>
            <a:r>
              <a:rPr lang="tr-TR" altLang="tr-TR" sz="2500" dirty="0"/>
              <a:t> </a:t>
            </a:r>
            <a:r>
              <a:rPr lang="tr-TR" altLang="tr-TR" sz="2500" dirty="0" smtClean="0"/>
              <a:t>itibarıyla olacak,</a:t>
            </a:r>
            <a:endParaRPr lang="tr-TR" altLang="tr-TR" sz="2500" dirty="0"/>
          </a:p>
          <a:p>
            <a:pPr>
              <a:lnSpc>
                <a:spcPct val="90000"/>
              </a:lnSpc>
            </a:pPr>
            <a:r>
              <a:rPr lang="tr-TR" altLang="tr-TR" sz="2500" b="1" u="sng" dirty="0"/>
              <a:t>Taşınır Hesabı</a:t>
            </a:r>
            <a:r>
              <a:rPr lang="tr-TR" altLang="tr-TR" sz="2500" dirty="0"/>
              <a:t> Harcama Birimleri </a:t>
            </a:r>
            <a:r>
              <a:rPr lang="tr-TR" altLang="tr-TR" sz="2500" dirty="0" smtClean="0"/>
              <a:t>itibarıyla hazırlanacak,</a:t>
            </a:r>
            <a:endParaRPr lang="tr-TR" altLang="tr-TR" sz="2500" dirty="0"/>
          </a:p>
          <a:p>
            <a:pPr>
              <a:lnSpc>
                <a:spcPct val="90000"/>
              </a:lnSpc>
            </a:pPr>
            <a:r>
              <a:rPr lang="tr-TR" altLang="tr-TR" sz="2500" dirty="0"/>
              <a:t>Taşınır Yönetim Hesabı </a:t>
            </a:r>
            <a:r>
              <a:rPr lang="tr-TR" altLang="tr-TR" sz="2500" b="1" dirty="0"/>
              <a:t>Harcama Yetkilisi</a:t>
            </a:r>
            <a:r>
              <a:rPr lang="tr-TR" altLang="tr-TR" sz="2500" dirty="0"/>
              <a:t> tarafından </a:t>
            </a:r>
            <a:r>
              <a:rPr lang="tr-TR" altLang="tr-TR" sz="2500" b="1" u="sng" dirty="0"/>
              <a:t>biriminde muhafaza </a:t>
            </a:r>
            <a:r>
              <a:rPr lang="tr-TR" altLang="tr-TR" sz="2500" dirty="0" smtClean="0"/>
              <a:t>edilecektir.</a:t>
            </a:r>
            <a:endParaRPr lang="tr-TR" sz="2500" dirty="0" smtClean="0"/>
          </a:p>
        </p:txBody>
      </p:sp>
    </p:spTree>
    <p:extLst>
      <p:ext uri="{BB962C8B-B14F-4D97-AF65-F5344CB8AC3E}">
        <p14:creationId xmlns:p14="http://schemas.microsoft.com/office/powerpoint/2010/main" val="103715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pPr algn="ctr"/>
            <a:r>
              <a:rPr lang="tr-TR" sz="3200" b="1" dirty="0">
                <a:solidFill>
                  <a:schemeClr val="tx1"/>
                </a:solidFill>
              </a:rPr>
              <a:t>İşlem Türüne Göre Dayanak Belgeler</a:t>
            </a:r>
          </a:p>
        </p:txBody>
      </p:sp>
      <p:sp>
        <p:nvSpPr>
          <p:cNvPr id="3" name="İçerik Yer Tutucusu 2"/>
          <p:cNvSpPr>
            <a:spLocks noGrp="1"/>
          </p:cNvSpPr>
          <p:nvPr>
            <p:ph idx="1"/>
          </p:nvPr>
        </p:nvSpPr>
        <p:spPr/>
        <p:txBody>
          <a:bodyPr>
            <a:normAutofit/>
          </a:bodyPr>
          <a:lstStyle/>
          <a:p>
            <a:pPr>
              <a:buNone/>
            </a:pPr>
            <a:r>
              <a:rPr lang="tr-TR" altLang="tr-TR" sz="2500" dirty="0"/>
              <a:t>Giriş veya Çıkış </a:t>
            </a:r>
            <a:r>
              <a:rPr lang="tr-TR" altLang="tr-TR" sz="2500" dirty="0" err="1"/>
              <a:t>TİF’lerinin</a:t>
            </a:r>
            <a:r>
              <a:rPr lang="tr-TR" altLang="tr-TR" sz="2500" dirty="0"/>
              <a:t> düzenlenebilmesi için;</a:t>
            </a:r>
          </a:p>
          <a:p>
            <a:r>
              <a:rPr lang="tr-TR" altLang="tr-TR" sz="2500" dirty="0"/>
              <a:t>Satın almalarda ve </a:t>
            </a:r>
            <a:r>
              <a:rPr lang="tr-TR" altLang="tr-TR" sz="2500" dirty="0" smtClean="0"/>
              <a:t>değer </a:t>
            </a:r>
            <a:r>
              <a:rPr lang="tr-TR" altLang="tr-TR" sz="2500" dirty="0"/>
              <a:t>artışlarında; </a:t>
            </a:r>
            <a:r>
              <a:rPr lang="tr-TR" altLang="tr-TR" sz="2500" b="1" dirty="0"/>
              <a:t>fatura</a:t>
            </a:r>
            <a:r>
              <a:rPr lang="tr-TR" altLang="tr-TR" sz="2500" dirty="0"/>
              <a:t>,</a:t>
            </a:r>
          </a:p>
          <a:p>
            <a:r>
              <a:rPr lang="tr-TR" altLang="tr-TR" sz="2500" dirty="0"/>
              <a:t>Bağış/Hibelerde; varsa </a:t>
            </a:r>
            <a:r>
              <a:rPr lang="tr-TR" altLang="tr-TR" sz="2500" b="1" dirty="0" smtClean="0"/>
              <a:t>sözleşme, </a:t>
            </a:r>
            <a:r>
              <a:rPr lang="tr-TR" altLang="tr-TR" sz="2500" dirty="0" smtClean="0"/>
              <a:t>yoksa </a:t>
            </a:r>
            <a:r>
              <a:rPr lang="tr-TR" altLang="tr-TR" sz="2500" b="1" dirty="0"/>
              <a:t>harcama </a:t>
            </a:r>
            <a:r>
              <a:rPr lang="tr-TR" altLang="tr-TR" sz="2500" b="1" dirty="0" smtClean="0"/>
              <a:t>yetkilisi/üst </a:t>
            </a:r>
            <a:r>
              <a:rPr lang="tr-TR" altLang="tr-TR" sz="2500" b="1" dirty="0"/>
              <a:t>yöneticinin kabul onayı</a:t>
            </a:r>
            <a:r>
              <a:rPr lang="tr-TR" altLang="tr-TR" sz="2500" dirty="0"/>
              <a:t>,</a:t>
            </a:r>
          </a:p>
          <a:p>
            <a:r>
              <a:rPr lang="tr-TR" altLang="tr-TR" sz="2500" dirty="0"/>
              <a:t>Bedelsiz devirde; </a:t>
            </a:r>
            <a:r>
              <a:rPr lang="tr-TR" altLang="tr-TR" sz="2500" b="1" dirty="0"/>
              <a:t>protokol</a:t>
            </a:r>
            <a:r>
              <a:rPr lang="tr-TR" altLang="tr-TR" sz="2500" dirty="0"/>
              <a:t> </a:t>
            </a:r>
            <a:r>
              <a:rPr lang="tr-TR" altLang="tr-TR" sz="2500" dirty="0" smtClean="0"/>
              <a:t>ve </a:t>
            </a:r>
            <a:r>
              <a:rPr lang="tr-TR" altLang="tr-TR" sz="2500" dirty="0"/>
              <a:t>karşı tarafın vereceği </a:t>
            </a:r>
            <a:r>
              <a:rPr lang="tr-TR" altLang="tr-TR" sz="2500" b="1" dirty="0"/>
              <a:t>TİF</a:t>
            </a:r>
            <a:r>
              <a:rPr lang="tr-TR" altLang="tr-TR" sz="2500" dirty="0"/>
              <a:t>,</a:t>
            </a:r>
          </a:p>
          <a:p>
            <a:r>
              <a:rPr lang="tr-TR" altLang="tr-TR" sz="2500" dirty="0"/>
              <a:t>İadelerde; iadeye ilişkin </a:t>
            </a:r>
            <a:r>
              <a:rPr lang="tr-TR" altLang="tr-TR" sz="2500" b="1" dirty="0"/>
              <a:t>yazı</a:t>
            </a:r>
            <a:r>
              <a:rPr lang="tr-TR" altLang="tr-TR" sz="2500" dirty="0"/>
              <a:t>,</a:t>
            </a:r>
          </a:p>
          <a:p>
            <a:r>
              <a:rPr lang="tr-TR" altLang="tr-TR" sz="2500" dirty="0"/>
              <a:t>İç üretimde; üretime verilen malzemelere ait </a:t>
            </a:r>
            <a:r>
              <a:rPr lang="tr-TR" altLang="tr-TR" sz="2500" b="1" dirty="0" err="1" smtClean="0"/>
              <a:t>TİF’in</a:t>
            </a:r>
            <a:r>
              <a:rPr lang="tr-TR" altLang="tr-TR" sz="2500" b="1" dirty="0" smtClean="0"/>
              <a:t> </a:t>
            </a:r>
            <a:r>
              <a:rPr lang="tr-TR" altLang="tr-TR" sz="2500" b="1" dirty="0"/>
              <a:t>bir nüshası ve </a:t>
            </a:r>
            <a:r>
              <a:rPr lang="tr-TR" altLang="tr-TR" sz="2500" b="1" dirty="0" smtClean="0"/>
              <a:t>Değer Tespit Komisyonu </a:t>
            </a:r>
            <a:r>
              <a:rPr lang="tr-TR" altLang="tr-TR" sz="2500" b="1" dirty="0"/>
              <a:t>Tutanağı</a:t>
            </a:r>
            <a:r>
              <a:rPr lang="tr-TR" altLang="tr-TR" sz="2500" dirty="0"/>
              <a:t>,</a:t>
            </a:r>
          </a:p>
          <a:p>
            <a:r>
              <a:rPr lang="tr-TR" altLang="tr-TR" sz="2500" dirty="0"/>
              <a:t>Sayım noksanı ve fazlalarında</a:t>
            </a:r>
            <a:r>
              <a:rPr lang="tr-TR" altLang="tr-TR" sz="2500" dirty="0" smtClean="0"/>
              <a:t>; </a:t>
            </a:r>
            <a:r>
              <a:rPr lang="tr-TR" altLang="tr-TR" sz="2500" b="1" dirty="0" smtClean="0"/>
              <a:t>Sayım Tutanağı, </a:t>
            </a:r>
            <a:endParaRPr lang="tr-TR" sz="2500" dirty="0"/>
          </a:p>
        </p:txBody>
      </p:sp>
    </p:spTree>
    <p:extLst>
      <p:ext uri="{BB962C8B-B14F-4D97-AF65-F5344CB8AC3E}">
        <p14:creationId xmlns:p14="http://schemas.microsoft.com/office/powerpoint/2010/main" val="3678690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pPr algn="ctr"/>
            <a:r>
              <a:rPr lang="tr-TR" sz="3200" b="1" dirty="0">
                <a:solidFill>
                  <a:schemeClr val="tx1"/>
                </a:solidFill>
              </a:rPr>
              <a:t>İşlem Türüne Göre Dayanak Belgeler (Devam)</a:t>
            </a:r>
          </a:p>
        </p:txBody>
      </p:sp>
      <p:sp>
        <p:nvSpPr>
          <p:cNvPr id="3" name="İçerik Yer Tutucusu 2"/>
          <p:cNvSpPr>
            <a:spLocks noGrp="1"/>
          </p:cNvSpPr>
          <p:nvPr>
            <p:ph idx="1"/>
          </p:nvPr>
        </p:nvSpPr>
        <p:spPr/>
        <p:txBody>
          <a:bodyPr>
            <a:normAutofit/>
          </a:bodyPr>
          <a:lstStyle/>
          <a:p>
            <a:pPr algn="just"/>
            <a:r>
              <a:rPr lang="tr-TR" altLang="tr-TR" sz="2500" dirty="0"/>
              <a:t>Tüketim çıkışlarında; </a:t>
            </a:r>
            <a:r>
              <a:rPr lang="tr-TR" altLang="tr-TR" sz="2500" b="1" dirty="0"/>
              <a:t>Taşınır İstek </a:t>
            </a:r>
            <a:r>
              <a:rPr lang="tr-TR" altLang="tr-TR" sz="2500" b="1" dirty="0" smtClean="0"/>
              <a:t>Belgesi,</a:t>
            </a:r>
            <a:endParaRPr lang="tr-TR" altLang="tr-TR" sz="2500" b="1" dirty="0"/>
          </a:p>
          <a:p>
            <a:pPr algn="just"/>
            <a:r>
              <a:rPr lang="tr-TR" altLang="tr-TR" sz="2500" dirty="0"/>
              <a:t>Satış ve bağışlarda; yetkili makamın veya organın </a:t>
            </a:r>
            <a:r>
              <a:rPr lang="tr-TR" altLang="tr-TR" sz="2500" b="1" dirty="0"/>
              <a:t>onay veya kararı,</a:t>
            </a:r>
          </a:p>
          <a:p>
            <a:pPr algn="just"/>
            <a:r>
              <a:rPr lang="tr-TR" altLang="tr-TR" sz="2500" dirty="0"/>
              <a:t>Çalıntı, kayıp, yok olma</a:t>
            </a:r>
            <a:r>
              <a:rPr lang="tr-TR" altLang="tr-TR" sz="2500" dirty="0" smtClean="0"/>
              <a:t>, hurdaya </a:t>
            </a:r>
            <a:r>
              <a:rPr lang="tr-TR" altLang="tr-TR" sz="2500" dirty="0"/>
              <a:t>ayırmalarda; </a:t>
            </a:r>
            <a:r>
              <a:rPr lang="tr-TR" altLang="tr-TR" sz="2500" b="1" dirty="0"/>
              <a:t>Kayıttan Düşme Teklif ve Onay Tutanağı</a:t>
            </a:r>
            <a:r>
              <a:rPr lang="tr-TR" altLang="tr-TR" sz="2500" dirty="0"/>
              <a:t>,</a:t>
            </a:r>
          </a:p>
          <a:p>
            <a:pPr algn="just">
              <a:buNone/>
            </a:pPr>
            <a:r>
              <a:rPr lang="tr-TR" altLang="tr-TR" sz="2500" dirty="0" smtClean="0"/>
              <a:t>   (</a:t>
            </a:r>
            <a:r>
              <a:rPr lang="tr-TR" altLang="tr-TR" sz="2500" dirty="0"/>
              <a:t>Adli vakalarda </a:t>
            </a:r>
            <a:r>
              <a:rPr lang="tr-TR" altLang="tr-TR" sz="2500" b="1" dirty="0"/>
              <a:t>Emniyet </a:t>
            </a:r>
            <a:r>
              <a:rPr lang="tr-TR" altLang="tr-TR" sz="2500" b="1" dirty="0" smtClean="0"/>
              <a:t>Birimi Tutanağı</a:t>
            </a:r>
            <a:r>
              <a:rPr lang="tr-TR" altLang="tr-TR" sz="2500" dirty="0"/>
              <a:t>)</a:t>
            </a:r>
          </a:p>
          <a:p>
            <a:pPr algn="just">
              <a:buNone/>
            </a:pPr>
            <a:r>
              <a:rPr lang="tr-TR" altLang="tr-TR" sz="2500" dirty="0" smtClean="0"/>
              <a:t>   dayanak </a:t>
            </a:r>
            <a:r>
              <a:rPr lang="tr-TR" altLang="tr-TR" sz="2500" dirty="0"/>
              <a:t>belge </a:t>
            </a:r>
            <a:r>
              <a:rPr lang="tr-TR" altLang="tr-TR" sz="2500" dirty="0" smtClean="0"/>
              <a:t>olarak </a:t>
            </a:r>
            <a:r>
              <a:rPr lang="tr-TR" altLang="tr-TR" sz="2500" dirty="0"/>
              <a:t>düzenlenecek Taşınır </a:t>
            </a:r>
            <a:r>
              <a:rPr lang="tr-TR" altLang="tr-TR" sz="2500" dirty="0" smtClean="0"/>
              <a:t>İşlem Fişi </a:t>
            </a:r>
            <a:r>
              <a:rPr lang="tr-TR" altLang="tr-TR" sz="2500" dirty="0"/>
              <a:t>ekine bağlanır</a:t>
            </a:r>
            <a:r>
              <a:rPr lang="tr-TR" altLang="tr-TR" sz="2500" dirty="0" smtClean="0"/>
              <a:t>.</a:t>
            </a:r>
            <a:endParaRPr lang="tr-TR" altLang="tr-TR" sz="2500" b="1" dirty="0"/>
          </a:p>
        </p:txBody>
      </p:sp>
    </p:spTree>
    <p:extLst>
      <p:ext uri="{BB962C8B-B14F-4D97-AF65-F5344CB8AC3E}">
        <p14:creationId xmlns:p14="http://schemas.microsoft.com/office/powerpoint/2010/main" val="41360212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4473</TotalTime>
  <Words>1365</Words>
  <Application>Microsoft Office PowerPoint</Application>
  <PresentationFormat>Ekran Gösterisi (4:3)</PresentationFormat>
  <Paragraphs>177</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Akış</vt:lpstr>
      <vt:lpstr>PowerPoint Sunusu</vt:lpstr>
      <vt:lpstr>PowerPoint Sunusu</vt:lpstr>
      <vt:lpstr>PowerPoint Sunusu</vt:lpstr>
      <vt:lpstr>GÖREVLİ VE SORUMLULAR (5-6-7-8)</vt:lpstr>
      <vt:lpstr>Kapsam (Taşınır Mallar Yönünden)</vt:lpstr>
      <vt:lpstr>TAŞINIRLAR YÖNÜNDEN YÖNETMELİĞİN KAPSAMI </vt:lpstr>
      <vt:lpstr>TEMEL İLKE VE ESASLAR</vt:lpstr>
      <vt:lpstr>İşlem Türüne Göre Dayanak Belgeler</vt:lpstr>
      <vt:lpstr>İşlem Türüne Göre Dayanak Belgeler (Devam)</vt:lpstr>
      <vt:lpstr>Giriş İşlemleri</vt:lpstr>
      <vt:lpstr>PowerPoint Sunusu</vt:lpstr>
      <vt:lpstr>Hangi Hallerde TİF Düzenlenmez</vt:lpstr>
      <vt:lpstr>Taşınırların Noksan Çıkmasında Kasıt-Kusur ve İhmali olanlar</vt:lpstr>
      <vt:lpstr>Yönetmelikte Yapılan Değişiklik</vt:lpstr>
      <vt:lpstr>Yapılan düzenlemeyle;</vt:lpstr>
      <vt:lpstr>Yapılan düzenlemeyle;</vt:lpstr>
      <vt:lpstr>Yapılan düzenlemeyle;</vt:lpstr>
      <vt:lpstr>Yönetmeliğin 4 üncü maddesi değiştirilmiştir.</vt:lpstr>
      <vt:lpstr>Yönetmeliğin 4 üncü maddesi değiştirilmiştir.</vt:lpstr>
      <vt:lpstr>PowerPoint Sunusu</vt:lpstr>
      <vt:lpstr>PowerPoint Sunusu</vt:lpstr>
      <vt:lpstr>MUHASEBAT GENEL MÜDÜRLÜĞÜ GENEL TEBLİĞİ (SIRA NO: 39) TAŞINIR MAL KAPSAMINDAKİ TESİSLER VE DETAY KODLARI</vt:lpstr>
      <vt:lpstr>MUHASEBAT GENEL MÜDÜRLÜĞÜ GENEL TEBLİĞİ (SIRA NO: 39) TAŞINIR MAL KAPSAMINDAKİ TESİSLER VE DETAY KODLARI</vt:lpstr>
      <vt:lpstr>MUHASEBAT GENEL MÜDÜRLÜĞÜ GENEL TEBLİĞİ (SIRA NO: 39) TAŞINIR MAL KAPSAMINDAKİ TESİSLER VE DETAY KODLARI</vt:lpstr>
      <vt:lpstr>MUHASEBAT GENEL MÜDÜRLÜĞÜ GENEL TEBLİĞİ (SIRA NO: 39) TAŞINIR MAL KAPSAMINDAKİ TESİSLER VE DETAY KODLARI</vt:lpstr>
      <vt:lpstr>MUHASEBAT GENEL MÜDÜRLÜĞÜ GENEL TEBLİĞİ (SIRA NO: 39) TAŞINIR MAL KAPSAMINDAKİ TESİSLER VE DETAY KODLARI</vt:lpstr>
      <vt:lpstr>MUHASEBAT GENEL MÜDÜRLÜĞÜ GENEL TEBLİĞİ (SIRA NO: 39) TAŞINIR MAL KAPSAMINDAKİ TESİSLER VE DETAY KODLARI</vt:lpstr>
      <vt:lpstr>MUHASEBAT GENEL MÜDÜRLÜĞÜ GENEL TEBLİĞİ (SIRA NO: 39) TAŞINIR MAL KAPSAMINDAKİ TESİSLER VE DETAY KODLARI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YILI PERFORMANS PROGRAMI ve  BÜTÇE HAZIRLIKLARI:  HARCAMA YETKİLİLERİ SUNUMU</dc:title>
  <dc:creator>H.Hakan YILMAZ</dc:creator>
  <cp:lastModifiedBy>HÜLYA</cp:lastModifiedBy>
  <cp:revision>392</cp:revision>
  <cp:lastPrinted>2013-01-03T13:14:19Z</cp:lastPrinted>
  <dcterms:modified xsi:type="dcterms:W3CDTF">2016-05-23T07:20:56Z</dcterms:modified>
</cp:coreProperties>
</file>