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notesMasterIdLst>
    <p:notesMasterId r:id="rId38"/>
  </p:notesMasterIdLst>
  <p:handoutMasterIdLst>
    <p:handoutMasterId r:id="rId39"/>
  </p:handoutMasterIdLst>
  <p:sldIdLst>
    <p:sldId id="354" r:id="rId2"/>
    <p:sldId id="459" r:id="rId3"/>
    <p:sldId id="393" r:id="rId4"/>
    <p:sldId id="390" r:id="rId5"/>
    <p:sldId id="460" r:id="rId6"/>
    <p:sldId id="485" r:id="rId7"/>
    <p:sldId id="486" r:id="rId8"/>
    <p:sldId id="395" r:id="rId9"/>
    <p:sldId id="493" r:id="rId10"/>
    <p:sldId id="463" r:id="rId11"/>
    <p:sldId id="488" r:id="rId12"/>
    <p:sldId id="464" r:id="rId13"/>
    <p:sldId id="465" r:id="rId14"/>
    <p:sldId id="494" r:id="rId15"/>
    <p:sldId id="466" r:id="rId16"/>
    <p:sldId id="467" r:id="rId17"/>
    <p:sldId id="489" r:id="rId18"/>
    <p:sldId id="468" r:id="rId19"/>
    <p:sldId id="495" r:id="rId20"/>
    <p:sldId id="469" r:id="rId21"/>
    <p:sldId id="478" r:id="rId22"/>
    <p:sldId id="496" r:id="rId23"/>
    <p:sldId id="470" r:id="rId24"/>
    <p:sldId id="491" r:id="rId25"/>
    <p:sldId id="480" r:id="rId26"/>
    <p:sldId id="476" r:id="rId27"/>
    <p:sldId id="477" r:id="rId28"/>
    <p:sldId id="472" r:id="rId29"/>
    <p:sldId id="497" r:id="rId30"/>
    <p:sldId id="473" r:id="rId31"/>
    <p:sldId id="498" r:id="rId32"/>
    <p:sldId id="474" r:id="rId33"/>
    <p:sldId id="475" r:id="rId34"/>
    <p:sldId id="492" r:id="rId35"/>
    <p:sldId id="482" r:id="rId36"/>
    <p:sldId id="329" r:id="rId37"/>
  </p:sldIdLst>
  <p:sldSz cx="9144000" cy="6858000" type="screen4x3"/>
  <p:notesSz cx="9874250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74833" autoAdjust="0"/>
  </p:normalViewPr>
  <p:slideViewPr>
    <p:cSldViewPr>
      <p:cViewPr>
        <p:scale>
          <a:sx n="60" d="100"/>
          <a:sy n="60" d="100"/>
        </p:scale>
        <p:origin x="-942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5591175" y="0"/>
            <a:ext cx="4281488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38FE6A09-D9FA-47E4-B1A7-5970EC5E676F}" type="datetimeFigureOut">
              <a:rPr lang="tr-TR"/>
              <a:pPr>
                <a:defRPr/>
              </a:pPr>
              <a:t>03.07.2013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5591175" y="6456363"/>
            <a:ext cx="4281488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F2EDA88C-7C06-4422-8F71-60D1C0D8DD3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188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7EDA5B6-E51D-4361-9B86-48D390D1044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7637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dirty="0" smtClean="0"/>
          </a:p>
        </p:txBody>
      </p:sp>
      <p:sp>
        <p:nvSpPr>
          <p:cNvPr id="73732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C2323D-3F92-4320-B2F6-4D44A2F14AD8}" type="slidenum">
              <a:rPr lang="tr-TR" smtClean="0"/>
              <a:pPr>
                <a:defRPr/>
              </a:pPr>
              <a:t>1</a:t>
            </a:fld>
            <a:endParaRPr 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Makine-teçhizat ve ekipmana ilişkin belgeler, </a:t>
            </a:r>
          </a:p>
          <a:p>
            <a:pPr>
              <a:defRPr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kapasite raporu,</a:t>
            </a:r>
          </a:p>
          <a:p>
            <a:pPr>
              <a:defRPr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kalite yönetim sistem belgesi, </a:t>
            </a:r>
          </a:p>
          <a:p>
            <a:pPr>
              <a:defRPr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çevre yönetim sistem belgesi, </a:t>
            </a:r>
          </a:p>
          <a:p>
            <a:pPr>
              <a:defRPr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imalat yeterlik belgesi, </a:t>
            </a:r>
          </a:p>
          <a:p>
            <a:pPr>
              <a:defRPr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hizmet yeri yeterlilik belgesi </a:t>
            </a:r>
          </a:p>
          <a:p>
            <a:pPr>
              <a:defRPr/>
            </a:pPr>
            <a:r>
              <a:rPr lang="tr-T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sadece özel imalat süreci gerektiren mal alımı ihalelerinde 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istenebilir.</a:t>
            </a:r>
          </a:p>
          <a:p>
            <a:pPr>
              <a:defRPr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B38272-4EFC-4F24-8379-A07C013BB57F}" type="slidenum">
              <a:rPr lang="tr-TR" smtClean="0"/>
              <a:pPr>
                <a:defRPr/>
              </a:pPr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Mali durum bildirimi kaldırılmıştır.</a:t>
            </a:r>
          </a:p>
          <a:p>
            <a:pPr algn="just" eaLnBrk="1" hangingPunct="1">
              <a:defRPr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Mali durumu göstermek üzere bankalardan temin edilecek belge </a:t>
            </a:r>
            <a:r>
              <a:rPr lang="tr-T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sadece banka referans mektubudur.</a:t>
            </a:r>
          </a:p>
          <a:p>
            <a:pPr>
              <a:defRPr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07C07D-CCF9-41D6-84F5-616EB123E97F}" type="slidenum">
              <a:rPr lang="tr-TR" smtClean="0"/>
              <a:pPr>
                <a:defRPr/>
              </a:pPr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1A9532-0A47-40D6-9B9C-BFB379CC519F}" type="slidenum">
              <a:rPr lang="tr-TR" smtClean="0"/>
              <a:pPr>
                <a:defRPr/>
              </a:pPr>
              <a:t>20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1E9E22-F7C0-4CC8-BB0B-44C8C1A9829A}" type="slidenum">
              <a:rPr lang="tr-TR" smtClean="0"/>
              <a:pPr>
                <a:defRPr/>
              </a:pPr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864740-E4E5-4FB2-B596-75374E423017}" type="slidenum">
              <a:rPr lang="tr-TR" smtClean="0"/>
              <a:pPr>
                <a:defRPr/>
              </a:pPr>
              <a:t>23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9B78E1-151E-4B86-B8B7-D905D8EA8DDB}" type="slidenum">
              <a:rPr lang="tr-TR" smtClean="0"/>
              <a:pPr>
                <a:defRPr/>
              </a:pPr>
              <a:t>25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fld id="{C5943B2E-FA60-4327-B8A0-CD10021EA714}" type="slidenum">
              <a:rPr lang="tr-TR" smtClean="0"/>
              <a:pPr/>
              <a:t>28</a:t>
            </a:fld>
            <a:endParaRPr lang="tr-TR" smtClean="0"/>
          </a:p>
        </p:txBody>
      </p:sp>
      <p:sp>
        <p:nvSpPr>
          <p:cNvPr id="19460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5E6829-7D1F-4119-AA00-DBACDB52275C}" type="slidenum">
              <a:rPr lang="tr-TR" smtClean="0"/>
              <a:pPr>
                <a:defRPr/>
              </a:pPr>
              <a:t>28</a:t>
            </a:fld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2 Not Yer Tutucusu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 alımı ile birlikte kit karşılığı geçici olarak cihaz temini ihalesi kitlerin teslim programına uygun olarak idareye teslim edilmesi ile bu kitlerin tahlil edildiği cihazların sözleşmede belirtilen süre boyunca idarenin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laboratuvarında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kurulu bulundurulması ve yüklenicinin sözleşmede öngörülen diğer yükümlülükleri yerine getirmesi olarak tanımlanabilir ve bu alım bir mal alımıdır. Ancak sonuç karşılığı cihaz temini ihaleleri ise hizmet alımı ihalesidir. </a:t>
            </a:r>
            <a:r>
              <a:rPr lang="tr-TR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(Tebliğ m.60)</a:t>
            </a:r>
          </a:p>
          <a:p>
            <a:pPr>
              <a:defRPr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B75C3B-CA51-4BDE-B162-8AC50A5C642C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Teknik şartnamenin hazırlanmasında, 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ürünlere ilişkin teknik mevzuatın hazırlanması ve uygulanmasına dair mevzuat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göz önünde bulundurulmalıdır.</a:t>
            </a:r>
          </a:p>
          <a:p>
            <a:pPr algn="just"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Teknik şartnamede yapılacak düzenlemelerin, ön yeterlik şartnamesinde veya idari şartnamede ihaleye katılımda yeterlik kriteri olarak öngörülen mesleki ve teknik yeterlik kriterleri ve belgeleriyle uyumlu olması gerekir. </a:t>
            </a:r>
          </a:p>
          <a:p>
            <a:pPr algn="just"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Teknik şartnamedeki düzenlemelerin; ihale komisyonu ile muayene ve kabul komisyonunca yapılacak inceleme ve değerlendirmelerde tereddüt oluşturmayacak şekilde açık olması gerekir.</a:t>
            </a:r>
          </a:p>
          <a:p>
            <a:pPr>
              <a:defRPr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8067D3-B7F6-4A72-B4C3-BD8B75BD4076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2 Not Yer Tutucusu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Yedek parça alımlarında, alım konusu malın tanımının yapılabilmesi için, yedek parçasına ihtiyaç duyulan ana malın marka ve modelinin teknik şartnamede belirtilmesi mümkündür. </a:t>
            </a:r>
            <a:r>
              <a:rPr lang="tr-TR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(Tebliğ m.55.3)</a:t>
            </a:r>
          </a:p>
          <a:p>
            <a:pPr algn="just"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Teknik şartnamede, alım konusu 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malın ambalajlanması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etiketlenmesi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ile 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kullanım kılavuzuna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yönelik düzenleme yapılabilir. </a:t>
            </a:r>
          </a:p>
          <a:p>
            <a:pPr algn="just"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Teknik şartnamede, alım konusu 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malın montajı ve satış sonrası servisi ile yedek parçasının sağlanmasına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yönelik düzenleme yapılabilir. </a:t>
            </a:r>
          </a:p>
          <a:p>
            <a:pPr algn="just"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Alım konusu malın niteliği ve Yönetmelikte öngörülen düzenlemeler esas alınarak yüklenicinin personel çalıştırmasının öngörülmesi halinde, bu personelin sayısı ve niteliği teknik şartnamede veya sözleşme tasarısında belirtilir. </a:t>
            </a:r>
          </a:p>
          <a:p>
            <a:pPr algn="just"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imalat süreci gerektiren mal alımlarında, yüklenici tarafından öncelikle malın prototipinin idareye sunulmasına ve bu prototipin kabulünden sonra üretiminin yapılmasına teknik şartnamede yönelik düzenleme yapılabilir.</a:t>
            </a:r>
          </a:p>
          <a:p>
            <a:pPr algn="just"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imalat süreci gerektiren mal alımlarında, malın ilgili mevzuat uyarınca teknik düzenleme kapsamında bulunması ve piyasaya arz edilmesinin belirli kurallara tabi olması durumunda; idare ve yüklenicinin malın uygunluk değerlendirilmesine yönelik yükümlülükleri, teknik şartnamede ve/veya sözleşme tasarısında belirtilir.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3ABECA-B48A-42D3-B532-584B9DCACADB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İşin özelliğinden dolayı, idarelerce hazırlanmasının mümkün olmaması sebebiyle teknik şartname danışmanlık hizmeti alınarak hazırlatılabilir. Bu durumunda, yaklaşık maliyet de aynı danışmanlık hizmet sunucusuna hesaplatılabilir.</a:t>
            </a: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Değerlendirmeye alınmayan fiyat bildirimleri ile proforma faturaların değerlendirmeye alınmama gerekçeleri  hesap cetvelinde belirtilir</a:t>
            </a: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Gerçek piyasa fiyatlarını yansıtmayan ve yaklaşık maliyetin hesaplanmasında hatalara sebep olabilecek fiyat bildirimleri ve proforma faturalar değerlendirmeye alınmaz.</a:t>
            </a:r>
          </a:p>
          <a:p>
            <a:pPr>
              <a:defRPr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857349-4F1C-4229-AA93-FE76A28B380E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İdare yaklaşık maliyeti;</a:t>
            </a:r>
          </a:p>
          <a:p>
            <a:pPr algn="just"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1-Kamu kurum ve kuruluşları ile kamu kurumu niteliğindeki meslek kuruluşlarından fiyat isteyerek,</a:t>
            </a:r>
          </a:p>
          <a:p>
            <a:pPr algn="just"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2-Piyasada alım konusu malı üreten veya pazarlayan gerçek veya tüzel kişilerden de fiyat bildirimi veya proforma fatura isteyerek,</a:t>
            </a:r>
          </a:p>
          <a:p>
            <a:pPr algn="just">
              <a:defRPr/>
            </a:pP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3-Bütçe Uygulama Talimatlarında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ve/veya 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Sağlık Uygulama Tebliğlerinde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yer alan fiyatları kullanarak,</a:t>
            </a:r>
          </a:p>
          <a:p>
            <a:pPr algn="just">
              <a:defRPr/>
            </a:pP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4-Daha önceden alınmış olan aynı malın fiyatının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TUİK tarafından yayımlanan endekslere göre güncellenerek, döviz cinsinden alınan malların fiyatı Merkez Bankası döviz alış kuru üzerinden güncellenerek,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5-Resmi kamu kurum ve kuruluşların internet sayfalarında yayınlanan fiyatları kıllanarak,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Hesaplayabilir,</a:t>
            </a:r>
          </a:p>
          <a:p>
            <a:pPr algn="just"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 fiyatlarda KDV veya farklı nitelikte giderler bulunması durumunda bu giderler fiyatlardan indirilerek yaklaşık maliyet hesaplanır.</a:t>
            </a:r>
          </a:p>
          <a:p>
            <a:pPr>
              <a:defRPr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5AA069-E997-4221-8E30-502BF4FF34DE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İhale dokümanında bir belgelendirme kuruluşunun ismi belirtilerek bu belgelendirme kuruluşu tarafından düzenlenen kalite veya standarda ilişkin belgenin istenilmemesi gerekmektedir. </a:t>
            </a:r>
            <a:r>
              <a:rPr lang="tr-TR" sz="11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(Tebliğ m. 56.2)</a:t>
            </a:r>
          </a:p>
          <a:p>
            <a:pPr>
              <a:defRPr/>
            </a:pPr>
            <a:r>
              <a:rPr lang="tr-TR" b="1" dirty="0" smtClean="0"/>
              <a:t>Alım konusu malın ulusal standardının bulunmaması durumunda, sadece ilgili uluslararası standarda uygunluğu gösteren belge veya belgelere yönelik düzenleme yapılabilir. 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224A22-4998-4643-8AD2-8360DF5E564D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ortaklığında </a:t>
            </a:r>
            <a:r>
              <a:rPr lang="tr-T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ortaklardan birinin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 belgeleri sunması yeterlidir.</a:t>
            </a:r>
          </a:p>
          <a:p>
            <a:pPr algn="just"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Konsorsiyumlarda </a:t>
            </a:r>
            <a:r>
              <a:rPr lang="tr-T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işin uzmanlık gerektiren kısmına teklif veren ortak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tarafından bu belgelerin sunulması zorunludur.</a:t>
            </a:r>
          </a:p>
          <a:p>
            <a:pPr>
              <a:defRPr/>
            </a:pP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09ED6F-1BA8-423B-9754-EFE1A81B6927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68A6A3-DD1F-4559-AD36-87CED3B78DA6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Pasta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7 Oval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11 Dikdörtgen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14 Dikdörtgen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8 Oval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1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2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3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6F2131-3BB0-4DBC-AC42-5063317F09E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156DB-ADB5-4EAB-ACB4-ADA29FF3EAF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460FB-07B0-4526-B0E2-08DB52665AD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6EB20-E1D7-4E3F-818E-A2B4BEE463A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768A0-1BD9-4095-8DC0-6DA351D14FC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Dikdörtgen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9 Dikdörtgen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8 Oval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ECF6C0-8DEC-4E2A-BE84-1DBEBE6E0BC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7D696-15D0-4FB9-AA90-0F0992DA1BD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2C02E6-9CA3-4672-B1F1-EB957E22A68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6A013-46F4-4823-8B87-5F6FEFC60D8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Dikdörtgen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5 Dikdörtgen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D074B6-FCBA-4103-8F2E-A74AB7043DA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297CAD-FB4A-4AFE-B2D3-40241C7B307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8 Akış Çizelgesi: İşlem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9 Akış Çizelgesi: İşlem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0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14D8F4-34C4-455E-8FA1-BE0923ECA21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Oval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algn="just" eaLnBrk="1" latinLnBrk="0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cs typeface="+mn-cs"/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cs typeface="+mn-cs"/>
              </a:defRPr>
            </a:lvl1pPr>
            <a:extLst/>
          </a:lstStyle>
          <a:p>
            <a:pPr>
              <a:defRPr/>
            </a:pPr>
            <a:fld id="{3D2BE1B0-12EB-41DD-ACAE-8D477B0850F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64" r:id="rId2"/>
    <p:sldLayoutId id="2147484271" r:id="rId3"/>
    <p:sldLayoutId id="2147484265" r:id="rId4"/>
    <p:sldLayoutId id="2147484272" r:id="rId5"/>
    <p:sldLayoutId id="2147484266" r:id="rId6"/>
    <p:sldLayoutId id="2147484273" r:id="rId7"/>
    <p:sldLayoutId id="2147484274" r:id="rId8"/>
    <p:sldLayoutId id="2147484275" r:id="rId9"/>
    <p:sldLayoutId id="2147484267" r:id="rId10"/>
    <p:sldLayoutId id="2147484268" r:id="rId11"/>
    <p:sldLayoutId id="2147484269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/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00125" y="1214438"/>
            <a:ext cx="7715250" cy="50720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sz="3600" b="1" dirty="0" smtClean="0">
              <a:solidFill>
                <a:srgbClr val="0070C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omic Sans MS" pitchFamily="66" charset="0"/>
              <a:ea typeface="+mj-ea"/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sz="3600" b="1" dirty="0" smtClean="0">
              <a:solidFill>
                <a:srgbClr val="0070C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omic Sans MS" pitchFamily="66" charset="0"/>
              <a:ea typeface="+mj-ea"/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sz="3600" b="1" dirty="0" smtClean="0"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  <a:ea typeface="+mj-ea"/>
                <a:cs typeface="Arial" pitchFamily="34" charset="0"/>
              </a:rPr>
              <a:t>MAL ALIMI İHALELERİ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BF39B-E107-40E1-8FC8-49FE8BF61502}" type="slidenum">
              <a:rPr lang="tr-TR" smtClean="0"/>
              <a:pPr>
                <a:defRPr/>
              </a:pPr>
              <a:t>1</a:t>
            </a:fld>
            <a:endParaRPr lang="tr-TR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Başlık"/>
          <p:cNvSpPr>
            <a:spLocks noGrp="1"/>
          </p:cNvSpPr>
          <p:nvPr>
            <p:ph type="title"/>
          </p:nvPr>
        </p:nvSpPr>
        <p:spPr bwMode="auto">
          <a:xfrm>
            <a:off x="1000100" y="274638"/>
            <a:ext cx="7934350" cy="868346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İstenecek Belgeler-1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000125" y="1357312"/>
            <a:ext cx="7786688" cy="5286397"/>
          </a:xfrm>
        </p:spPr>
        <p:txBody>
          <a:bodyPr>
            <a:normAutofit fontScale="85000" lnSpcReduction="20000"/>
          </a:bodyPr>
          <a:lstStyle/>
          <a:p>
            <a:pPr algn="just">
              <a:spcAft>
                <a:spcPts val="600"/>
              </a:spcAft>
              <a:defRPr/>
            </a:pP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Yaklaşık maliyetine bakılmaksızın her türlü mal alımı ihalelerinde, </a:t>
            </a:r>
            <a:r>
              <a:rPr lang="tr-TR" sz="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mesleki faaliyetin sürdürüldüğüne</a:t>
            </a: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ilişkin belgelerin istenilmesi </a:t>
            </a:r>
            <a:r>
              <a:rPr lang="tr-TR" sz="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zorunludur.</a:t>
            </a:r>
          </a:p>
          <a:p>
            <a:pPr algn="just">
              <a:spcAft>
                <a:spcPts val="600"/>
              </a:spcAft>
              <a:defRPr/>
            </a:pP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Belli istekliler arasında ihale usulü (B.İ.A.İ.U.) hariç, Kanunun 13/b-(2) üst limit tutarına </a:t>
            </a:r>
            <a:r>
              <a:rPr lang="tr-TR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(172.927 TL) </a:t>
            </a: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eşit ve altında olan ihalelerde </a:t>
            </a:r>
            <a:r>
              <a:rPr lang="tr-TR" sz="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iş deneyim belgesi istenemez.</a:t>
            </a:r>
          </a:p>
          <a:p>
            <a:pPr algn="just">
              <a:spcAft>
                <a:spcPts val="600"/>
              </a:spcAft>
              <a:defRPr/>
            </a:pP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Yaklaşık maliyeti bu bedelin üzerindeki ihalelerde iş deneyim belgesi istenilmesi </a:t>
            </a:r>
            <a:r>
              <a:rPr lang="tr-TR" sz="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idarenin takdirindedir.</a:t>
            </a:r>
          </a:p>
          <a:p>
            <a:pPr algn="just">
              <a:defRPr/>
            </a:pP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4350" cy="1143000"/>
          </a:xfrm>
        </p:spPr>
        <p:txBody>
          <a:bodyPr/>
          <a:lstStyle/>
          <a:p>
            <a:pPr algn="ctr">
              <a:defRPr/>
            </a:pPr>
            <a: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İstenecek Belgeler-2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00100" y="1447800"/>
            <a:ext cx="7934350" cy="4800600"/>
          </a:xfrm>
        </p:spPr>
        <p:txBody>
          <a:bodyPr/>
          <a:lstStyle/>
          <a:p>
            <a:pPr algn="just">
              <a:defRPr/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B.İ.A.İ.U. hariç, </a:t>
            </a:r>
            <a:r>
              <a:rPr lang="tr-TR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eşik değerin </a:t>
            </a:r>
            <a:r>
              <a:rPr lang="tr-TR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(792.482 TL, 1.320.805 TL)</a:t>
            </a:r>
            <a:r>
              <a:rPr lang="tr-TR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altındaki ihalelerde</a:t>
            </a: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ekonomik ve mali yeterliğe ilişkin belgeler </a:t>
            </a:r>
            <a:r>
              <a:rPr lang="tr-TR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istenemez.</a:t>
            </a:r>
          </a:p>
          <a:p>
            <a:pPr algn="just">
              <a:defRPr/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Eşik değerin üzerindeki ihalelerde ekonomik ve mali yeterliğe ilişkin belgelerin istenilmesi </a:t>
            </a:r>
            <a:r>
              <a:rPr lang="tr-TR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idarenin takdirindedir.</a:t>
            </a:r>
          </a:p>
          <a:p>
            <a:pPr>
              <a:defRPr/>
            </a:pPr>
            <a:endParaRPr lang="tr-TR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A73ED-26E7-4B6E-8211-75C0F1BC63FF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4350" cy="1011222"/>
          </a:xfrm>
        </p:spPr>
        <p:txBody>
          <a:bodyPr/>
          <a:lstStyle/>
          <a:p>
            <a:pPr algn="ctr">
              <a:defRPr/>
            </a:pPr>
            <a: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İstenecek Belgeler-3</a:t>
            </a:r>
            <a:endParaRPr lang="tr-TR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000125" y="1428750"/>
            <a:ext cx="7786688" cy="5214938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imalat süreci gerektiren mal alımı ihalelerinde, </a:t>
            </a:r>
            <a:r>
              <a:rPr lang="tr-TR" sz="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iş deneyim belgesi istenilirse</a:t>
            </a: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alım konusu işe ilişkin </a:t>
            </a:r>
            <a:r>
              <a:rPr lang="tr-TR" sz="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üretim kapasite raporunun</a:t>
            </a:r>
            <a:r>
              <a:rPr lang="tr-TR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istenilmesi </a:t>
            </a:r>
            <a:r>
              <a:rPr lang="tr-TR" sz="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zorunludur.</a:t>
            </a:r>
          </a:p>
          <a:p>
            <a:pPr algn="just">
              <a:defRPr/>
            </a:pP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Aday veya isteklinin, bu iki belgeden birini sunması yeterlidir.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00100" y="214313"/>
            <a:ext cx="7715275" cy="1000109"/>
          </a:xfrm>
        </p:spPr>
        <p:txBody>
          <a:bodyPr/>
          <a:lstStyle/>
          <a:p>
            <a:pPr algn="ctr">
              <a:defRPr/>
            </a:pPr>
            <a: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İstenecek Belgeler-4</a:t>
            </a:r>
            <a:endParaRPr lang="tr-TR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000125" y="1428750"/>
            <a:ext cx="7954963" cy="5214938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Personel çalıştırıldığına ilişkin belgeler, yeterlik kriteri olarak istenemez.</a:t>
            </a:r>
          </a:p>
          <a:p>
            <a:pPr algn="just">
              <a:defRPr/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Ancak, sözleşmenin ifası sırasında yüklenici tarafından çalıştırılması öngörülen personelin sayısı ve niteliğine ilişkin </a:t>
            </a:r>
            <a:r>
              <a:rPr lang="tr-TR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teknik şartnamede ve/veya sözleşme tasarısında </a:t>
            </a: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düzenleme yapılabilir.</a:t>
            </a:r>
          </a:p>
          <a:p>
            <a:pPr algn="just">
              <a:defRPr/>
            </a:pPr>
            <a:endParaRPr lang="tr-TR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endParaRPr lang="tr-T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4350" cy="939784"/>
          </a:xfrm>
        </p:spPr>
        <p:txBody>
          <a:bodyPr/>
          <a:lstStyle/>
          <a:p>
            <a:pPr algn="ctr">
              <a:defRPr/>
            </a:pPr>
            <a: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İstenecek Belgeler-5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00100" y="1447800"/>
            <a:ext cx="7934350" cy="5053034"/>
          </a:xfrm>
        </p:spPr>
        <p:txBody>
          <a:bodyPr/>
          <a:lstStyle/>
          <a:p>
            <a:pPr algn="just"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imalat süreci gerektiren mal alımlarında deney-analiz-kalibrasyon laboratuarları veya muayene kuruluşları tarafından üretimin veya malın kontrolünün yapılmasına ilişkin </a:t>
            </a:r>
            <a:r>
              <a:rPr lang="tr-T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sözleşme tasarısına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hüküm konulabilir.</a:t>
            </a:r>
          </a:p>
          <a:p>
            <a:pPr algn="just"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Ancak, laboratuar veya muayene kuruluşunun, aday veya </a:t>
            </a:r>
            <a:r>
              <a:rPr lang="tr-T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isteklinin bünyesinde bulunması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hususu, yeterlik kriteri olarak öngörülemez.</a:t>
            </a:r>
          </a:p>
          <a:p>
            <a:pPr>
              <a:defRPr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3789F-900D-45A7-8EF8-85BB794C5772}" type="slidenum">
              <a:rPr lang="tr-TR" smtClean="0"/>
              <a:pPr>
                <a:defRPr/>
              </a:pPr>
              <a:t>14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00100" y="142875"/>
            <a:ext cx="7935938" cy="1071547"/>
          </a:xfrm>
        </p:spPr>
        <p:txBody>
          <a:bodyPr/>
          <a:lstStyle/>
          <a:p>
            <a:pPr algn="ctr">
              <a:defRPr/>
            </a:pPr>
            <a: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İstenecek Belgeler-6</a:t>
            </a:r>
            <a:endParaRPr lang="tr-TR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000101" y="1571625"/>
            <a:ext cx="7915300" cy="4929188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tr-T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Alımın konusuna göre satış sonrası </a:t>
            </a:r>
            <a:r>
              <a:rPr lang="tr-T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servis, bakım ve onarım </a:t>
            </a:r>
            <a:r>
              <a:rPr lang="tr-T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hizmetlerine yönelik düzenleme yapılabilir.</a:t>
            </a:r>
          </a:p>
          <a:p>
            <a:pPr algn="just">
              <a:defRPr/>
            </a:pPr>
            <a:r>
              <a:rPr lang="tr-T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İhaleye katılımda </a:t>
            </a:r>
            <a:r>
              <a:rPr lang="tr-TR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yeterlik belgesi olarak taahhütname istenemez.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28662" y="274638"/>
            <a:ext cx="8005788" cy="868346"/>
          </a:xfrm>
        </p:spPr>
        <p:txBody>
          <a:bodyPr/>
          <a:lstStyle/>
          <a:p>
            <a:pPr algn="ctr">
              <a:defRPr/>
            </a:pPr>
            <a: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İstenecek Belgeler-7</a:t>
            </a:r>
            <a:endParaRPr lang="tr-TR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000099" y="1214422"/>
            <a:ext cx="7929619" cy="528641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Alım konusu </a:t>
            </a:r>
            <a:r>
              <a:rPr lang="tr-T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malın piyasaya arzı için zorunlu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olan izin veya benzeri belgeler, ihaleye katılımda yeterlik belgesi olarak istenebilir.</a:t>
            </a:r>
          </a:p>
          <a:p>
            <a:pPr algn="just">
              <a:defRPr/>
            </a:pPr>
            <a:r>
              <a:rPr lang="tr-T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 belgenin ihaleye katılım aşamasında istenilmemesi durumunda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teknik şartnamede veya sözleşme tasarısında bu belgelerin </a:t>
            </a:r>
            <a:r>
              <a:rPr lang="tr-T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muayene ve kabul aşamasında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sunulmasına yönelik düzenleme yapılması </a:t>
            </a:r>
            <a:r>
              <a:rPr lang="tr-T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zorunludur.</a:t>
            </a:r>
          </a:p>
          <a:p>
            <a:pPr>
              <a:defRPr/>
            </a:pP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4350" cy="939784"/>
          </a:xfrm>
        </p:spPr>
        <p:txBody>
          <a:bodyPr/>
          <a:lstStyle/>
          <a:p>
            <a:pPr algn="ctr">
              <a:defRPr/>
            </a:pPr>
            <a: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İstenecek Belgeler-8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28662" y="1285860"/>
            <a:ext cx="8005788" cy="5214974"/>
          </a:xfrm>
        </p:spPr>
        <p:txBody>
          <a:bodyPr/>
          <a:lstStyle/>
          <a:p>
            <a:pPr algn="just">
              <a:defRPr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Kısmi teklifte  istenecek belgeler işin tamamının yaklaşık maliyeti dikkate alınarak belirlenir.</a:t>
            </a:r>
          </a:p>
          <a:p>
            <a:pPr algn="just">
              <a:defRPr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Ancak aday veya isteklinin yeterlik değerlendirmesi; </a:t>
            </a:r>
            <a:r>
              <a:rPr lang="tr-TR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başvuruda bulunduğu veya teklif verdiği her bir kısım için ayrı ayrı yapılır</a:t>
            </a: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defRPr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B.İ.A.İ.U. İle Kanunun 21/(a), (d) ve (e) bentlerine göre yapılan ihalelerde kısmî teklif verilmesine imkan tanınması durumunda; istenecek belgeler </a:t>
            </a:r>
            <a:r>
              <a:rPr lang="tr-TR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işin tamamının yaklaşık maliyeti 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dikkate alınarak belirlenir. Ancak, </a:t>
            </a:r>
            <a:r>
              <a:rPr lang="tr-TR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parasal tutarlar her bir kısım için ayrı ayrı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düzenlenir.</a:t>
            </a:r>
          </a:p>
          <a:p>
            <a:pPr>
              <a:defRPr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30F1A-6494-4DF0-887A-0583D485681C}" type="slidenum">
              <a:rPr lang="tr-TR" smtClean="0"/>
              <a:pPr>
                <a:defRPr/>
              </a:pPr>
              <a:t>17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4350" cy="868346"/>
          </a:xfrm>
        </p:spPr>
        <p:txBody>
          <a:bodyPr/>
          <a:lstStyle/>
          <a:p>
            <a:pPr algn="ctr">
              <a:defRPr/>
            </a:pPr>
            <a:r>
              <a:rPr lang="tr-TR" sz="4000" b="1" dirty="0" smtClean="0">
                <a:solidFill>
                  <a:srgbClr val="0070C0"/>
                </a:solidFill>
                <a:latin typeface="Comic Sans MS" pitchFamily="66" charset="0"/>
              </a:rPr>
              <a:t>Banka Referans Mektubu 1</a:t>
            </a:r>
            <a:endParaRPr lang="tr-TR" sz="4000" b="1" dirty="0" smtClean="0">
              <a:latin typeface="Comic Sans MS" pitchFamily="66" charset="0"/>
            </a:endParaRPr>
          </a:p>
        </p:txBody>
      </p:sp>
      <p:sp>
        <p:nvSpPr>
          <p:cNvPr id="27651" name="2 İçerik Yer Tutucusu"/>
          <p:cNvSpPr>
            <a:spLocks noGrp="1"/>
          </p:cNvSpPr>
          <p:nvPr>
            <p:ph idx="1"/>
          </p:nvPr>
        </p:nvSpPr>
        <p:spPr>
          <a:xfrm>
            <a:off x="1000125" y="1285860"/>
            <a:ext cx="7954963" cy="5143515"/>
          </a:xfrm>
        </p:spPr>
        <p:txBody>
          <a:bodyPr/>
          <a:lstStyle/>
          <a:p>
            <a:pPr algn="just" eaLnBrk="1" hangingPunct="1">
              <a:defRPr/>
            </a:pPr>
            <a:r>
              <a:rPr lang="tr-T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İsteklinin kullanılmamış nakdi yada gayri nakdi kredisi veya üzerinde kısıtlama bulunmayan mevduatı;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 eaLnBrk="1" hangingPunct="1">
              <a:defRPr/>
            </a:pP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Açık ihale usulü ve 21/ (b) ve (c) kapsamında yapılan ihalelerde </a:t>
            </a:r>
            <a:r>
              <a:rPr lang="tr-TR" sz="3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teklif edilen bedelin</a:t>
            </a:r>
            <a:r>
              <a:rPr lang="tr-TR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10’dan az</a:t>
            </a:r>
            <a:r>
              <a:rPr lang="tr-T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olamaz.</a:t>
            </a:r>
          </a:p>
          <a:p>
            <a:pPr algn="just" eaLnBrk="1" hangingPunct="1">
              <a:defRPr/>
            </a:pP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Belli istekliler arasında ihale usulü veya 21 inci maddenin (a), (d) ve (e) bendi kapsamındaki ihalelerde ise </a:t>
            </a:r>
            <a:r>
              <a:rPr lang="tr-TR" sz="3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yaklaşık maliyetin % 5 ila % 15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aralığında belirlenir.</a:t>
            </a:r>
          </a:p>
          <a:p>
            <a:pPr algn="just" eaLnBrk="1" hangingPunct="1">
              <a:defRPr/>
            </a:pPr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tr-T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4350" cy="1143000"/>
          </a:xfrm>
        </p:spPr>
        <p:txBody>
          <a:bodyPr>
            <a:normAutofit/>
          </a:bodyPr>
          <a:lstStyle/>
          <a:p>
            <a:r>
              <a:rPr lang="tr-TR" sz="4400" b="1" dirty="0" smtClean="0">
                <a:solidFill>
                  <a:srgbClr val="0070C0"/>
                </a:solidFill>
                <a:latin typeface="Comic Sans MS" pitchFamily="66" charset="0"/>
              </a:rPr>
              <a:t>Banka Referans Mektubu 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00100" y="1447800"/>
            <a:ext cx="7934350" cy="4800600"/>
          </a:xfrm>
        </p:spPr>
        <p:txBody>
          <a:bodyPr/>
          <a:lstStyle/>
          <a:p>
            <a:pPr algn="just" eaLnBrk="1" hangingPunct="1">
              <a:defRPr/>
            </a:pPr>
            <a:r>
              <a:rPr lang="tr-T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Kriterler bir veya birkaç banka referans mektubu ile karşılanabilir.</a:t>
            </a:r>
          </a:p>
          <a:p>
            <a:pPr algn="just" eaLnBrk="1" hangingPunct="1">
              <a:defRPr/>
            </a:pPr>
            <a:r>
              <a:rPr lang="tr-T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ortaklığında </a:t>
            </a:r>
            <a:r>
              <a:rPr lang="tr-TR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ortaklardan biri veya birkaçı</a:t>
            </a:r>
            <a:r>
              <a:rPr lang="tr-TR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tarafından belgelendirilebilir.</a:t>
            </a:r>
          </a:p>
          <a:p>
            <a:r>
              <a:rPr lang="tr-TR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</a:t>
            </a:r>
            <a:r>
              <a:rPr lang="tr-TR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 ilan veya davet tarihinden sonra düzenlenmiş </a:t>
            </a:r>
            <a:r>
              <a:rPr lang="tr-T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olması zorunludur.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9768A0-1BD9-4095-8DC0-6DA351D14FCF}" type="slidenum">
              <a:rPr lang="tr-TR" smtClean="0"/>
              <a:pPr>
                <a:defRPr/>
              </a:pPr>
              <a:t>19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3600" b="1" dirty="0" smtClean="0">
                <a:solidFill>
                  <a:srgbClr val="0070C0"/>
                </a:solidFill>
                <a:latin typeface="Comic Sans MS" pitchFamily="66" charset="0"/>
              </a:rPr>
              <a:t>Mal Alımı Nedir?</a:t>
            </a:r>
            <a:br>
              <a:rPr lang="tr-TR" sz="3600" b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tr-TR" sz="3600" b="1" dirty="0" smtClean="0">
                <a:solidFill>
                  <a:srgbClr val="0070C0"/>
                </a:solidFill>
                <a:latin typeface="Comic Sans MS" pitchFamily="66" charset="0"/>
              </a:rPr>
              <a:t>(4734 </a:t>
            </a:r>
            <a:r>
              <a:rPr lang="tr-TR" sz="3600" b="1" dirty="0" err="1" smtClean="0">
                <a:solidFill>
                  <a:srgbClr val="0070C0"/>
                </a:solidFill>
                <a:latin typeface="Comic Sans MS" pitchFamily="66" charset="0"/>
              </a:rPr>
              <a:t>sk</a:t>
            </a:r>
            <a:r>
              <a:rPr lang="tr-TR" sz="3600" b="1" dirty="0" smtClean="0">
                <a:solidFill>
                  <a:srgbClr val="0070C0"/>
                </a:solidFill>
                <a:latin typeface="Comic Sans MS" pitchFamily="66" charset="0"/>
              </a:rPr>
              <a:t>. M.4.)</a:t>
            </a:r>
            <a:endParaRPr lang="tr-TR" sz="36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921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tr-T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endParaRPr lang="tr-T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Satın alınan </a:t>
            </a:r>
            <a:r>
              <a:rPr lang="tr-T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 türlü ihtiyaç maddeleri </a:t>
            </a:r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ile </a:t>
            </a:r>
            <a:r>
              <a:rPr lang="tr-T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taşınır</a:t>
            </a:r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 </a:t>
            </a:r>
            <a:r>
              <a:rPr lang="tr-T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taşınmaz</a:t>
            </a:r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mal ve hakları ifade eder.</a:t>
            </a:r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C6EFF-CEC6-45F3-9ABF-AB16080AF380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00100" y="285729"/>
            <a:ext cx="8001025" cy="1000131"/>
          </a:xfrm>
        </p:spPr>
        <p:txBody>
          <a:bodyPr/>
          <a:lstStyle/>
          <a:p>
            <a:pPr algn="ctr">
              <a:defRPr/>
            </a:pPr>
            <a:r>
              <a:rPr lang="tr-TR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İş Hacmini Gösteren Belgeler</a:t>
            </a:r>
            <a:endParaRPr lang="tr-TR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00101" y="1285860"/>
            <a:ext cx="7954988" cy="5572140"/>
          </a:xfrm>
        </p:spPr>
        <p:txBody>
          <a:bodyPr>
            <a:normAutofit fontScale="40000" lnSpcReduction="20000"/>
          </a:bodyPr>
          <a:lstStyle/>
          <a:p>
            <a:pPr algn="just">
              <a:defRPr/>
            </a:pPr>
            <a:r>
              <a:rPr lang="tr-TR" sz="7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hacmine ilişkin belgelerin istenildiği ihalelerde;</a:t>
            </a:r>
          </a:p>
          <a:p>
            <a:pPr algn="just">
              <a:defRPr/>
            </a:pPr>
            <a:r>
              <a:rPr lang="tr-TR" sz="7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İhalenin yapıldığı yıldan önceki yıla ait toplam ciroyu gösteren </a:t>
            </a:r>
            <a:r>
              <a:rPr lang="tr-TR" sz="7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gelir tablosunun</a:t>
            </a:r>
            <a:r>
              <a:rPr lang="tr-TR" sz="75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just">
              <a:defRPr/>
            </a:pPr>
            <a:r>
              <a:rPr lang="tr-TR" sz="7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Taahhüt altında devam eden mal satışlarının gerçekleştirilen kısmının veya bitirilen mal satışlarının parasal tutarını gösteren, ihalenin yapıldığı yıldan önceki yılda düzenlenmiş </a:t>
            </a:r>
            <a:r>
              <a:rPr lang="tr-TR" sz="7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faturaların</a:t>
            </a:r>
            <a:r>
              <a:rPr lang="tr-TR" sz="7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just">
              <a:buNone/>
              <a:defRPr/>
            </a:pPr>
            <a:r>
              <a:rPr lang="tr-TR" sz="7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75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 ikisinin de idarelerce istenilmesi zorunludur</a:t>
            </a:r>
          </a:p>
          <a:p>
            <a:pPr algn="just">
              <a:defRPr/>
            </a:pPr>
            <a:r>
              <a:rPr lang="tr-TR" sz="75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Aday </a:t>
            </a:r>
            <a:r>
              <a:rPr lang="tr-TR" sz="7500" b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veya isteklinin ise </a:t>
            </a:r>
            <a:r>
              <a:rPr lang="tr-TR" sz="75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 belgelerden birini sunması yeterlidir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algn="just">
              <a:buFont typeface="Wingdings" pitchFamily="2" charset="2"/>
              <a:buNone/>
              <a:defRPr/>
            </a:pP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00100" y="357166"/>
            <a:ext cx="7934350" cy="71438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tr-TR" sz="3200" b="1" dirty="0" smtClean="0">
                <a:solidFill>
                  <a:srgbClr val="00B0F0"/>
                </a:solidFill>
                <a:latin typeface="Comic Sans MS" pitchFamily="66" charset="0"/>
              </a:rPr>
              <a:t>İş hacmini gösteren belgeler 1</a:t>
            </a:r>
            <a:endParaRPr lang="tr-TR" sz="32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29699" name="2 İçerik Yer Tutucusu"/>
          <p:cNvSpPr>
            <a:spLocks noGrp="1"/>
          </p:cNvSpPr>
          <p:nvPr>
            <p:ph idx="1"/>
          </p:nvPr>
        </p:nvSpPr>
        <p:spPr>
          <a:xfrm>
            <a:off x="1000099" y="1447800"/>
            <a:ext cx="7934351" cy="5195910"/>
          </a:xfrm>
        </p:spPr>
        <p:txBody>
          <a:bodyPr/>
          <a:lstStyle/>
          <a:p>
            <a:pPr algn="just">
              <a:defRPr/>
            </a:pP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Açık ihale usulüyle yapılan ihaleler ile Kanunun 21 inci maddesinin (b) ve (c) bentlerine göre yapılan ihalelerde, toplam cironun teklif edilen bedelin </a:t>
            </a:r>
            <a:r>
              <a:rPr lang="tr-T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25’inden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taahhüt altında devam eden mal satışlarının gerçekleştirilen kısmının veya bitirilen mal satışlarının parasal tutarının ise teklif edilen bedelin </a:t>
            </a:r>
            <a:r>
              <a:rPr lang="tr-T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15’inden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olmaması gerekir. Bu kriterlerden </a:t>
            </a:r>
            <a:r>
              <a:rPr lang="tr-T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herhangi birini sağlayan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sağladığı kritere ilişkin belgeyi sunan istekli yeterli kabul edilir.</a:t>
            </a:r>
          </a:p>
          <a:p>
            <a:pPr algn="just">
              <a:defRPr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tr-TR" sz="20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BA08F-B7B3-4413-8898-1836B533DE24}" type="slidenum">
              <a:rPr lang="tr-TR" smtClean="0"/>
              <a:pPr>
                <a:defRPr/>
              </a:pPr>
              <a:t>21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4350" cy="796908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solidFill>
                  <a:srgbClr val="00B0F0"/>
                </a:solidFill>
                <a:latin typeface="Comic Sans MS" pitchFamily="66" charset="0"/>
              </a:rPr>
              <a:t>İş hacmini gösteren belgeler 2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00100" y="1285860"/>
            <a:ext cx="7934350" cy="5286412"/>
          </a:xfrm>
        </p:spPr>
        <p:txBody>
          <a:bodyPr/>
          <a:lstStyle/>
          <a:p>
            <a:pPr algn="just"/>
            <a:r>
              <a:rPr lang="tr-T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Belli istekliler arasında ihale usulüyle yapılan ihalelerin ön yeterlik aşaması ile Kanunun 21 inci maddesinin (a), (d) ve (e) bentlerine göre yapılan ihalelerin yeterlik aşamasında, </a:t>
            </a:r>
            <a:r>
              <a:rPr lang="tr-TR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toplam ciro için </a:t>
            </a:r>
            <a:r>
              <a:rPr lang="tr-T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yaklaşık maliyetin </a:t>
            </a:r>
            <a:r>
              <a:rPr lang="tr-TR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25’i ile %35’i </a:t>
            </a:r>
            <a:r>
              <a:rPr lang="tr-T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aralığında, taahhüt altında </a:t>
            </a:r>
            <a:r>
              <a:rPr lang="tr-TR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devam eden mal satışlarının</a:t>
            </a:r>
            <a:r>
              <a:rPr lang="tr-T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gerçekleştirilen kısmının veya bitirilen mal satışlarının parasal tutarı için ise yaklaşık maliyetin </a:t>
            </a:r>
            <a:r>
              <a:rPr lang="tr-TR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15’i ile % 25’i </a:t>
            </a:r>
            <a:r>
              <a:rPr lang="tr-T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aralığında idarece belirlenecek parasal tutar asgari yeterlik kriteri olarak öngörülür. Bu kriterlerden herhangi birini sağlayan ve sağladığı kritere ilişkin belgeyi sunan aday veya istekli yeterli kabul edilir.</a:t>
            </a:r>
            <a:endParaRPr lang="tr-TR" sz="26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9768A0-1BD9-4095-8DC0-6DA351D14FCF}" type="slidenum">
              <a:rPr lang="tr-TR" smtClean="0"/>
              <a:pPr>
                <a:defRPr/>
              </a:pPr>
              <a:t>22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00100" y="214313"/>
            <a:ext cx="7929618" cy="85723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tr-T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Bilanço veya Eşdeğer Belgeler-1</a:t>
            </a:r>
            <a:endParaRPr lang="tr-TR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000099" y="1285860"/>
            <a:ext cx="7929589" cy="542926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Bilanço veya eşdeğer belgeler: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İhalenin yapıldığı yıldan </a:t>
            </a:r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önceki yıla ait</a:t>
            </a: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yıl sonu bilançosunun ve bilançonun gerekli görülen bölümleri ile bu belgelere eşdeğer belgelerin her ikisinin de idarelerce istenilmesi zorunludur.</a:t>
            </a:r>
          </a:p>
          <a:p>
            <a:pPr algn="just">
              <a:defRPr/>
            </a:pPr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Aday veya isteklinin bu iki belgeden birini sunması yeterlidir.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4350" cy="79690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tr-T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Bilanço veya Eşdeğer Belgeler-2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00100" y="1285860"/>
            <a:ext cx="7934350" cy="5286412"/>
          </a:xfrm>
        </p:spPr>
        <p:txBody>
          <a:bodyPr/>
          <a:lstStyle/>
          <a:p>
            <a:pPr algn="just">
              <a:defRPr/>
            </a:pPr>
            <a:r>
              <a:rPr lang="tr-TR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Cari oranın </a:t>
            </a:r>
            <a:r>
              <a:rPr lang="tr-T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(dönen varlıklar/kısa vadeli borçlar) </a:t>
            </a:r>
            <a:r>
              <a:rPr lang="tr-TR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az 0,75</a:t>
            </a:r>
            <a:r>
              <a:rPr lang="tr-T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olması,</a:t>
            </a:r>
          </a:p>
          <a:p>
            <a:pPr algn="just">
              <a:defRPr/>
            </a:pPr>
            <a:r>
              <a:rPr lang="tr-TR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 kaynak oranının</a:t>
            </a:r>
            <a:r>
              <a:rPr lang="tr-T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(öz kaynaklar/toplam aktif) </a:t>
            </a:r>
            <a:r>
              <a:rPr lang="tr-TR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az 0,15 </a:t>
            </a:r>
            <a:r>
              <a:rPr lang="tr-T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olması,</a:t>
            </a:r>
          </a:p>
          <a:p>
            <a:pPr algn="just">
              <a:defRPr/>
            </a:pPr>
            <a:r>
              <a:rPr lang="tr-T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Kısa vadeli banka borçlarının öz kaynaklara oranının </a:t>
            </a:r>
            <a:r>
              <a:rPr lang="tr-TR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0,50’den küçük </a:t>
            </a:r>
            <a:r>
              <a:rPr lang="tr-T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olması,</a:t>
            </a:r>
          </a:p>
          <a:p>
            <a:pPr algn="just">
              <a:defRPr/>
            </a:pPr>
            <a:r>
              <a:rPr lang="tr-T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yeterlik kriterleri olarak öngörülür ve sayılan </a:t>
            </a:r>
            <a:r>
              <a:rPr lang="tr-TR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üç kriter birlikte aranır.</a:t>
            </a:r>
          </a:p>
          <a:p>
            <a:pPr algn="just">
              <a:defRPr/>
            </a:pPr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6C761-9723-4997-84E1-FBE44A2D231D}" type="slidenum">
              <a:rPr lang="tr-TR" smtClean="0"/>
              <a:pPr>
                <a:defRPr/>
              </a:pPr>
              <a:t>24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tr-TR" sz="3200" b="1" dirty="0" smtClean="0">
                <a:solidFill>
                  <a:srgbClr val="00B0F0"/>
                </a:solidFill>
                <a:latin typeface="Comic Sans MS" pitchFamily="66" charset="0"/>
              </a:rPr>
              <a:t>Bilanço veya eşdeğer belgelerdeki </a:t>
            </a:r>
            <a:br>
              <a:rPr lang="tr-TR" sz="3200" b="1" dirty="0" smtClean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tr-TR" sz="3200" b="1" dirty="0" smtClean="0">
                <a:solidFill>
                  <a:srgbClr val="00B0F0"/>
                </a:solidFill>
                <a:latin typeface="Comic Sans MS" pitchFamily="66" charset="0"/>
              </a:rPr>
              <a:t>yeterlik kriterleri</a:t>
            </a:r>
            <a:endParaRPr lang="tr-TR" sz="32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2771" name="2 İçerik Yer Tutucusu"/>
          <p:cNvSpPr>
            <a:spLocks noGrp="1"/>
          </p:cNvSpPr>
          <p:nvPr>
            <p:ph idx="1"/>
          </p:nvPr>
        </p:nvSpPr>
        <p:spPr>
          <a:xfrm>
            <a:off x="1000100" y="1500174"/>
            <a:ext cx="7934350" cy="5000660"/>
          </a:xfrm>
        </p:spPr>
        <p:txBody>
          <a:bodyPr/>
          <a:lstStyle/>
          <a:p>
            <a:pPr algn="just">
              <a:defRPr/>
            </a:pPr>
            <a:r>
              <a:rPr lang="tr-T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İhale veya son başvuru tarihi </a:t>
            </a:r>
            <a:r>
              <a:rPr lang="tr-TR" sz="23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yılın ilk dört ayında olan ihalelerde</a:t>
            </a:r>
            <a:r>
              <a:rPr lang="tr-TR" sz="2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tr-T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bir önceki yıla ait yıl sonu bilançosunu veya bilançonun gerekli görülen bölümlerini ya da bunlara eşdeğer belgelerini sunmayanlar, </a:t>
            </a:r>
            <a:r>
              <a:rPr lang="tr-TR" sz="23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iki önceki yıla ait belgelerini </a:t>
            </a:r>
            <a:r>
              <a:rPr lang="tr-T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sunabilirler.</a:t>
            </a:r>
          </a:p>
          <a:p>
            <a:pPr algn="just">
              <a:defRPr/>
            </a:pPr>
            <a:r>
              <a:rPr lang="tr-T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 belgelerde yeterlik kriterini sağlayamayanlar ise </a:t>
            </a:r>
            <a:r>
              <a:rPr lang="tr-TR" sz="23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iki önceki yılın belgeleri ile üç önceki yılın belgelerini </a:t>
            </a:r>
            <a:r>
              <a:rPr lang="tr-T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sunabilirler.</a:t>
            </a:r>
          </a:p>
          <a:p>
            <a:pPr algn="just">
              <a:defRPr/>
            </a:pPr>
            <a:r>
              <a:rPr lang="tr-T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 durumda, </a:t>
            </a:r>
            <a:r>
              <a:rPr lang="tr-TR" sz="23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belgeleri sunulan yılların parasal tutarlarının ortalaması</a:t>
            </a:r>
            <a:r>
              <a:rPr lang="tr-T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üzerinden yeterlik kriterlerinin sağlanıp sağlanmadığına bakılır.</a:t>
            </a:r>
          </a:p>
          <a:p>
            <a:pPr algn="just">
              <a:defRPr/>
            </a:pPr>
            <a:r>
              <a:rPr lang="tr-T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Vergi Usul Kanununun 174 üncü maddesine göre takvim yılından farklı hesap dönemi belirlenen aday ve isteklinin bilançoları için bu hesap dönemi esas alınır.</a:t>
            </a:r>
          </a:p>
          <a:p>
            <a:pPr algn="just">
              <a:defRPr/>
            </a:pPr>
            <a:endParaRPr lang="tr-TR" sz="3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6E9CE-A4FF-4B44-816A-3F91A02C055A}" type="slidenum">
              <a:rPr lang="tr-TR" smtClean="0"/>
              <a:pPr>
                <a:defRPr/>
              </a:pPr>
              <a:t>25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934350" cy="85725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İş Deneyimini Gösteren Belgeler-1</a:t>
            </a:r>
            <a:endParaRPr lang="tr-TR" sz="4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000099" y="1214422"/>
            <a:ext cx="7954989" cy="5500703"/>
          </a:xfrm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600"/>
              </a:spcAft>
              <a:defRPr/>
            </a:pP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Kamu kurumu niteliğindeki meslek kuruluşları ile vakıf yükseköğretim kurumlarına </a:t>
            </a: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gerçekleştirilen işler ile </a:t>
            </a:r>
            <a:r>
              <a:rPr lang="tr-TR" sz="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sektöre </a:t>
            </a: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gerçekleştirilen işler ve </a:t>
            </a:r>
            <a:r>
              <a:rPr lang="tr-TR" sz="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 yükleniciler </a:t>
            </a: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tarafından gerçekleştirilen işlerde iş deneyim belgesi düzenlenmez.</a:t>
            </a:r>
          </a:p>
          <a:p>
            <a:pPr algn="just">
              <a:spcAft>
                <a:spcPts val="600"/>
              </a:spcAft>
              <a:defRPr/>
            </a:pP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 durumda iş deneyimi, işe ilişkin </a:t>
            </a:r>
            <a:r>
              <a:rPr lang="tr-TR" sz="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sözleşme</a:t>
            </a: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 </a:t>
            </a:r>
            <a:r>
              <a:rPr lang="tr-TR" sz="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fatura örnekleri veya serbest meslek makbuzu</a:t>
            </a: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nüshaları birlikte sunularak belgelenir.</a:t>
            </a:r>
          </a:p>
          <a:p>
            <a:pPr algn="just">
              <a:spcAft>
                <a:spcPts val="600"/>
              </a:spcAft>
              <a:defRPr/>
            </a:pP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Fatura örnekleri veya serbest meslek makbuzu nüshaları yerine bu örnek veya nüshaların noter, yeminli mali müşavir, serbest muhasebeci mali müşavir veya vergi dairesi onaylı suretleri sunulabilir .</a:t>
            </a:r>
          </a:p>
          <a:p>
            <a:pPr algn="just">
              <a:spcAft>
                <a:spcPts val="600"/>
              </a:spcAft>
              <a:defRPr/>
            </a:pP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Aday veya istekli, iş deneyimini gösteren bu belgeleri başvuru veya teklifleriyle birlikte sunar.</a:t>
            </a:r>
          </a:p>
          <a:p>
            <a:pPr algn="just">
              <a:spcAft>
                <a:spcPts val="600"/>
              </a:spcAft>
              <a:defRPr/>
            </a:pP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 tür işler için iş bitirme belgesi düzenlenmiş olsa bile, ihale komisyonunca dikkate alınmaz. </a:t>
            </a:r>
          </a:p>
          <a:p>
            <a:pPr>
              <a:defRPr/>
            </a:pP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Başlık"/>
          <p:cNvSpPr>
            <a:spLocks noGrp="1"/>
          </p:cNvSpPr>
          <p:nvPr>
            <p:ph type="title"/>
          </p:nvPr>
        </p:nvSpPr>
        <p:spPr bwMode="auto">
          <a:xfrm>
            <a:off x="1000100" y="274638"/>
            <a:ext cx="7934350" cy="868346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tr-T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İş Deneyimini Gösteren Belgeler-2</a:t>
            </a:r>
            <a:endParaRPr lang="tr-TR" sz="3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000100" y="1214422"/>
            <a:ext cx="7934350" cy="5357828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None/>
              <a:defRPr/>
            </a:pPr>
            <a:r>
              <a:rPr lang="tr-T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Yurt dışında gerçekleştirilen işlerde;</a:t>
            </a:r>
          </a:p>
          <a:p>
            <a:pPr algn="just">
              <a:defRPr/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ülkenin </a:t>
            </a:r>
            <a:r>
              <a:rPr lang="tr-T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resmi kurumları tarafından düzenlenen 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iş deneyimini gösteren belgeler, </a:t>
            </a:r>
          </a:p>
          <a:p>
            <a:pPr algn="just">
              <a:defRPr/>
            </a:pPr>
            <a:r>
              <a:rPr lang="tr-T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Sözleşme ve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 sözleşmeye bağlı olarak düzenlenen </a:t>
            </a:r>
            <a:r>
              <a:rPr lang="tr-T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fatura örnekleri 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veya bu örneklerin yetkili makamlar tarafından onaylı suretleri ya da fatura dengi belgeler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iş deneyimini gösteren belge olarak kullanılabilir.</a:t>
            </a:r>
          </a:p>
          <a:p>
            <a:pPr algn="just">
              <a:defRPr/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Sunulan belgelerin o ülke mevzuatına göre düzenlenmesi gerekmektedir.</a:t>
            </a:r>
          </a:p>
          <a:p>
            <a:pPr algn="just">
              <a:defRPr/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Sözleşmede; iş sahibinin adı, soyadı veya ticaret unvanı, işin yapıldığı yer ve niteliği, yüklenicinin adı, soyadı veya ticaret unvanı, sözleşme bedeli ve tarihi ile işin bitirilme ve/veya kabul tarihinin gösterilmiş olması zorunludur.</a:t>
            </a:r>
            <a:endParaRPr lang="tr-T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4350" cy="868346"/>
          </a:xfrm>
        </p:spPr>
        <p:txBody>
          <a:bodyPr/>
          <a:lstStyle/>
          <a:p>
            <a:pPr algn="ctr">
              <a:defRPr/>
            </a:pPr>
            <a: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İş Deneyim Belgeleri</a:t>
            </a:r>
            <a:endParaRPr lang="tr-TR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000125" y="1285860"/>
            <a:ext cx="7954963" cy="5143536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600"/>
              </a:spcAft>
              <a:defRPr/>
            </a:pPr>
            <a:r>
              <a:rPr lang="tr-T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Açık ihale usulü ile Kanunun 21/(b) ve (c) bentlerine göre yapılan ihalelerde, teklif edilen bedelin </a:t>
            </a:r>
            <a:r>
              <a:rPr lang="tr-TR" sz="3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10’undan az ve % 40’ından fazla olmamak üzere </a:t>
            </a:r>
            <a:r>
              <a:rPr lang="tr-T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idarece belirlenecek bir oranda, </a:t>
            </a:r>
          </a:p>
          <a:p>
            <a:pPr algn="just">
              <a:spcAft>
                <a:spcPts val="600"/>
              </a:spcAft>
              <a:defRPr/>
            </a:pPr>
            <a:r>
              <a:rPr lang="tr-T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B.İ.A.İ.U. İle Kanunun 21/(a), (d) ve (e)</a:t>
            </a:r>
            <a:r>
              <a:rPr lang="tr-T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bentlerine göre yapılan ihalelerde, yaklaşık maliyetin </a:t>
            </a:r>
            <a:r>
              <a:rPr lang="tr-TR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  <a:r>
              <a:rPr lang="tr-TR" sz="3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10’u ile % 40’ı aralığında, </a:t>
            </a:r>
            <a:r>
              <a:rPr lang="tr-TR" sz="3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idarece belirlenecek </a:t>
            </a:r>
            <a:r>
              <a:rPr lang="tr-TR" sz="3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parasal tutardan </a:t>
            </a:r>
            <a:r>
              <a:rPr lang="tr-TR" sz="3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olmamak </a:t>
            </a:r>
            <a:r>
              <a:rPr lang="tr-T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üzere, iş deneyimini gösteren belgeler istenebilir </a:t>
            </a: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4350" cy="868346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İş Deneyim Belgeleri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57224" y="1142984"/>
            <a:ext cx="8077226" cy="5286412"/>
          </a:xfrm>
        </p:spPr>
        <p:txBody>
          <a:bodyPr/>
          <a:lstStyle/>
          <a:p>
            <a:pPr algn="just">
              <a:spcAft>
                <a:spcPts val="600"/>
              </a:spcAft>
              <a:defRPr/>
            </a:pP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ortaklığında </a:t>
            </a:r>
            <a:r>
              <a:rPr lang="tr-T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pilot ortağın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iş deneyim tutarının </a:t>
            </a:r>
            <a:r>
              <a:rPr lang="tr-T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az % 20’sini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sağlaması ve pilot ortağın iş deneyiminin diğer ortakların iş deneyimden fazla olması gerekir</a:t>
            </a:r>
          </a:p>
          <a:p>
            <a:pPr algn="just">
              <a:spcAft>
                <a:spcPts val="600"/>
              </a:spcAft>
              <a:defRPr/>
            </a:pP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Pilot ortak iş deneyim tutarının tamamını sağlarsa diğer ortaklar iş deneyim belgesi sunmayabilir </a:t>
            </a:r>
          </a:p>
          <a:p>
            <a:pPr algn="just">
              <a:spcAft>
                <a:spcPts val="600"/>
              </a:spcAft>
              <a:defRPr/>
            </a:pP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Konsorsiyum ortağının, başvuruda bulunduğu veya teklif verdiği </a:t>
            </a:r>
            <a:r>
              <a:rPr lang="tr-TR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kısım için istenilen asgari iş deneyim tutarının tamamını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sağlaması zorunludur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9768A0-1BD9-4095-8DC0-6DA351D14FCF}" type="slidenum">
              <a:rPr lang="tr-TR" smtClean="0"/>
              <a:pPr>
                <a:defRPr/>
              </a:pPr>
              <a:t>29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934350" cy="92869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tr-TR" sz="26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Teknik Şartname-1</a:t>
            </a:r>
            <a:br>
              <a:rPr lang="tr-TR" sz="26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tr-TR" sz="2000" b="1" dirty="0" smtClean="0">
                <a:solidFill>
                  <a:srgbClr val="00B0F0"/>
                </a:solidFill>
                <a:latin typeface="Comic Sans MS" pitchFamily="66" charset="0"/>
                <a:cs typeface="Times New Roman" pitchFamily="18" charset="0"/>
              </a:rPr>
              <a:t>(MAİUY m.14)</a:t>
            </a:r>
            <a:endParaRPr lang="tr-TR" sz="2600" dirty="0"/>
          </a:p>
        </p:txBody>
      </p:sp>
      <p:sp>
        <p:nvSpPr>
          <p:cNvPr id="14339" name="2 İçerik Yer Tutucusu"/>
          <p:cNvSpPr>
            <a:spLocks noGrp="1"/>
          </p:cNvSpPr>
          <p:nvPr>
            <p:ph idx="1"/>
          </p:nvPr>
        </p:nvSpPr>
        <p:spPr>
          <a:xfrm>
            <a:off x="1000100" y="1285860"/>
            <a:ext cx="7934350" cy="4962540"/>
          </a:xfrm>
        </p:spPr>
        <p:txBody>
          <a:bodyPr/>
          <a:lstStyle/>
          <a:p>
            <a:pPr algn="just">
              <a:defRPr/>
            </a:pP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Teknik şartnamenin idare tarafından hazırlanması </a:t>
            </a:r>
            <a:r>
              <a:rPr lang="tr-TR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esastır.</a:t>
            </a: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Ancak, alınacak malın özelliğinin gerektirdiği hallerde </a:t>
            </a:r>
            <a:r>
              <a:rPr lang="tr-TR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ihale yetkilisi tarafından onaylanması kaydıyla, </a:t>
            </a: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teknik şartname, Kanun hükümlerine uygun olarak </a:t>
            </a:r>
            <a:r>
              <a:rPr lang="tr-TR" sz="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danışmanlık hizmet sunucularına</a:t>
            </a:r>
            <a:r>
              <a:rPr lang="tr-TR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hazırlattırılabilir. </a:t>
            </a:r>
          </a:p>
          <a:p>
            <a:pPr>
              <a:defRPr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5CACB-83E4-45E5-8791-31EC08F3F388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3000" y="214313"/>
            <a:ext cx="7793038" cy="85723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tr-TR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İş Deneyim Belgesinin Düzenlenmesi-1</a:t>
            </a:r>
            <a:endParaRPr lang="tr-TR" sz="3000" b="1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000100" y="1071546"/>
            <a:ext cx="7954988" cy="5572164"/>
          </a:xfrm>
        </p:spPr>
        <p:txBody>
          <a:bodyPr>
            <a:normAutofit fontScale="70000" lnSpcReduction="20000"/>
          </a:bodyPr>
          <a:lstStyle/>
          <a:p>
            <a:pPr algn="just">
              <a:defRPr/>
            </a:pPr>
            <a:r>
              <a:rPr lang="tr-TR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Bedel içeren bir sözleşme kapsamında gerçekleştirilen ve kesin kabulü gerçekleştirilen işler için, tamamlanan </a:t>
            </a:r>
            <a:r>
              <a:rPr lang="tr-TR" sz="43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işin parasal tutarının sözleşme bedeline oranına bakılmaksızın</a:t>
            </a:r>
            <a:r>
              <a:rPr lang="tr-TR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yükleniciye </a:t>
            </a:r>
            <a:r>
              <a:rPr lang="tr-TR" sz="43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iş bitirme belgesi </a:t>
            </a:r>
            <a:r>
              <a:rPr lang="tr-TR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düzenlenir. </a:t>
            </a:r>
          </a:p>
          <a:p>
            <a:pPr algn="just">
              <a:defRPr/>
            </a:pPr>
            <a:r>
              <a:rPr lang="tr-TR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Devirlerde, devir öncesinde veya sonrasında </a:t>
            </a:r>
            <a:r>
              <a:rPr lang="tr-TR" sz="43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sözleşme bedelinin en az % 80’lik kısmını</a:t>
            </a:r>
            <a:r>
              <a:rPr lang="tr-TR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gerçekleştiren yükleniciye, </a:t>
            </a:r>
            <a:r>
              <a:rPr lang="tr-TR" sz="43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iş bitirme belgesi </a:t>
            </a:r>
            <a:r>
              <a:rPr lang="tr-TR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verilir</a:t>
            </a:r>
          </a:p>
          <a:p>
            <a:pPr algn="just">
              <a:defRPr/>
            </a:pPr>
            <a:r>
              <a:rPr lang="tr-TR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ortaklığında </a:t>
            </a:r>
            <a:r>
              <a:rPr lang="tr-TR" sz="43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ortakların biri veya birkaçı tarafından sözleşmenin devredilmesi halinde</a:t>
            </a:r>
            <a:r>
              <a:rPr lang="tr-TR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tr-TR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sözleşme bedelinin </a:t>
            </a:r>
            <a:r>
              <a:rPr lang="tr-TR" sz="43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az % 80’lik kısmında bulunan ortak</a:t>
            </a:r>
            <a:r>
              <a:rPr lang="tr-TR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iş deneyim belgesi alabilir</a:t>
            </a:r>
          </a:p>
          <a:p>
            <a:pPr lvl="8" algn="just">
              <a:buFont typeface="Wingdings" pitchFamily="2" charset="2"/>
              <a:buNone/>
              <a:defRPr/>
            </a:pPr>
            <a:endParaRPr lang="tr-TR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4350" cy="939784"/>
          </a:xfrm>
        </p:spPr>
        <p:txBody>
          <a:bodyPr>
            <a:noAutofit/>
          </a:bodyPr>
          <a:lstStyle/>
          <a:p>
            <a:pPr algn="ctr"/>
            <a:r>
              <a:rPr lang="tr-T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İş Deneyim Belgesinin Düzenlenmesi-2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00100" y="1285860"/>
            <a:ext cx="7934350" cy="5214974"/>
          </a:xfrm>
        </p:spPr>
        <p:txBody>
          <a:bodyPr/>
          <a:lstStyle/>
          <a:p>
            <a:pPr algn="just">
              <a:defRPr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Kısmi kabulü yapılan alımlarda, işin tamamı bitirilmeden iş bitirme belgesi düzenlenmez</a:t>
            </a:r>
          </a:p>
          <a:p>
            <a:pPr algn="just">
              <a:defRPr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Kısmi teklife açık ihalede, </a:t>
            </a:r>
            <a:r>
              <a:rPr lang="tr-T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kısımlar farklı yükleniciler tarafından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yerine getiriliyor veya </a:t>
            </a:r>
            <a:r>
              <a:rPr lang="tr-T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 bir kısım için ayrı sözleşme </a:t>
            </a:r>
            <a:r>
              <a:rPr lang="tr-TR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düzenlenmsi</a:t>
            </a:r>
            <a:r>
              <a:rPr lang="tr-T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 o kısmın kesin kabulünün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yapılması şartıyla iş bitirme belgesi verilir</a:t>
            </a:r>
          </a:p>
          <a:p>
            <a:pPr algn="just">
              <a:defRPr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Mal alımlarında </a:t>
            </a: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 yüklenicilere iş bitirme belgesi düzenlenemez.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9768A0-1BD9-4095-8DC0-6DA351D14FCF}" type="slidenum">
              <a:rPr lang="tr-TR" smtClean="0"/>
              <a:pPr>
                <a:defRPr/>
              </a:pPr>
              <a:t>31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4350" cy="86834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tr-T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İş Deneyim Belgesinin Düzenlenmesi-3</a:t>
            </a:r>
            <a:endParaRPr lang="tr-TR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000100" y="1142984"/>
            <a:ext cx="7675588" cy="5429288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tr-TR" sz="2800" b="1" dirty="0" smtClean="0"/>
              <a:t>İş ortaklığı tarafından gerçekleştirilen işlerde, </a:t>
            </a:r>
            <a:r>
              <a:rPr lang="tr-TR" sz="2800" b="1" dirty="0" smtClean="0">
                <a:solidFill>
                  <a:srgbClr val="FF0000"/>
                </a:solidFill>
              </a:rPr>
              <a:t>ortak sayısı kadar iş bitirme belgesi</a:t>
            </a:r>
            <a:r>
              <a:rPr lang="tr-TR" sz="2800" b="1" dirty="0" smtClean="0"/>
              <a:t> düzenlenir.</a:t>
            </a:r>
          </a:p>
          <a:p>
            <a:pPr algn="just">
              <a:defRPr/>
            </a:pPr>
            <a:r>
              <a:rPr lang="tr-TR" sz="2800" b="1" dirty="0" smtClean="0"/>
              <a:t>Bu belgede, tüm ortakların </a:t>
            </a:r>
            <a:r>
              <a:rPr lang="tr-TR" sz="2800" b="1" dirty="0" smtClean="0">
                <a:solidFill>
                  <a:srgbClr val="FF0000"/>
                </a:solidFill>
              </a:rPr>
              <a:t>hisse oranı ile  ortakların iş deneyim tutarı </a:t>
            </a:r>
            <a:r>
              <a:rPr lang="tr-TR" sz="2800" b="1" dirty="0" smtClean="0"/>
              <a:t>gösterilir.</a:t>
            </a:r>
          </a:p>
          <a:p>
            <a:pPr algn="just">
              <a:defRPr/>
            </a:pPr>
            <a:r>
              <a:rPr lang="tr-TR" sz="2800" b="1" dirty="0" smtClean="0"/>
              <a:t>Konsorsiyumlarda her bir ortağa, o ortak tarafından gerçekleştirilen </a:t>
            </a:r>
            <a:r>
              <a:rPr lang="tr-TR" sz="2800" b="1" dirty="0" smtClean="0">
                <a:solidFill>
                  <a:srgbClr val="FF0000"/>
                </a:solidFill>
              </a:rPr>
              <a:t>iş kısımlarını ve tutarlarını gösteren</a:t>
            </a:r>
            <a:r>
              <a:rPr lang="tr-TR" sz="2800" b="1" dirty="0" smtClean="0"/>
              <a:t>,  iş bitirme belgesi düzenlenir.</a:t>
            </a:r>
          </a:p>
          <a:p>
            <a:pPr algn="just">
              <a:defRPr/>
            </a:pPr>
            <a:r>
              <a:rPr lang="tr-TR" sz="2800" b="1" dirty="0" smtClean="0"/>
              <a:t> Mal alımlarında yüklenicilere </a:t>
            </a:r>
            <a:r>
              <a:rPr lang="tr-TR" sz="2800" b="1" dirty="0" smtClean="0">
                <a:solidFill>
                  <a:srgbClr val="FF0000"/>
                </a:solidFill>
              </a:rPr>
              <a:t>iş durum belgesi düzenlenemez.</a:t>
            </a:r>
          </a:p>
          <a:p>
            <a:pPr algn="just">
              <a:defRPr/>
            </a:pPr>
            <a:r>
              <a:rPr lang="tr-TR" sz="2800" b="1" dirty="0" smtClean="0"/>
              <a:t> Geçici kabule dayanılarak iş bitirme belgesi düzenlenemez.</a:t>
            </a:r>
            <a:r>
              <a:rPr lang="tr-TR" sz="27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4350" cy="72547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tr-TR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İş Deneyim Belgesinin Düzenlenmesi-4</a:t>
            </a:r>
            <a:endParaRPr lang="tr-TR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000100" y="1000108"/>
            <a:ext cx="7954988" cy="5857892"/>
          </a:xfrm>
        </p:spPr>
        <p:txBody>
          <a:bodyPr>
            <a:normAutofit fontScale="47500" lnSpcReduction="2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tr-TR" sz="5900" b="1" dirty="0" smtClean="0"/>
              <a:t>İş bitirme belgesi düzenlemeye yetkili kurum ve kuruluşlar tarafından Kanuna tabi olmadan gerçekleştirilen alımlarda; alımın niteliği sebebiyle birim fiyat üzerinden bağıtlanan ve toplam sözleşme tutarı bulunmayan ancak süresi belli olan bir sözleşme kapsamında yapılan alımlara ilişkin olarak, </a:t>
            </a:r>
            <a:r>
              <a:rPr lang="tr-TR" sz="5900" b="1" u="sng" dirty="0" smtClean="0">
                <a:solidFill>
                  <a:srgbClr val="FF0000"/>
                </a:solidFill>
              </a:rPr>
              <a:t>sözleşme süresi ve bu dönemdeki alımın toplam tutarı esas alınarak iş bitirme belgesi düzenlenir.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tr-TR" sz="5900" b="1" dirty="0" smtClean="0"/>
              <a:t> İş bitirme belgelerinde </a:t>
            </a:r>
            <a:r>
              <a:rPr lang="tr-TR" sz="5900" b="1" u="sng" dirty="0" smtClean="0">
                <a:solidFill>
                  <a:srgbClr val="FF0000"/>
                </a:solidFill>
              </a:rPr>
              <a:t>türlü fiyat farkları ve katma değer vergisi hariç</a:t>
            </a:r>
            <a:r>
              <a:rPr lang="tr-TR" sz="5900" b="1" dirty="0" smtClean="0"/>
              <a:t>, varsa </a:t>
            </a:r>
            <a:r>
              <a:rPr lang="tr-TR" sz="5900" b="1" u="sng" dirty="0" smtClean="0">
                <a:solidFill>
                  <a:srgbClr val="FF0000"/>
                </a:solidFill>
              </a:rPr>
              <a:t>iş artışları </a:t>
            </a:r>
            <a:r>
              <a:rPr lang="tr-TR" sz="5900" b="1" dirty="0" smtClean="0"/>
              <a:t>sözleşme bedeline </a:t>
            </a:r>
            <a:r>
              <a:rPr lang="tr-TR" sz="5900" b="1" u="sng" dirty="0" smtClean="0">
                <a:solidFill>
                  <a:srgbClr val="FF0000"/>
                </a:solidFill>
              </a:rPr>
              <a:t>eklenmek suretiyle</a:t>
            </a:r>
            <a:r>
              <a:rPr lang="tr-TR" sz="5900" b="1" dirty="0" smtClean="0"/>
              <a:t> belge tutarı belirlenir.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tr-TR" sz="5900" b="1" dirty="0" smtClean="0"/>
              <a:t>İş eksilişlerinde ise gerçekleşen sözleşme tutarı esas alınır.</a:t>
            </a:r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4350" cy="86834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tr-TR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İş Deneyim Belgesinin Düzenlenmesi-5</a:t>
            </a:r>
            <a:endParaRPr lang="tr-TR" sz="3200" dirty="0"/>
          </a:p>
        </p:txBody>
      </p:sp>
      <p:sp>
        <p:nvSpPr>
          <p:cNvPr id="37891" name="2 İçerik Yer Tutucusu"/>
          <p:cNvSpPr>
            <a:spLocks noGrp="1"/>
          </p:cNvSpPr>
          <p:nvPr>
            <p:ph idx="1"/>
          </p:nvPr>
        </p:nvSpPr>
        <p:spPr>
          <a:xfrm>
            <a:off x="1000100" y="1285860"/>
            <a:ext cx="7929618" cy="5143536"/>
          </a:xfrm>
        </p:spPr>
        <p:txBody>
          <a:bodyPr/>
          <a:lstStyle/>
          <a:p>
            <a:pPr algn="just"/>
            <a:r>
              <a:rPr lang="tr-TR" sz="3100" b="1" dirty="0" smtClean="0"/>
              <a:t>İş bitirme belgesinde belge tutarı, alımı gerçekleştirilen işle ilgili tutarlar, herhangi bir güncelleştirmeye tabi tutulmadan belirlenir.</a:t>
            </a:r>
          </a:p>
          <a:p>
            <a:pPr algn="just"/>
            <a:r>
              <a:rPr lang="tr-TR" sz="3100" b="1" dirty="0" smtClean="0"/>
              <a:t> Yabancı para birimi cinsi üzerinden sözleşmeye bağlanan işlerde; iş bitirme belgesinin tutarında, sözleşmenin bağıtlandığı para birimi esas alınır.</a:t>
            </a:r>
          </a:p>
          <a:p>
            <a:pPr algn="just"/>
            <a:r>
              <a:rPr lang="tr-TR" sz="3100" b="1" dirty="0" smtClean="0"/>
              <a:t>Belgenin düzenlenmesi aşamasında  bu para birimi, başka bir para birimi cinsine çevrilmez.</a:t>
            </a:r>
          </a:p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5DE25-5E4F-41D9-A060-3290E617233D}" type="slidenum">
              <a:rPr lang="tr-TR" smtClean="0"/>
              <a:pPr>
                <a:defRPr/>
              </a:pPr>
              <a:t>34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4350" cy="72547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tr-TR" sz="3200" b="1" dirty="0" smtClean="0">
                <a:solidFill>
                  <a:srgbClr val="00B0F0"/>
                </a:solidFill>
                <a:latin typeface="Comic Sans MS" pitchFamily="66" charset="0"/>
              </a:rPr>
              <a:t>Mal alımlarında iş artışı ve iş eksilişi </a:t>
            </a:r>
            <a:endParaRPr lang="tr-TR" sz="32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00100" y="1000108"/>
            <a:ext cx="7934351" cy="5643602"/>
          </a:xfrm>
        </p:spPr>
        <p:txBody>
          <a:bodyPr/>
          <a:lstStyle/>
          <a:p>
            <a:pPr algn="just">
              <a:defRPr/>
            </a:pPr>
            <a:r>
              <a:rPr lang="tr-TR" sz="2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Birden çok mal kaleminden oluşan mal alımlarında </a:t>
            </a:r>
            <a:r>
              <a:rPr lang="tr-TR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4735 sayılı Kanunun 24 üncü maddesi çerçevesinde iş artışı ve iş eksilişinde aşağıdaki hususların esas alınması gerekmektedir:</a:t>
            </a:r>
          </a:p>
          <a:p>
            <a:pPr algn="just">
              <a:defRPr/>
            </a:pPr>
            <a:r>
              <a:rPr lang="tr-TR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 İş artışı veya iş eksilişinde </a:t>
            </a:r>
            <a:r>
              <a:rPr lang="tr-TR" sz="27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temel kural her bir kalemde kalem tutarının %20’si oranına kadar iş eksilişi veya iş artışı </a:t>
            </a:r>
            <a:r>
              <a:rPr lang="tr-TR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yapılmasıdır.</a:t>
            </a:r>
          </a:p>
          <a:p>
            <a:pPr algn="just">
              <a:defRPr/>
            </a:pPr>
            <a:r>
              <a:rPr lang="tr-TR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 Alıma konu bazı mal kalemi veya kalemlerinde bu kalemlerin </a:t>
            </a:r>
            <a:r>
              <a:rPr lang="tr-TR" sz="27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 birinin tutarının %20’sinden çok olmamak üzere iş eksilişi yapılmış olması ve sözleşme tutarının da aşılmaması şartıyla diğer mal kalemi veya kalemlerinde söz konusu kalem tutarının %20’sinden fazla iş artışı </a:t>
            </a:r>
            <a:r>
              <a:rPr lang="tr-TR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yapılabilir.</a:t>
            </a:r>
          </a:p>
          <a:p>
            <a:pPr>
              <a:defRPr/>
            </a:pPr>
            <a:endParaRPr lang="tr-TR" sz="24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166DA0-2B15-4627-A4EA-827CBC6B92AE}" type="slidenum">
              <a:rPr lang="tr-TR" smtClean="0"/>
              <a:pPr>
                <a:defRPr/>
              </a:pPr>
              <a:t>35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/>
          </p:cNvSpPr>
          <p:nvPr>
            <p:ph type="body" idx="1"/>
          </p:nvPr>
        </p:nvSpPr>
        <p:spPr>
          <a:xfrm>
            <a:off x="1000100" y="571480"/>
            <a:ext cx="7934350" cy="5676920"/>
          </a:xfrm>
        </p:spPr>
        <p:txBody>
          <a:bodyPr/>
          <a:lstStyle/>
          <a:p>
            <a:pPr eaLnBrk="1" hangingPunct="1">
              <a:defRPr/>
            </a:pPr>
            <a:endParaRPr lang="tr-TR" sz="5400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tr-TR" sz="5400" dirty="0" smtClean="0">
              <a:latin typeface="Comic Sans MS" pitchFamily="66" charset="0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tr-T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TEŞEKKÜRLER</a:t>
            </a:r>
            <a:endParaRPr lang="tr-TR" sz="5400" dirty="0" smtClean="0">
              <a:latin typeface="Comic Sans MS" pitchFamily="66" charset="0"/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80B44-FB51-406E-96D8-10682A2D9313}" type="slidenum">
              <a:rPr lang="tr-TR" smtClean="0"/>
              <a:pPr>
                <a:defRPr/>
              </a:pPr>
              <a:t>36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4350" cy="796908"/>
          </a:xfrm>
        </p:spPr>
        <p:txBody>
          <a:bodyPr/>
          <a:lstStyle/>
          <a:p>
            <a:pPr algn="ctr">
              <a:defRPr/>
            </a:pPr>
            <a:r>
              <a:rPr lang="tr-TR" sz="26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Teknik Şartname-2</a:t>
            </a:r>
            <a:br>
              <a:rPr lang="tr-TR" sz="26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tr-TR" sz="2000" b="1" dirty="0" smtClean="0">
                <a:solidFill>
                  <a:srgbClr val="00B0F0"/>
                </a:solidFill>
                <a:latin typeface="Comic Sans MS" pitchFamily="66" charset="0"/>
                <a:cs typeface="Times New Roman" pitchFamily="18" charset="0"/>
              </a:rPr>
              <a:t>(KİK m.12, MAİUY m.14)</a:t>
            </a:r>
            <a:endParaRPr lang="tr-TR" sz="2000" dirty="0">
              <a:solidFill>
                <a:srgbClr val="00B0F0"/>
              </a:solidFill>
            </a:endParaRPr>
          </a:p>
        </p:txBody>
      </p:sp>
      <p:sp>
        <p:nvSpPr>
          <p:cNvPr id="11267" name="2 İçerik Yer Tutucusu"/>
          <p:cNvSpPr>
            <a:spLocks noGrp="1"/>
          </p:cNvSpPr>
          <p:nvPr>
            <p:ph idx="1"/>
          </p:nvPr>
        </p:nvSpPr>
        <p:spPr>
          <a:xfrm>
            <a:off x="1000100" y="1285859"/>
            <a:ext cx="7934350" cy="5286391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tr-T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Belirlenecek teknik kriterler, </a:t>
            </a:r>
            <a:r>
              <a:rPr lang="tr-TR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verimliliği ve fonksiyonelliği </a:t>
            </a:r>
            <a:r>
              <a:rPr lang="tr-T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sağlamaya yönelik olmalı, </a:t>
            </a:r>
            <a:r>
              <a:rPr lang="tr-TR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rekabeti engelleyici hususlar içermemeli</a:t>
            </a:r>
            <a:r>
              <a:rPr lang="tr-T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 bütün istekliler için </a:t>
            </a:r>
            <a:r>
              <a:rPr lang="tr-TR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fırsat eşitliği sağlamalıdır.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tr-T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Belli bir </a:t>
            </a:r>
            <a:r>
              <a:rPr lang="tr-TR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marka, model, patent, menşei, kaynak veya ürün </a:t>
            </a:r>
            <a:r>
              <a:rPr lang="tr-T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belirtilemez ve </a:t>
            </a:r>
            <a:r>
              <a:rPr lang="tr-TR" sz="2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belirli bir marka veya modele yönelik özellik ve tanımlamalara yer </a:t>
            </a:r>
            <a:r>
              <a:rPr lang="tr-TR" sz="26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verilememez</a:t>
            </a:r>
            <a:r>
              <a:rPr lang="tr-TR" sz="2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tr-T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Ulusal ve/veya uluslararası teknik standartların bulunmaması veya teknik özelliklerin belirlenmesinin mümkün olmaması hallerinde </a:t>
            </a:r>
            <a:r>
              <a:rPr lang="tr-TR" sz="2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"veya dengi"</a:t>
            </a:r>
            <a:r>
              <a:rPr lang="tr-TR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ifadesine yer verilmek şartıyla marka veya model belirtilebilir.</a:t>
            </a:r>
          </a:p>
          <a:p>
            <a:pPr algn="just">
              <a:defRPr/>
            </a:pPr>
            <a:endParaRPr lang="tr-TR" sz="1800" dirty="0" smtClean="0"/>
          </a:p>
          <a:p>
            <a:pPr algn="just">
              <a:defRPr/>
            </a:pPr>
            <a:endParaRPr lang="tr-TR" sz="18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EDCA6B-6EC3-4E77-9906-A3092A5E95BB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4350" cy="93978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Yaklaşık Maliyetin Hesaplanması-1</a:t>
            </a:r>
            <a:br>
              <a:rPr lang="tr-T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(MAİUY m.7-8)</a:t>
            </a:r>
            <a:endParaRPr lang="tr-TR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00101" y="1428736"/>
            <a:ext cx="7934350" cy="5143514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Yaklaşık maliyetin </a:t>
            </a:r>
            <a:r>
              <a:rPr lang="tr-T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idarelerce hesaplanması esastır.</a:t>
            </a: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İhale onay belgesi düzenlenmeden önce, ihale konusu malın </a:t>
            </a:r>
            <a:r>
              <a:rPr lang="tr-T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KDV hariç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olmak üzere yaklaşık maliyeti hesaplanır ve dayanaklarıyla birlikte bir hesap cetvelinde gösterilir.</a:t>
            </a: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Yaklaşık maliyetin hesaplanmasında kullanılan her tür bilgi ve belgeye </a:t>
            </a:r>
            <a:r>
              <a:rPr lang="tr-T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hesap cetveli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ekinde yer verilir.</a:t>
            </a:r>
          </a:p>
          <a:p>
            <a:pPr>
              <a:defRPr/>
            </a:pPr>
            <a:endParaRPr lang="tr-TR" sz="18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FC2CE9-3BA7-4B8F-92A2-898EF007537D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tr-TR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Yaklaşık Maliyetin Hesaplanması-2</a:t>
            </a:r>
            <a:br>
              <a:rPr lang="tr-TR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(MAİUY m.7-8)</a:t>
            </a:r>
            <a:endParaRPr lang="tr-TR" sz="2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00100" y="1643050"/>
            <a:ext cx="7934350" cy="4605350"/>
          </a:xfrm>
        </p:spPr>
        <p:txBody>
          <a:bodyPr/>
          <a:lstStyle/>
          <a:p>
            <a:pPr algn="just">
              <a:defRPr/>
            </a:pPr>
            <a:endParaRPr lang="tr-T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İdare alım konusu malın niteliğini, miktarını, teslim süresini, nakliyesini, sigortasını ve diğer özel şartlarını belirterek </a:t>
            </a:r>
            <a:r>
              <a:rPr lang="tr-TR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KDV hariç</a:t>
            </a:r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fiyat bildirilmesini ister.</a:t>
            </a:r>
          </a:p>
          <a:p>
            <a:pPr>
              <a:defRPr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B906C-71DA-47C9-939F-744C31ECE3BE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4350" cy="101122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Kalite ve Standart Belgeleri</a:t>
            </a:r>
            <a:br>
              <a:rPr lang="tr-T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tr-T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(MAİUY m.42)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00100" y="1447800"/>
            <a:ext cx="7934350" cy="5053034"/>
          </a:xfrm>
        </p:spPr>
        <p:txBody>
          <a:bodyPr/>
          <a:lstStyle/>
          <a:p>
            <a:pPr algn="just">
              <a:defRPr/>
            </a:pPr>
            <a:r>
              <a:rPr lang="tr-TR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Alım konusu malın ulusal ve uluslararası standarda uygunluğunu sağlamaya yönelik düzenleme yapılabilir.</a:t>
            </a:r>
          </a:p>
          <a:p>
            <a:pPr algn="just">
              <a:defRPr/>
            </a:pPr>
            <a:r>
              <a:rPr lang="tr-TR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Ulusal ve uluslararası standarda ilişkin belgeler ihaleye katılım aşamasında istenilebileceği gibi bu belgelerin muayene ve kabul komisyonuna sunulmasına yönelik düzenleme yapılabilir.</a:t>
            </a:r>
          </a:p>
          <a:p>
            <a:pPr algn="just">
              <a:buFont typeface="Wingdings 2" pitchFamily="18" charset="2"/>
              <a:buNone/>
              <a:defRPr/>
            </a:pPr>
            <a:endParaRPr lang="tr-TR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 2" pitchFamily="18" charset="2"/>
              <a:buNone/>
              <a:defRPr/>
            </a:pPr>
            <a:endParaRPr lang="tr-TR" sz="30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E760E-8A82-4633-9539-8E827A448793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4350" cy="93978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6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Numune, Katalog ve/veya Fotoğrafların İstenilmesi-1</a:t>
            </a:r>
            <a:br>
              <a:rPr lang="tr-TR" sz="26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tr-TR" sz="26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(MAİUY m.43, Tebliğ m.57)</a:t>
            </a:r>
            <a:endParaRPr lang="tr-TR" sz="2600" dirty="0"/>
          </a:p>
        </p:txBody>
      </p:sp>
      <p:sp>
        <p:nvSpPr>
          <p:cNvPr id="20483" name="2 İçerik Yer Tutucusu"/>
          <p:cNvSpPr>
            <a:spLocks noGrp="1"/>
          </p:cNvSpPr>
          <p:nvPr>
            <p:ph idx="1"/>
          </p:nvPr>
        </p:nvSpPr>
        <p:spPr>
          <a:xfrm>
            <a:off x="1000101" y="1357298"/>
            <a:ext cx="7934350" cy="5214952"/>
          </a:xfrm>
        </p:spPr>
        <p:txBody>
          <a:bodyPr/>
          <a:lstStyle/>
          <a:p>
            <a:pPr algn="just">
              <a:defRPr/>
            </a:pP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Teklif edilen malın teknik şartnamede yer alan teknik kriterlere uygunluğunu belirlemek amacıyla </a:t>
            </a:r>
            <a:r>
              <a:rPr lang="tr-TR" sz="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numune,</a:t>
            </a: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teknik bilgilerin yer aldığı </a:t>
            </a:r>
            <a:r>
              <a:rPr lang="tr-TR" sz="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katalog</a:t>
            </a:r>
            <a:r>
              <a:rPr lang="tr-TR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teknik şartnameye </a:t>
            </a:r>
            <a:r>
              <a:rPr lang="tr-TR" sz="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cevapları ve açıklamaları</a:t>
            </a: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içeren doküman ile </a:t>
            </a:r>
            <a:r>
              <a:rPr lang="tr-TR" sz="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fotoğraf</a:t>
            </a: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ayrı ayrı veya birlikte istenebilir.</a:t>
            </a:r>
          </a:p>
          <a:p>
            <a:pPr algn="just">
              <a:defRPr/>
            </a:pPr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4A6B3-E839-4F3A-AAE0-ED0F21268144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28662" y="274638"/>
            <a:ext cx="8005788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tr-TR" sz="23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Numune, Katalog ve/veya Fotoğrafların İstenilmesi-2</a:t>
            </a:r>
            <a:br>
              <a:rPr lang="tr-TR" sz="23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tr-TR" sz="23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(MAİUY m.43, Tebliğ m.57)</a:t>
            </a:r>
            <a:endParaRPr lang="tr-TR" sz="23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00100" y="1500174"/>
            <a:ext cx="7934350" cy="5000660"/>
          </a:xfrm>
        </p:spPr>
        <p:txBody>
          <a:bodyPr/>
          <a:lstStyle/>
          <a:p>
            <a:pPr algn="just">
              <a:defRPr/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Numunenin sunulma yöntemi ile ihale komisyonu tarafından numunenin değerlendirilmesine yönelik düzenleme, ön yeterlik şartnamesinde veya idari şartnamede yapılır.</a:t>
            </a:r>
          </a:p>
          <a:p>
            <a:pPr algn="just">
              <a:defRPr/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İdare tarafından </a:t>
            </a:r>
            <a:r>
              <a:rPr lang="tr-TR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numune bir tutanak ile teslim alınır.</a:t>
            </a: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 tutanağın bir sureti de aday veya istekliye verilir.</a:t>
            </a:r>
          </a:p>
          <a:p>
            <a:pPr>
              <a:defRPr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95868-ADA2-4C13-9A8F-F7F9D76CB2EF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8597</TotalTime>
  <Words>2543</Words>
  <Application>Microsoft Office PowerPoint</Application>
  <PresentationFormat>Ekran Gösterisi (4:3)</PresentationFormat>
  <Paragraphs>214</Paragraphs>
  <Slides>36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37" baseType="lpstr">
      <vt:lpstr>Gündönümü</vt:lpstr>
      <vt:lpstr>  </vt:lpstr>
      <vt:lpstr>Mal Alımı Nedir? (4734 sk. M.4.)</vt:lpstr>
      <vt:lpstr>Teknik Şartname-1 (MAİUY m.14)</vt:lpstr>
      <vt:lpstr>Teknik Şartname-2 (KİK m.12, MAİUY m.14)</vt:lpstr>
      <vt:lpstr>Yaklaşık Maliyetin Hesaplanması-1 (MAİUY m.7-8)</vt:lpstr>
      <vt:lpstr>Yaklaşık Maliyetin Hesaplanması-2 (MAİUY m.7-8)</vt:lpstr>
      <vt:lpstr>Kalite ve Standart Belgeleri (MAİUY m.42)</vt:lpstr>
      <vt:lpstr>Numune, Katalog ve/veya Fotoğrafların İstenilmesi-1 (MAİUY m.43, Tebliğ m.57)</vt:lpstr>
      <vt:lpstr>Numune, Katalog ve/veya Fotoğrafların İstenilmesi-2 (MAİUY m.43, Tebliğ m.57)</vt:lpstr>
      <vt:lpstr>İstenecek Belgeler-1</vt:lpstr>
      <vt:lpstr>İstenecek Belgeler-2</vt:lpstr>
      <vt:lpstr>İstenecek Belgeler-3</vt:lpstr>
      <vt:lpstr>İstenecek Belgeler-4</vt:lpstr>
      <vt:lpstr>İstenecek Belgeler-5</vt:lpstr>
      <vt:lpstr>İstenecek Belgeler-6</vt:lpstr>
      <vt:lpstr>İstenecek Belgeler-7</vt:lpstr>
      <vt:lpstr>İstenecek Belgeler-8</vt:lpstr>
      <vt:lpstr>Banka Referans Mektubu 1</vt:lpstr>
      <vt:lpstr>Banka Referans Mektubu 2</vt:lpstr>
      <vt:lpstr>İş Hacmini Gösteren Belgeler</vt:lpstr>
      <vt:lpstr>İş hacmini gösteren belgeler 1</vt:lpstr>
      <vt:lpstr>İş hacmini gösteren belgeler 2</vt:lpstr>
      <vt:lpstr>Bilanço veya Eşdeğer Belgeler-1</vt:lpstr>
      <vt:lpstr>Bilanço veya Eşdeğer Belgeler-2</vt:lpstr>
      <vt:lpstr>Bilanço veya eşdeğer belgelerdeki  yeterlik kriterleri</vt:lpstr>
      <vt:lpstr>İş Deneyimini Gösteren Belgeler-1</vt:lpstr>
      <vt:lpstr>İş Deneyimini Gösteren Belgeler-2</vt:lpstr>
      <vt:lpstr>İş Deneyim Belgeleri</vt:lpstr>
      <vt:lpstr>İş Deneyim Belgeleri</vt:lpstr>
      <vt:lpstr>İş Deneyim Belgesinin Düzenlenmesi-1</vt:lpstr>
      <vt:lpstr>İş Deneyim Belgesinin Düzenlenmesi-2</vt:lpstr>
      <vt:lpstr>İş Deneyim Belgesinin Düzenlenmesi-3</vt:lpstr>
      <vt:lpstr>İş Deneyim Belgesinin Düzenlenmesi-4</vt:lpstr>
      <vt:lpstr>İş Deneyim Belgesinin Düzenlenmesi-5</vt:lpstr>
      <vt:lpstr>Mal alımlarında iş artışı ve iş eksilişi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sgdb</cp:lastModifiedBy>
  <cp:revision>495</cp:revision>
  <dcterms:created xsi:type="dcterms:W3CDTF">1601-01-01T00:00:00Z</dcterms:created>
  <dcterms:modified xsi:type="dcterms:W3CDTF">2013-07-03T07:37:25Z</dcterms:modified>
</cp:coreProperties>
</file>