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99"/>
  </p:notesMasterIdLst>
  <p:handoutMasterIdLst>
    <p:handoutMasterId r:id="rId100"/>
  </p:handoutMasterIdLst>
  <p:sldIdLst>
    <p:sldId id="317" r:id="rId2"/>
    <p:sldId id="448" r:id="rId3"/>
    <p:sldId id="459" r:id="rId4"/>
    <p:sldId id="261" r:id="rId5"/>
    <p:sldId id="485" r:id="rId6"/>
    <p:sldId id="419" r:id="rId7"/>
    <p:sldId id="462" r:id="rId8"/>
    <p:sldId id="447" r:id="rId9"/>
    <p:sldId id="269" r:id="rId10"/>
    <p:sldId id="450" r:id="rId11"/>
    <p:sldId id="421" r:id="rId12"/>
    <p:sldId id="271" r:id="rId13"/>
    <p:sldId id="415" r:id="rId14"/>
    <p:sldId id="272" r:id="rId15"/>
    <p:sldId id="279" r:id="rId16"/>
    <p:sldId id="425" r:id="rId17"/>
    <p:sldId id="423" r:id="rId18"/>
    <p:sldId id="280" r:id="rId19"/>
    <p:sldId id="281" r:id="rId20"/>
    <p:sldId id="282" r:id="rId21"/>
    <p:sldId id="283" r:id="rId22"/>
    <p:sldId id="332" r:id="rId23"/>
    <p:sldId id="284" r:id="rId24"/>
    <p:sldId id="383" r:id="rId25"/>
    <p:sldId id="454" r:id="rId26"/>
    <p:sldId id="428" r:id="rId27"/>
    <p:sldId id="384" r:id="rId28"/>
    <p:sldId id="484" r:id="rId29"/>
    <p:sldId id="385" r:id="rId30"/>
    <p:sldId id="386" r:id="rId31"/>
    <p:sldId id="387" r:id="rId32"/>
    <p:sldId id="429" r:id="rId33"/>
    <p:sldId id="389" r:id="rId34"/>
    <p:sldId id="430" r:id="rId35"/>
    <p:sldId id="390" r:id="rId36"/>
    <p:sldId id="455" r:id="rId37"/>
    <p:sldId id="391" r:id="rId38"/>
    <p:sldId id="432" r:id="rId39"/>
    <p:sldId id="393" r:id="rId40"/>
    <p:sldId id="403" r:id="rId41"/>
    <p:sldId id="412" r:id="rId42"/>
    <p:sldId id="436" r:id="rId43"/>
    <p:sldId id="435" r:id="rId44"/>
    <p:sldId id="434" r:id="rId45"/>
    <p:sldId id="404" r:id="rId46"/>
    <p:sldId id="405" r:id="rId47"/>
    <p:sldId id="438" r:id="rId48"/>
    <p:sldId id="395" r:id="rId49"/>
    <p:sldId id="439" r:id="rId50"/>
    <p:sldId id="465" r:id="rId51"/>
    <p:sldId id="397" r:id="rId52"/>
    <p:sldId id="399" r:id="rId53"/>
    <p:sldId id="457" r:id="rId54"/>
    <p:sldId id="458" r:id="rId55"/>
    <p:sldId id="330" r:id="rId56"/>
    <p:sldId id="347" r:id="rId57"/>
    <p:sldId id="348" r:id="rId58"/>
    <p:sldId id="352" r:id="rId59"/>
    <p:sldId id="353" r:id="rId60"/>
    <p:sldId id="366" r:id="rId61"/>
    <p:sldId id="367" r:id="rId62"/>
    <p:sldId id="369" r:id="rId63"/>
    <p:sldId id="370" r:id="rId64"/>
    <p:sldId id="371" r:id="rId65"/>
    <p:sldId id="372" r:id="rId66"/>
    <p:sldId id="373" r:id="rId67"/>
    <p:sldId id="374" r:id="rId68"/>
    <p:sldId id="306" r:id="rId69"/>
    <p:sldId id="307" r:id="rId70"/>
    <p:sldId id="443" r:id="rId71"/>
    <p:sldId id="308" r:id="rId72"/>
    <p:sldId id="354" r:id="rId73"/>
    <p:sldId id="355" r:id="rId74"/>
    <p:sldId id="444" r:id="rId75"/>
    <p:sldId id="445" r:id="rId76"/>
    <p:sldId id="460" r:id="rId77"/>
    <p:sldId id="356" r:id="rId78"/>
    <p:sldId id="357" r:id="rId79"/>
    <p:sldId id="358" r:id="rId80"/>
    <p:sldId id="413" r:id="rId81"/>
    <p:sldId id="467" r:id="rId82"/>
    <p:sldId id="468" r:id="rId83"/>
    <p:sldId id="469" r:id="rId84"/>
    <p:sldId id="470" r:id="rId85"/>
    <p:sldId id="471" r:id="rId86"/>
    <p:sldId id="472" r:id="rId87"/>
    <p:sldId id="473" r:id="rId88"/>
    <p:sldId id="474" r:id="rId89"/>
    <p:sldId id="475" r:id="rId90"/>
    <p:sldId id="476" r:id="rId91"/>
    <p:sldId id="477" r:id="rId92"/>
    <p:sldId id="478" r:id="rId93"/>
    <p:sldId id="479" r:id="rId94"/>
    <p:sldId id="480" r:id="rId95"/>
    <p:sldId id="481" r:id="rId96"/>
    <p:sldId id="482" r:id="rId97"/>
    <p:sldId id="483" r:id="rId98"/>
  </p:sldIdLst>
  <p:sldSz cx="9144000" cy="6858000" type="screen4x3"/>
  <p:notesSz cx="9874250" cy="6797675"/>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a:srgbClr val="66FF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0" autoAdjust="0"/>
    <p:restoredTop sz="89000" autoAdjust="0"/>
  </p:normalViewPr>
  <p:slideViewPr>
    <p:cSldViewPr>
      <p:cViewPr varScale="1">
        <p:scale>
          <a:sx n="76" d="100"/>
          <a:sy n="76" d="100"/>
        </p:scale>
        <p:origin x="-40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10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8530"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tr-TR"/>
          </a:p>
        </p:txBody>
      </p:sp>
      <p:sp>
        <p:nvSpPr>
          <p:cNvPr id="278531" name="Rectangle 3"/>
          <p:cNvSpPr>
            <a:spLocks noGrp="1" noChangeArrowheads="1"/>
          </p:cNvSpPr>
          <p:nvPr>
            <p:ph type="dt" sz="quarter" idx="1"/>
          </p:nvPr>
        </p:nvSpPr>
        <p:spPr bwMode="auto">
          <a:xfrm>
            <a:off x="5592763"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tr-TR"/>
          </a:p>
        </p:txBody>
      </p:sp>
      <p:sp>
        <p:nvSpPr>
          <p:cNvPr id="278532" name="Rectangle 4"/>
          <p:cNvSpPr>
            <a:spLocks noGrp="1" noChangeArrowheads="1"/>
          </p:cNvSpPr>
          <p:nvPr>
            <p:ph type="ftr" sz="quarter" idx="2"/>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tr-TR"/>
          </a:p>
        </p:txBody>
      </p:sp>
      <p:sp>
        <p:nvSpPr>
          <p:cNvPr id="278533" name="Rectangle 5"/>
          <p:cNvSpPr>
            <a:spLocks noGrp="1" noChangeArrowheads="1"/>
          </p:cNvSpPr>
          <p:nvPr>
            <p:ph type="sldNum" sz="quarter" idx="3"/>
          </p:nvPr>
        </p:nvSpPr>
        <p:spPr bwMode="auto">
          <a:xfrm>
            <a:off x="5592763"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BCF2FA34-570C-41FB-8687-98CB1355B3DA}" type="slidenum">
              <a:rPr lang="tr-TR"/>
              <a:pPr>
                <a:defRPr/>
              </a:pPr>
              <a:t>‹#›</a:t>
            </a:fld>
            <a:endParaRPr lang="tr-TR"/>
          </a:p>
        </p:txBody>
      </p:sp>
    </p:spTree>
    <p:extLst>
      <p:ext uri="{BB962C8B-B14F-4D97-AF65-F5344CB8AC3E}">
        <p14:creationId xmlns:p14="http://schemas.microsoft.com/office/powerpoint/2010/main" val="3429740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8754"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tr-TR"/>
          </a:p>
        </p:txBody>
      </p:sp>
      <p:sp>
        <p:nvSpPr>
          <p:cNvPr id="458755" name="Rectangle 3"/>
          <p:cNvSpPr>
            <a:spLocks noGrp="1" noChangeArrowheads="1"/>
          </p:cNvSpPr>
          <p:nvPr>
            <p:ph type="dt" idx="1"/>
          </p:nvPr>
        </p:nvSpPr>
        <p:spPr bwMode="auto">
          <a:xfrm>
            <a:off x="5592763"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tr-TR"/>
          </a:p>
        </p:txBody>
      </p:sp>
      <p:sp>
        <p:nvSpPr>
          <p:cNvPr id="110596" name="Rectangle 4"/>
          <p:cNvSpPr>
            <a:spLocks noGrp="1" noRot="1" noChangeAspect="1" noChangeArrowheads="1" noTextEdit="1"/>
          </p:cNvSpPr>
          <p:nvPr>
            <p:ph type="sldImg" idx="2"/>
          </p:nvPr>
        </p:nvSpPr>
        <p:spPr bwMode="auto">
          <a:xfrm>
            <a:off x="3238500" y="509588"/>
            <a:ext cx="3398838" cy="2549525"/>
          </a:xfrm>
          <a:prstGeom prst="rect">
            <a:avLst/>
          </a:prstGeom>
          <a:noFill/>
          <a:ln w="9525">
            <a:solidFill>
              <a:srgbClr val="000000"/>
            </a:solidFill>
            <a:miter lim="800000"/>
            <a:headEnd/>
            <a:tailEnd/>
          </a:ln>
        </p:spPr>
      </p:sp>
      <p:sp>
        <p:nvSpPr>
          <p:cNvPr id="458757"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458758"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tr-TR"/>
          </a:p>
        </p:txBody>
      </p:sp>
      <p:sp>
        <p:nvSpPr>
          <p:cNvPr id="458759" name="Rectangle 7"/>
          <p:cNvSpPr>
            <a:spLocks noGrp="1" noChangeArrowheads="1"/>
          </p:cNvSpPr>
          <p:nvPr>
            <p:ph type="sldNum" sz="quarter" idx="5"/>
          </p:nvPr>
        </p:nvSpPr>
        <p:spPr bwMode="auto">
          <a:xfrm>
            <a:off x="5592763"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3A159BB4-DE0F-4E40-9585-D35A527665A8}" type="slidenum">
              <a:rPr lang="tr-TR"/>
              <a:pPr>
                <a:defRPr/>
              </a:pPr>
              <a:t>‹#›</a:t>
            </a:fld>
            <a:endParaRPr lang="tr-TR"/>
          </a:p>
        </p:txBody>
      </p:sp>
    </p:spTree>
    <p:extLst>
      <p:ext uri="{BB962C8B-B14F-4D97-AF65-F5344CB8AC3E}">
        <p14:creationId xmlns:p14="http://schemas.microsoft.com/office/powerpoint/2010/main" val="10587193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1 Slayt Görüntüsü Yer Tutucusu"/>
          <p:cNvSpPr>
            <a:spLocks noGrp="1" noRot="1" noChangeAspect="1" noTextEdit="1"/>
          </p:cNvSpPr>
          <p:nvPr>
            <p:ph type="sldImg"/>
          </p:nvPr>
        </p:nvSpPr>
        <p:spPr>
          <a:ln/>
        </p:spPr>
      </p:sp>
      <p:sp>
        <p:nvSpPr>
          <p:cNvPr id="111619" name="2 Not Yer Tutucusu"/>
          <p:cNvSpPr>
            <a:spLocks noGrp="1"/>
          </p:cNvSpPr>
          <p:nvPr>
            <p:ph type="body" idx="1"/>
          </p:nvPr>
        </p:nvSpPr>
        <p:spPr>
          <a:noFill/>
          <a:ln/>
        </p:spPr>
        <p:txBody>
          <a:bodyPr/>
          <a:lstStyle/>
          <a:p>
            <a:pPr algn="just"/>
            <a:r>
              <a:rPr lang="tr-TR" smtClean="0">
                <a:latin typeface="Calibri" pitchFamily="34" charset="0"/>
              </a:rPr>
              <a:t>4734 sayılı Kanunun 4 üncü maddesinde, büyük onarım yapım tanımı içinde, bakım ve onarım ise hizmet tanımı içinde sayılmıştır. Bu çerçevede, bütçe tertiplerine bakılmaksızın makine ve ekipmanın bakım ve onarımının hizmet alımı olarak ihale edilmesi gerekmektedir. Küçük onarımlar da dahil olmak üzere yapıma ilişkin onarımların ise hizmet alımı olarak ihale edilmesi mümkün değildir.  (K.İ. Genel Tebliği m. 63).</a:t>
            </a:r>
          </a:p>
          <a:p>
            <a:pPr algn="just"/>
            <a:endParaRPr lang="tr-TR" smtClean="0">
              <a:latin typeface="Calibri" pitchFamily="34" charset="0"/>
            </a:endParaRPr>
          </a:p>
          <a:p>
            <a:pPr algn="just"/>
            <a:r>
              <a:rPr lang="tr-TR" smtClean="0">
                <a:latin typeface="Calibri" pitchFamily="34" charset="0"/>
              </a:rPr>
              <a:t>Hizmet tanımına yer verilmeksizin, sadece çalıştırılacak personelin sayısı ve niteliği belirtilmek suretiyle ihaleye çıkılmasının hizmet alımı değil idarenin dolaylı olarak personel istihdam etmesi anlamına geldiği, bu durumun ise 4734 sayılı Kanunun tanımlara ilişkin 4 üncü maddesi ile temel ilkeleri düzenleyen 5 inci maddesine ve 4735 sayılı Kanunun, hizmet alımına ilişkin sözleşmelerde iş tanımı yapılmasını zorunlu kılan 7 nci maddesine aykırılık teşkil edeceği hususuna dikkat edilmelidir.</a:t>
            </a:r>
          </a:p>
          <a:p>
            <a:endParaRPr lang="tr-TR" smtClean="0">
              <a:latin typeface="Calibri" pitchFamily="34" charset="0"/>
            </a:endParaRPr>
          </a:p>
          <a:p>
            <a:endParaRPr lang="tr-TR" smtClean="0"/>
          </a:p>
        </p:txBody>
      </p:sp>
      <p:sp>
        <p:nvSpPr>
          <p:cNvPr id="4" name="3 Slayt Numarası Yer Tutucusu"/>
          <p:cNvSpPr>
            <a:spLocks noGrp="1"/>
          </p:cNvSpPr>
          <p:nvPr>
            <p:ph type="sldNum" sz="quarter" idx="5"/>
          </p:nvPr>
        </p:nvSpPr>
        <p:spPr/>
        <p:txBody>
          <a:bodyPr/>
          <a:lstStyle/>
          <a:p>
            <a:pPr>
              <a:defRPr/>
            </a:pPr>
            <a:fld id="{46CDB482-B795-4F2A-9849-AD28F8375F42}" type="slidenum">
              <a:rPr lang="tr-TR" smtClean="0"/>
              <a:pPr>
                <a:defRPr/>
              </a:pPr>
              <a:t>2</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1 Slayt Görüntüsü Yer Tutucusu"/>
          <p:cNvSpPr>
            <a:spLocks noGrp="1" noRot="1" noChangeAspect="1" noTextEdit="1"/>
          </p:cNvSpPr>
          <p:nvPr>
            <p:ph type="sldImg"/>
          </p:nvPr>
        </p:nvSpPr>
        <p:spPr>
          <a:ln/>
        </p:spPr>
      </p:sp>
      <p:sp>
        <p:nvSpPr>
          <p:cNvPr id="3" name="2 Not Yer Tutucusu"/>
          <p:cNvSpPr>
            <a:spLocks noGrp="1"/>
          </p:cNvSpPr>
          <p:nvPr>
            <p:ph type="body" idx="1"/>
          </p:nvPr>
        </p:nvSpPr>
        <p:spPr/>
        <p:txBody>
          <a:bodyPr>
            <a:normAutofit/>
          </a:bodyPr>
          <a:lstStyle/>
          <a:p>
            <a:pPr>
              <a:defRPr/>
            </a:pPr>
            <a:r>
              <a:rPr lang="tr-TR" b="1" dirty="0" smtClean="0">
                <a:solidFill>
                  <a:srgbClr val="FF0000"/>
                </a:solidFill>
              </a:rPr>
              <a:t>Bu oranlar 1/5/2011 tarihinden önce farklıdır.</a:t>
            </a:r>
          </a:p>
          <a:p>
            <a:pPr>
              <a:defRPr/>
            </a:pPr>
            <a:r>
              <a:rPr lang="tr-TR" dirty="0" smtClean="0">
                <a:effectLst>
                  <a:outerShdw blurRad="38100" dist="38100" dir="2700000" algn="tl">
                    <a:srgbClr val="000000">
                      <a:alpha val="43137"/>
                    </a:srgbClr>
                  </a:outerShdw>
                </a:effectLst>
              </a:rPr>
              <a:t>Cari oranın (dönen varlıklar/kısa vadeli borçlar) en az </a:t>
            </a:r>
            <a:r>
              <a:rPr lang="tr-TR" dirty="0" smtClean="0">
                <a:solidFill>
                  <a:srgbClr val="FF0000"/>
                </a:solidFill>
                <a:effectLst>
                  <a:outerShdw blurRad="38100" dist="38100" dir="2700000" algn="tl">
                    <a:srgbClr val="000000">
                      <a:alpha val="43137"/>
                    </a:srgbClr>
                  </a:outerShdw>
                </a:effectLst>
              </a:rPr>
              <a:t>0,50</a:t>
            </a:r>
            <a:r>
              <a:rPr lang="tr-TR" dirty="0" smtClean="0">
                <a:effectLst>
                  <a:outerShdw blurRad="38100" dist="38100" dir="2700000" algn="tl">
                    <a:srgbClr val="000000">
                      <a:alpha val="43137"/>
                    </a:srgbClr>
                  </a:outerShdw>
                </a:effectLst>
              </a:rPr>
              <a:t> olması,</a:t>
            </a:r>
          </a:p>
          <a:p>
            <a:pPr>
              <a:defRPr/>
            </a:pPr>
            <a:r>
              <a:rPr lang="tr-TR" dirty="0" smtClean="0">
                <a:effectLst>
                  <a:outerShdw blurRad="38100" dist="38100" dir="2700000" algn="tl">
                    <a:srgbClr val="000000">
                      <a:alpha val="43137"/>
                    </a:srgbClr>
                  </a:outerShdw>
                </a:effectLst>
              </a:rPr>
              <a:t>Öz kaynak oranının (öz kaynaklar/toplam aktif) en az </a:t>
            </a:r>
            <a:r>
              <a:rPr lang="tr-TR" dirty="0" smtClean="0">
                <a:solidFill>
                  <a:srgbClr val="FF0000"/>
                </a:solidFill>
                <a:effectLst>
                  <a:outerShdw blurRad="38100" dist="38100" dir="2700000" algn="tl">
                    <a:srgbClr val="000000">
                      <a:alpha val="43137"/>
                    </a:srgbClr>
                  </a:outerShdw>
                </a:effectLst>
              </a:rPr>
              <a:t>0,10</a:t>
            </a:r>
            <a:r>
              <a:rPr lang="tr-TR" dirty="0" smtClean="0">
                <a:effectLst>
                  <a:outerShdw blurRad="38100" dist="38100" dir="2700000" algn="tl">
                    <a:srgbClr val="000000">
                      <a:alpha val="43137"/>
                    </a:srgbClr>
                  </a:outerShdw>
                </a:effectLst>
              </a:rPr>
              <a:t> olması,</a:t>
            </a:r>
          </a:p>
          <a:p>
            <a:pPr>
              <a:defRPr/>
            </a:pPr>
            <a:r>
              <a:rPr lang="tr-TR" dirty="0" smtClean="0">
                <a:effectLst>
                  <a:outerShdw blurRad="38100" dist="38100" dir="2700000" algn="tl">
                    <a:srgbClr val="000000">
                      <a:alpha val="43137"/>
                    </a:srgbClr>
                  </a:outerShdw>
                </a:effectLst>
              </a:rPr>
              <a:t>Kısa vadeli banka borçlarının öz kaynaklara oranının </a:t>
            </a:r>
            <a:r>
              <a:rPr lang="tr-TR" dirty="0" smtClean="0">
                <a:solidFill>
                  <a:srgbClr val="FF0000"/>
                </a:solidFill>
                <a:effectLst>
                  <a:outerShdw blurRad="38100" dist="38100" dir="2700000" algn="tl">
                    <a:srgbClr val="000000">
                      <a:alpha val="43137"/>
                    </a:srgbClr>
                  </a:outerShdw>
                </a:effectLst>
              </a:rPr>
              <a:t>0,75</a:t>
            </a:r>
            <a:r>
              <a:rPr lang="tr-TR" dirty="0" smtClean="0">
                <a:effectLst>
                  <a:outerShdw blurRad="38100" dist="38100" dir="2700000" algn="tl">
                    <a:srgbClr val="000000">
                      <a:alpha val="43137"/>
                    </a:srgbClr>
                  </a:outerShdw>
                </a:effectLst>
              </a:rPr>
              <a:t>’den küçük olması,</a:t>
            </a:r>
          </a:p>
          <a:p>
            <a:pPr>
              <a:defRPr/>
            </a:pPr>
            <a:r>
              <a:rPr lang="tr-TR" dirty="0" smtClean="0">
                <a:effectLst>
                  <a:outerShdw blurRad="38100" dist="38100" dir="2700000" algn="tl">
                    <a:srgbClr val="000000">
                      <a:alpha val="43137"/>
                    </a:srgbClr>
                  </a:outerShdw>
                </a:effectLst>
              </a:rPr>
              <a:t>yeterlik kriterleri olarak öngörülür ve sayılan üç kriter birlikte aranır.</a:t>
            </a:r>
          </a:p>
          <a:p>
            <a:pPr>
              <a:defRPr/>
            </a:pPr>
            <a:endParaRPr lang="tr-TR" dirty="0"/>
          </a:p>
        </p:txBody>
      </p:sp>
      <p:sp>
        <p:nvSpPr>
          <p:cNvPr id="4" name="3 Slayt Numarası Yer Tutucusu"/>
          <p:cNvSpPr>
            <a:spLocks noGrp="1"/>
          </p:cNvSpPr>
          <p:nvPr>
            <p:ph type="sldNum" sz="quarter" idx="5"/>
          </p:nvPr>
        </p:nvSpPr>
        <p:spPr/>
        <p:txBody>
          <a:bodyPr/>
          <a:lstStyle/>
          <a:p>
            <a:pPr>
              <a:defRPr/>
            </a:pPr>
            <a:fld id="{ED9656F5-F549-4A2A-8152-39ED881B02BA}" type="slidenum">
              <a:rPr lang="tr-TR" smtClean="0"/>
              <a:pPr>
                <a:defRPr/>
              </a:pPr>
              <a:t>27</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1 Slayt Görüntüsü Yer Tutucusu"/>
          <p:cNvSpPr>
            <a:spLocks noGrp="1" noRot="1" noChangeAspect="1" noTextEdit="1"/>
          </p:cNvSpPr>
          <p:nvPr>
            <p:ph type="sldImg"/>
          </p:nvPr>
        </p:nvSpPr>
        <p:spPr>
          <a:ln/>
        </p:spPr>
      </p:sp>
      <p:sp>
        <p:nvSpPr>
          <p:cNvPr id="3" name="2 Not Yer Tutucusu"/>
          <p:cNvSpPr>
            <a:spLocks noGrp="1"/>
          </p:cNvSpPr>
          <p:nvPr>
            <p:ph type="body" idx="1"/>
          </p:nvPr>
        </p:nvSpPr>
        <p:spPr/>
        <p:txBody>
          <a:bodyPr>
            <a:normAutofit/>
          </a:bodyPr>
          <a:lstStyle/>
          <a:p>
            <a:pPr>
              <a:defRPr/>
            </a:pPr>
            <a:endParaRPr lang="tr-TR" dirty="0"/>
          </a:p>
        </p:txBody>
      </p:sp>
      <p:sp>
        <p:nvSpPr>
          <p:cNvPr id="4" name="3 Slayt Numarası Yer Tutucusu"/>
          <p:cNvSpPr>
            <a:spLocks noGrp="1"/>
          </p:cNvSpPr>
          <p:nvPr>
            <p:ph type="sldNum" sz="quarter" idx="5"/>
          </p:nvPr>
        </p:nvSpPr>
        <p:spPr/>
        <p:txBody>
          <a:bodyPr/>
          <a:lstStyle/>
          <a:p>
            <a:pPr>
              <a:defRPr/>
            </a:pPr>
            <a:fld id="{FA0AF435-FEDD-4027-8245-BD995E52CB29}" type="slidenum">
              <a:rPr lang="tr-TR" smtClean="0"/>
              <a:pPr>
                <a:defRPr/>
              </a:pPr>
              <a:t>32</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Slayt Görüntüsü Yer Tutucusu"/>
          <p:cNvSpPr>
            <a:spLocks noGrp="1" noRot="1" noChangeAspect="1" noTextEdit="1"/>
          </p:cNvSpPr>
          <p:nvPr>
            <p:ph type="sldImg"/>
          </p:nvPr>
        </p:nvSpPr>
        <p:spPr>
          <a:ln/>
        </p:spPr>
      </p:sp>
      <p:sp>
        <p:nvSpPr>
          <p:cNvPr id="122883" name="2 Not Yer Tutucusu"/>
          <p:cNvSpPr>
            <a:spLocks noGrp="1"/>
          </p:cNvSpPr>
          <p:nvPr>
            <p:ph type="body" idx="1"/>
          </p:nvPr>
        </p:nvSpPr>
        <p:spPr>
          <a:noFill/>
          <a:ln/>
        </p:spPr>
        <p:txBody>
          <a:bodyPr/>
          <a:lstStyle/>
          <a:p>
            <a:pPr algn="just" eaLnBrk="1" hangingPunct="1">
              <a:lnSpc>
                <a:spcPct val="80000"/>
              </a:lnSpc>
            </a:pPr>
            <a:r>
              <a:rPr lang="tr-TR" smtClean="0">
                <a:latin typeface="Calibri" pitchFamily="34" charset="0"/>
              </a:rPr>
              <a:t>Vekaleten ihaleye katılma halinde noterden onaylı vekaletname ile vekilin noter tasdikli imza beyannamesinin,</a:t>
            </a:r>
          </a:p>
          <a:p>
            <a:pPr algn="just" eaLnBrk="1" hangingPunct="1">
              <a:lnSpc>
                <a:spcPct val="80000"/>
              </a:lnSpc>
            </a:pPr>
            <a:endParaRPr lang="tr-TR" b="1" smtClean="0">
              <a:latin typeface="Calibri" pitchFamily="34" charset="0"/>
            </a:endParaRPr>
          </a:p>
          <a:p>
            <a:pPr algn="just" eaLnBrk="1" hangingPunct="1">
              <a:lnSpc>
                <a:spcPct val="80000"/>
              </a:lnSpc>
            </a:pPr>
            <a:r>
              <a:rPr lang="tr-TR" smtClean="0">
                <a:latin typeface="Calibri" pitchFamily="34" charset="0"/>
              </a:rPr>
              <a:t>İş ortaklıklarında iş ortaklığı beyannamesinin, Konsorsiyumlarda konsorsiyum beyannamesinin sunulması zorunludur.</a:t>
            </a:r>
          </a:p>
          <a:p>
            <a:endParaRPr lang="tr-TR" smtClean="0"/>
          </a:p>
        </p:txBody>
      </p:sp>
      <p:sp>
        <p:nvSpPr>
          <p:cNvPr id="4" name="3 Slayt Numarası Yer Tutucusu"/>
          <p:cNvSpPr>
            <a:spLocks noGrp="1"/>
          </p:cNvSpPr>
          <p:nvPr>
            <p:ph type="sldNum" sz="quarter" idx="5"/>
          </p:nvPr>
        </p:nvSpPr>
        <p:spPr/>
        <p:txBody>
          <a:bodyPr/>
          <a:lstStyle/>
          <a:p>
            <a:pPr>
              <a:defRPr/>
            </a:pPr>
            <a:fld id="{804355AE-713A-43D7-8EC4-E1C6C36CF2C7}" type="slidenum">
              <a:rPr lang="tr-TR" smtClean="0"/>
              <a:pPr>
                <a:defRPr/>
              </a:pPr>
              <a:t>36</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1 Slayt Görüntüsü Yer Tutucusu"/>
          <p:cNvSpPr>
            <a:spLocks noGrp="1" noRot="1" noChangeAspect="1" noTextEdit="1"/>
          </p:cNvSpPr>
          <p:nvPr>
            <p:ph type="sldImg"/>
          </p:nvPr>
        </p:nvSpPr>
        <p:spPr>
          <a:ln/>
        </p:spPr>
      </p:sp>
      <p:sp>
        <p:nvSpPr>
          <p:cNvPr id="123907" name="2 Not Yer Tutucusu"/>
          <p:cNvSpPr>
            <a:spLocks noGrp="1"/>
          </p:cNvSpPr>
          <p:nvPr>
            <p:ph type="body" idx="1"/>
          </p:nvPr>
        </p:nvSpPr>
        <p:spPr>
          <a:noFill/>
          <a:ln/>
        </p:spPr>
        <p:txBody>
          <a:bodyPr/>
          <a:lstStyle/>
          <a:p>
            <a:r>
              <a:rPr lang="tr-TR" dirty="0" smtClean="0">
                <a:latin typeface="Calibri" pitchFamily="34" charset="0"/>
              </a:rPr>
              <a:t>İş ortaklığında pilot ortağın, istenen iş deneyim tutarının en az % 70’ini, diğer ortakların her birinin ise istenen iş deneyim tutarının en az % 10’unu </a:t>
            </a:r>
            <a:r>
              <a:rPr lang="tr-TR" sz="2000" b="0" strike="noStrike" kern="1200" dirty="0" smtClean="0">
                <a:solidFill>
                  <a:srgbClr val="FF0000"/>
                </a:solidFill>
                <a:latin typeface="Calibri" pitchFamily="34" charset="0"/>
                <a:ea typeface="+mn-ea"/>
                <a:cs typeface="+mn-cs"/>
              </a:rPr>
              <a:t>sağlaması </a:t>
            </a:r>
            <a:r>
              <a:rPr lang="tr-TR" sz="2000" b="1" strike="sngStrike" kern="1200" dirty="0" smtClean="0">
                <a:solidFill>
                  <a:srgbClr val="FF0000"/>
                </a:solidFill>
                <a:latin typeface="Calibri" pitchFamily="34" charset="0"/>
                <a:ea typeface="+mn-ea"/>
                <a:cs typeface="+mn-cs"/>
              </a:rPr>
              <a:t>gerekir. Ancak, diğer ortak veya ortakların iş deneyim tutarı toplamı, istenen iş deneyim tutarının % 30’undan az olamaz. Konsorsiyumda ise her bir ortağın kendi kısmı için istenen iş deneyim tutarını sağlaması zorunludur</a:t>
            </a:r>
            <a:r>
              <a:rPr lang="tr-TR" sz="2000" b="1" strike="noStrike" kern="1200" dirty="0" smtClean="0">
                <a:solidFill>
                  <a:srgbClr val="FF0000"/>
                </a:solidFill>
                <a:latin typeface="Calibri" pitchFamily="34" charset="0"/>
                <a:ea typeface="+mn-ea"/>
                <a:cs typeface="+mn-cs"/>
              </a:rPr>
              <a:t> </a:t>
            </a:r>
            <a:r>
              <a:rPr lang="tr-TR" sz="2400" i="1" kern="1200" dirty="0" smtClean="0">
                <a:solidFill>
                  <a:srgbClr val="FF0000"/>
                </a:solidFill>
                <a:latin typeface="Arial" charset="0"/>
                <a:ea typeface="+mn-ea"/>
                <a:cs typeface="+mn-cs"/>
              </a:rPr>
              <a:t>ve diğer ortak veya ortakların iş deneyim tutarı toplamının ise istenen iş deneyim tutarının % 30’undan az olmaması gerekir.</a:t>
            </a:r>
          </a:p>
          <a:p>
            <a:r>
              <a:rPr lang="tr-TR" sz="2800" i="1" kern="1200" dirty="0" smtClean="0">
                <a:solidFill>
                  <a:srgbClr val="FF0000"/>
                </a:solidFill>
                <a:latin typeface="Arial" charset="0"/>
                <a:ea typeface="+mn-ea"/>
                <a:cs typeface="+mn-cs"/>
              </a:rPr>
              <a:t>Ancak, ihaleye </a:t>
            </a:r>
            <a:r>
              <a:rPr lang="tr-TR" sz="2400" i="1" kern="1200" dirty="0" smtClean="0">
                <a:solidFill>
                  <a:srgbClr val="FF0000"/>
                </a:solidFill>
                <a:latin typeface="Arial" charset="0"/>
                <a:ea typeface="+mn-ea"/>
                <a:cs typeface="+mn-cs"/>
              </a:rPr>
              <a:t>katılan iş ortaklığının ortakları tarafından ortaklık oranları ve yapısı aynı olmak kaydıyla daha önce kurulmuş olan iş ortaklığının gerçekleştirdiği bir işten elde edilen iş deneyimini gösteren belgelerin sunulması halinde, pilot ortak ve diğer ortakların her birinin birinci cümledeki oranlara göre asgari iş deneyim tutarını sağlaması koşulu aranmaz.</a:t>
            </a:r>
            <a:r>
              <a:rPr lang="tr-TR" sz="2400" b="1" i="1" kern="1200" dirty="0" smtClean="0">
                <a:solidFill>
                  <a:srgbClr val="FF0000"/>
                </a:solidFill>
                <a:latin typeface="Arial" charset="0"/>
                <a:ea typeface="+mn-ea"/>
                <a:cs typeface="+mn-cs"/>
              </a:rPr>
              <a:t> </a:t>
            </a:r>
            <a:r>
              <a:rPr lang="tr-TR" sz="2400" i="1" kern="1200" dirty="0" smtClean="0">
                <a:solidFill>
                  <a:srgbClr val="FF0000"/>
                </a:solidFill>
                <a:latin typeface="Arial" charset="0"/>
                <a:ea typeface="+mn-ea"/>
                <a:cs typeface="+mn-cs"/>
              </a:rPr>
              <a:t>Konsorsiyumda ise her bir ortağın kendi kısmı için istenen iş deneyim tutarını sağlaması zorunludur.</a:t>
            </a:r>
            <a:endParaRPr lang="tr-TR" sz="2400" i="1" dirty="0" smtClean="0">
              <a:solidFill>
                <a:srgbClr val="FF0000"/>
              </a:solidFill>
            </a:endParaRPr>
          </a:p>
        </p:txBody>
      </p:sp>
      <p:sp>
        <p:nvSpPr>
          <p:cNvPr id="4" name="3 Slayt Numarası Yer Tutucusu"/>
          <p:cNvSpPr>
            <a:spLocks noGrp="1"/>
          </p:cNvSpPr>
          <p:nvPr>
            <p:ph type="sldNum" sz="quarter" idx="5"/>
          </p:nvPr>
        </p:nvSpPr>
        <p:spPr/>
        <p:txBody>
          <a:bodyPr/>
          <a:lstStyle/>
          <a:p>
            <a:pPr>
              <a:defRPr/>
            </a:pPr>
            <a:fld id="{13C8A576-9596-404F-87EB-39AD0C7BE75F}" type="slidenum">
              <a:rPr lang="tr-TR" smtClean="0"/>
              <a:pPr>
                <a:defRPr/>
              </a:pPr>
              <a:t>39</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1 Slayt Görüntüsü Yer Tutucusu"/>
          <p:cNvSpPr>
            <a:spLocks noGrp="1" noRot="1" noChangeAspect="1" noTextEdit="1"/>
          </p:cNvSpPr>
          <p:nvPr>
            <p:ph type="sldImg"/>
          </p:nvPr>
        </p:nvSpPr>
        <p:spPr>
          <a:ln/>
        </p:spPr>
      </p:sp>
      <p:sp>
        <p:nvSpPr>
          <p:cNvPr id="124931" name="2 Not Yer Tutucusu"/>
          <p:cNvSpPr>
            <a:spLocks noGrp="1"/>
          </p:cNvSpPr>
          <p:nvPr>
            <p:ph type="body" idx="1"/>
          </p:nvPr>
        </p:nvSpPr>
        <p:spPr>
          <a:noFill/>
          <a:ln/>
        </p:spPr>
        <p:txBody>
          <a:bodyPr/>
          <a:lstStyle/>
          <a:p>
            <a:r>
              <a:rPr lang="tr-TR" smtClean="0">
                <a:latin typeface="Calibri" pitchFamily="34" charset="0"/>
              </a:rPr>
              <a:t>Tüzel kişi tarafından sunulan iş deneyimini gösteren belgenin, ihale veya son başvuru tarihinden geriye doğru en az bir yıldır kesintisiz olarak aynı tüzel kişiliğin yarısından fazla hissesine sahip ortağına ait olması halinde, bu ortağa ait iş deneyimini gösteren belgeler teminat süresi sonuna kadar başka bir tüzel kişiye kullandırılamaz.</a:t>
            </a:r>
          </a:p>
          <a:p>
            <a:endParaRPr lang="tr-TR" smtClean="0"/>
          </a:p>
        </p:txBody>
      </p:sp>
      <p:sp>
        <p:nvSpPr>
          <p:cNvPr id="4" name="3 Slayt Numarası Yer Tutucusu"/>
          <p:cNvSpPr>
            <a:spLocks noGrp="1"/>
          </p:cNvSpPr>
          <p:nvPr>
            <p:ph type="sldNum" sz="quarter" idx="5"/>
          </p:nvPr>
        </p:nvSpPr>
        <p:spPr/>
        <p:txBody>
          <a:bodyPr/>
          <a:lstStyle/>
          <a:p>
            <a:pPr>
              <a:defRPr/>
            </a:pPr>
            <a:fld id="{5D155589-E49B-422D-98FE-180815B5D128}" type="slidenum">
              <a:rPr lang="tr-TR" smtClean="0"/>
              <a:pPr>
                <a:defRPr/>
              </a:pPr>
              <a:t>40</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 Slayt Görüntüsü Yer Tutucusu"/>
          <p:cNvSpPr>
            <a:spLocks noGrp="1" noRot="1" noChangeAspect="1" noTextEdit="1"/>
          </p:cNvSpPr>
          <p:nvPr>
            <p:ph type="sldImg"/>
          </p:nvPr>
        </p:nvSpPr>
        <p:spPr>
          <a:ln/>
        </p:spPr>
      </p:sp>
      <p:sp>
        <p:nvSpPr>
          <p:cNvPr id="125955" name="2 Not Yer Tutucusu"/>
          <p:cNvSpPr>
            <a:spLocks noGrp="1"/>
          </p:cNvSpPr>
          <p:nvPr>
            <p:ph type="body" idx="1"/>
          </p:nvPr>
        </p:nvSpPr>
        <p:spPr>
          <a:noFill/>
          <a:ln/>
        </p:spPr>
        <p:txBody>
          <a:bodyPr/>
          <a:lstStyle/>
          <a:p>
            <a:r>
              <a:rPr lang="tr-TR" b="1" smtClean="0">
                <a:solidFill>
                  <a:srgbClr val="FF0000"/>
                </a:solidFill>
                <a:latin typeface="Calibri" pitchFamily="34" charset="0"/>
              </a:rPr>
              <a:t>Birden fazla alt yüklenici olması durumunda</a:t>
            </a:r>
            <a:r>
              <a:rPr lang="tr-TR" smtClean="0">
                <a:latin typeface="Calibri" pitchFamily="34" charset="0"/>
              </a:rPr>
              <a:t>, alt yüklenicilere verilecek iş deneyim belgelerinin tutarlarının toplamı  asıl işin toplam sözleşme bedelini aşamaz.</a:t>
            </a:r>
          </a:p>
          <a:p>
            <a:endParaRPr lang="tr-TR" smtClean="0"/>
          </a:p>
        </p:txBody>
      </p:sp>
      <p:sp>
        <p:nvSpPr>
          <p:cNvPr id="4" name="3 Slayt Numarası Yer Tutucusu"/>
          <p:cNvSpPr>
            <a:spLocks noGrp="1"/>
          </p:cNvSpPr>
          <p:nvPr>
            <p:ph type="sldNum" sz="quarter" idx="5"/>
          </p:nvPr>
        </p:nvSpPr>
        <p:spPr/>
        <p:txBody>
          <a:bodyPr/>
          <a:lstStyle/>
          <a:p>
            <a:pPr>
              <a:defRPr/>
            </a:pPr>
            <a:fld id="{F68D9479-B514-442B-9D88-43DA830EF9C4}" type="slidenum">
              <a:rPr lang="tr-TR" smtClean="0"/>
              <a:pPr>
                <a:defRPr/>
              </a:pPr>
              <a:t>43</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1 Slayt Görüntüsü Yer Tutucusu"/>
          <p:cNvSpPr>
            <a:spLocks noGrp="1" noRot="1" noChangeAspect="1" noTextEdit="1"/>
          </p:cNvSpPr>
          <p:nvPr>
            <p:ph type="sldImg"/>
          </p:nvPr>
        </p:nvSpPr>
        <p:spPr>
          <a:ln/>
        </p:spPr>
      </p:sp>
      <p:sp>
        <p:nvSpPr>
          <p:cNvPr id="126979" name="2 Not Yer Tutucusu"/>
          <p:cNvSpPr>
            <a:spLocks noGrp="1"/>
          </p:cNvSpPr>
          <p:nvPr>
            <p:ph type="body" idx="1"/>
          </p:nvPr>
        </p:nvSpPr>
        <p:spPr>
          <a:noFill/>
          <a:ln/>
        </p:spPr>
        <p:txBody>
          <a:bodyPr/>
          <a:lstStyle/>
          <a:p>
            <a:r>
              <a:rPr lang="tr-TR" smtClean="0">
                <a:latin typeface="Calibri" pitchFamily="34" charset="0"/>
              </a:rPr>
              <a:t>Hizmet alımı ihalelerinde </a:t>
            </a:r>
            <a:r>
              <a:rPr lang="tr-TR" b="1" smtClean="0">
                <a:solidFill>
                  <a:srgbClr val="FF0000"/>
                </a:solidFill>
                <a:latin typeface="Calibri" pitchFamily="34" charset="0"/>
              </a:rPr>
              <a:t>anahtar teknik personel istenemez</a:t>
            </a:r>
            <a:r>
              <a:rPr lang="tr-TR" smtClean="0">
                <a:latin typeface="Calibri" pitchFamily="34" charset="0"/>
              </a:rPr>
              <a:t>.</a:t>
            </a:r>
          </a:p>
          <a:p>
            <a:endParaRPr lang="tr-TR" smtClean="0"/>
          </a:p>
        </p:txBody>
      </p:sp>
      <p:sp>
        <p:nvSpPr>
          <p:cNvPr id="4" name="3 Slayt Numarası Yer Tutucusu"/>
          <p:cNvSpPr>
            <a:spLocks noGrp="1"/>
          </p:cNvSpPr>
          <p:nvPr>
            <p:ph type="sldNum" sz="quarter" idx="5"/>
          </p:nvPr>
        </p:nvSpPr>
        <p:spPr/>
        <p:txBody>
          <a:bodyPr/>
          <a:lstStyle/>
          <a:p>
            <a:pPr>
              <a:defRPr/>
            </a:pPr>
            <a:fld id="{CCE86342-30D0-4122-A3E3-E4973BAE5797}" type="slidenum">
              <a:rPr lang="tr-TR" smtClean="0"/>
              <a:pPr>
                <a:defRPr/>
              </a:pPr>
              <a:t>48</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1 Slayt Görüntüsü Yer Tutucusu"/>
          <p:cNvSpPr>
            <a:spLocks noGrp="1" noRot="1" noChangeAspect="1" noTextEdit="1"/>
          </p:cNvSpPr>
          <p:nvPr>
            <p:ph type="sldImg"/>
          </p:nvPr>
        </p:nvSpPr>
        <p:spPr>
          <a:ln/>
        </p:spPr>
      </p:sp>
      <p:sp>
        <p:nvSpPr>
          <p:cNvPr id="128003" name="2 Not Yer Tutucusu"/>
          <p:cNvSpPr>
            <a:spLocks noGrp="1"/>
          </p:cNvSpPr>
          <p:nvPr>
            <p:ph type="body" idx="1"/>
          </p:nvPr>
        </p:nvSpPr>
        <p:spPr>
          <a:noFill/>
          <a:ln/>
        </p:spPr>
        <p:txBody>
          <a:bodyPr/>
          <a:lstStyle/>
          <a:p>
            <a:r>
              <a:rPr lang="tr-TR" smtClean="0"/>
              <a:t>Adayın veya isteklinin kendi malı olan makine, teçhizat ve diğer ekipman; ruhsat, demirbaş veya amortisman defterinde kayıtlı olduğuna dair noter tespit tutanağı ya da yeminli mali müşavir raporu veya serbest muhasebeci mali müşavir raporu ile tevsik edilir.</a:t>
            </a:r>
          </a:p>
          <a:p>
            <a:endParaRPr lang="tr-TR" smtClean="0"/>
          </a:p>
          <a:p>
            <a:r>
              <a:rPr lang="tr-TR" smtClean="0"/>
              <a:t>İş ortaklığında makine, teçhizat ve ekipman ortaklardan biri, birkaçı veya tamamı tarafından sağlanabilir. Konsorsiyumda, makine, teçhizat ve ekipmana ilişkin belgeler, her bir ortağın kendi kısmı göz önünde bulundurularak, ortaklardan ayrı ayrı istenir ve değerlendirilir.</a:t>
            </a:r>
          </a:p>
        </p:txBody>
      </p:sp>
      <p:sp>
        <p:nvSpPr>
          <p:cNvPr id="4" name="3 Slayt Numarası Yer Tutucusu"/>
          <p:cNvSpPr>
            <a:spLocks noGrp="1"/>
          </p:cNvSpPr>
          <p:nvPr>
            <p:ph type="sldNum" sz="quarter" idx="5"/>
          </p:nvPr>
        </p:nvSpPr>
        <p:spPr/>
        <p:txBody>
          <a:bodyPr/>
          <a:lstStyle/>
          <a:p>
            <a:pPr>
              <a:defRPr/>
            </a:pPr>
            <a:fld id="{42FBF104-0BC6-4F63-BFE8-949B61005F78}" type="slidenum">
              <a:rPr lang="tr-TR" smtClean="0"/>
              <a:pPr>
                <a:defRPr/>
              </a:pPr>
              <a:t>50</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1 Slayt Görüntüsü Yer Tutucusu"/>
          <p:cNvSpPr>
            <a:spLocks noGrp="1" noRot="1" noChangeAspect="1" noTextEdit="1"/>
          </p:cNvSpPr>
          <p:nvPr>
            <p:ph type="sldImg"/>
          </p:nvPr>
        </p:nvSpPr>
        <p:spPr>
          <a:ln/>
        </p:spPr>
      </p:sp>
      <p:sp>
        <p:nvSpPr>
          <p:cNvPr id="129027" name="2 Not Yer Tutucusu"/>
          <p:cNvSpPr>
            <a:spLocks noGrp="1"/>
          </p:cNvSpPr>
          <p:nvPr>
            <p:ph type="body" idx="1"/>
          </p:nvPr>
        </p:nvSpPr>
        <p:spPr>
          <a:noFill/>
          <a:ln/>
        </p:spPr>
        <p:txBody>
          <a:bodyPr/>
          <a:lstStyle/>
          <a:p>
            <a:r>
              <a:rPr lang="tr-TR" smtClean="0">
                <a:latin typeface="Calibri" pitchFamily="34" charset="0"/>
              </a:rPr>
              <a:t>İş ortaklığında kapasite raporuna ilişkin yeterlik kriteri ortaklardan biri, birkaçı veya tamamı tarafından sağlanabilir. Ancak, idareler, idari şartnamede veya ön yeterlik şartnamesinde iş ortaklıklarındaki ortaklardan her birinin, kapasite raporuna ilişkin olarak iş ortaklığındaki hissesi oranında yeterliği sağlamaları gerektiğine yönelik düzenleme yapabilirler. Konsorsiyumlarda, kapasite raporunun, her bir ortağın kendi kısmı için istenilen asgari yeterlik kriterini sağlaması zorunludur.</a:t>
            </a:r>
          </a:p>
          <a:p>
            <a:endParaRPr lang="tr-TR" smtClean="0"/>
          </a:p>
        </p:txBody>
      </p:sp>
      <p:sp>
        <p:nvSpPr>
          <p:cNvPr id="4" name="3 Slayt Numarası Yer Tutucusu"/>
          <p:cNvSpPr>
            <a:spLocks noGrp="1"/>
          </p:cNvSpPr>
          <p:nvPr>
            <p:ph type="sldNum" sz="quarter" idx="5"/>
          </p:nvPr>
        </p:nvSpPr>
        <p:spPr/>
        <p:txBody>
          <a:bodyPr/>
          <a:lstStyle/>
          <a:p>
            <a:pPr>
              <a:defRPr/>
            </a:pPr>
            <a:fld id="{55512875-7678-4906-8755-CBBD70EC44FD}" type="slidenum">
              <a:rPr lang="tr-TR" smtClean="0"/>
              <a:pPr>
                <a:defRPr/>
              </a:pPr>
              <a:t>51</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1 Slayt Görüntüsü Yer Tutucusu"/>
          <p:cNvSpPr>
            <a:spLocks noGrp="1" noRot="1" noChangeAspect="1" noTextEdit="1"/>
          </p:cNvSpPr>
          <p:nvPr>
            <p:ph type="sldImg"/>
          </p:nvPr>
        </p:nvSpPr>
        <p:spPr>
          <a:ln/>
        </p:spPr>
      </p:sp>
      <p:sp>
        <p:nvSpPr>
          <p:cNvPr id="130051" name="2 Not Yer Tutucusu"/>
          <p:cNvSpPr>
            <a:spLocks noGrp="1"/>
          </p:cNvSpPr>
          <p:nvPr>
            <p:ph type="body" idx="1"/>
          </p:nvPr>
        </p:nvSpPr>
        <p:spPr>
          <a:noFill/>
          <a:ln/>
        </p:spPr>
        <p:txBody>
          <a:bodyPr/>
          <a:lstStyle/>
          <a:p>
            <a:r>
              <a:rPr lang="tr-TR" smtClean="0">
                <a:latin typeface="Calibri" pitchFamily="34" charset="0"/>
              </a:rPr>
              <a:t>Türk Akreditasyon Kurumu tarafından akredite edilen belgelendirme kuruluşları veya Türk Akreditasyon Kurumu tarafından düzenlenen ve TÜRKAK Akreditasyon markası taşıyan belge ve sertifikalar için Türk Akreditasyon Kurumu’ndan teyit alınmaz.</a:t>
            </a:r>
            <a:endParaRPr lang="tr-TR" b="1" smtClean="0">
              <a:solidFill>
                <a:srgbClr val="FF0000"/>
              </a:solidFill>
              <a:latin typeface="Calibri" pitchFamily="34" charset="0"/>
            </a:endParaRPr>
          </a:p>
          <a:p>
            <a:endParaRPr lang="tr-TR" smtClean="0"/>
          </a:p>
        </p:txBody>
      </p:sp>
      <p:sp>
        <p:nvSpPr>
          <p:cNvPr id="4" name="3 Slayt Numarası Yer Tutucusu"/>
          <p:cNvSpPr>
            <a:spLocks noGrp="1"/>
          </p:cNvSpPr>
          <p:nvPr>
            <p:ph type="sldNum" sz="quarter" idx="5"/>
          </p:nvPr>
        </p:nvSpPr>
        <p:spPr/>
        <p:txBody>
          <a:bodyPr/>
          <a:lstStyle/>
          <a:p>
            <a:pPr>
              <a:defRPr/>
            </a:pPr>
            <a:fld id="{D4B4A60F-B17B-4B7B-AAEE-EC2464AA9EC1}" type="slidenum">
              <a:rPr lang="tr-TR" smtClean="0"/>
              <a:pPr>
                <a:defRPr/>
              </a:pPr>
              <a:t>52</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1 Slayt Görüntüsü Yer Tutucusu"/>
          <p:cNvSpPr>
            <a:spLocks noGrp="1" noRot="1" noChangeAspect="1" noTextEdit="1"/>
          </p:cNvSpPr>
          <p:nvPr>
            <p:ph type="sldImg"/>
          </p:nvPr>
        </p:nvSpPr>
        <p:spPr>
          <a:ln/>
        </p:spPr>
      </p:sp>
      <p:sp>
        <p:nvSpPr>
          <p:cNvPr id="112643" name="2 Not Yer Tutucusu"/>
          <p:cNvSpPr>
            <a:spLocks noGrp="1"/>
          </p:cNvSpPr>
          <p:nvPr>
            <p:ph type="body" idx="1"/>
          </p:nvPr>
        </p:nvSpPr>
        <p:spPr>
          <a:noFill/>
          <a:ln/>
        </p:spPr>
        <p:txBody>
          <a:bodyPr/>
          <a:lstStyle/>
          <a:p>
            <a:pPr algn="just"/>
            <a:r>
              <a:rPr lang="tr-TR" dirty="0" smtClean="0">
                <a:latin typeface="Calibri" pitchFamily="34" charset="0"/>
              </a:rPr>
              <a:t>Malzemeli veya malzemesiz temizlik, malzemesiz yemek, özel güvenlik, sayaç okuma ve kesme-açma, hasta ve ziyaretçi yönlendirme, tıbbi sekreterlik, veri işleme ve otomasyon sisteminin işletimi hizmetleri gibi hizmetler personel çalıştırılmasına dayalı olup, Genel Tebliğde personel çalıştırılmasına dayalı olan/olmayan hizmetler arasında sayılmayan işlerin personel çalıştırılmasına dayalı olup olmadığı belirtilen tanıma göre idarelerce değerlendirilecektir. </a:t>
            </a:r>
          </a:p>
          <a:p>
            <a:endParaRPr lang="tr-TR" dirty="0" smtClean="0"/>
          </a:p>
        </p:txBody>
      </p:sp>
      <p:sp>
        <p:nvSpPr>
          <p:cNvPr id="4" name="3 Slayt Numarası Yer Tutucusu"/>
          <p:cNvSpPr>
            <a:spLocks noGrp="1"/>
          </p:cNvSpPr>
          <p:nvPr>
            <p:ph type="sldNum" sz="quarter" idx="5"/>
          </p:nvPr>
        </p:nvSpPr>
        <p:spPr/>
        <p:txBody>
          <a:bodyPr/>
          <a:lstStyle/>
          <a:p>
            <a:pPr>
              <a:defRPr/>
            </a:pPr>
            <a:fld id="{E175B53B-BF25-458F-B4B4-5EF607E27E07}" type="slidenum">
              <a:rPr lang="tr-TR" smtClean="0"/>
              <a:pPr>
                <a:defRPr/>
              </a:pPr>
              <a:t>3</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1 Slayt Görüntüsü Yer Tutucusu"/>
          <p:cNvSpPr>
            <a:spLocks noGrp="1" noRot="1" noChangeAspect="1" noTextEdit="1"/>
          </p:cNvSpPr>
          <p:nvPr>
            <p:ph type="sldImg"/>
          </p:nvPr>
        </p:nvSpPr>
        <p:spPr>
          <a:ln/>
        </p:spPr>
      </p:sp>
      <p:sp>
        <p:nvSpPr>
          <p:cNvPr id="131075" name="2 Not Yer Tutucusu"/>
          <p:cNvSpPr>
            <a:spLocks noGrp="1"/>
          </p:cNvSpPr>
          <p:nvPr>
            <p:ph type="body" idx="1"/>
          </p:nvPr>
        </p:nvSpPr>
        <p:spPr>
          <a:noFill/>
          <a:ln/>
        </p:spPr>
        <p:txBody>
          <a:bodyPr/>
          <a:lstStyle/>
          <a:p>
            <a:endParaRPr lang="tr-TR" smtClean="0"/>
          </a:p>
          <a:p>
            <a:r>
              <a:rPr lang="tr-TR" smtClean="0"/>
              <a:t>İdareler, hizmet yeterlilik belgesine yönelik düzenlemelerde; hizmet yeterlilik belgesinin hizmet kapsamını ve standardını açık olarak yazmalıdır.</a:t>
            </a:r>
          </a:p>
          <a:p>
            <a:endParaRPr lang="tr-TR" smtClean="0"/>
          </a:p>
        </p:txBody>
      </p:sp>
      <p:sp>
        <p:nvSpPr>
          <p:cNvPr id="4" name="3 Slayt Numarası Yer Tutucusu"/>
          <p:cNvSpPr>
            <a:spLocks noGrp="1"/>
          </p:cNvSpPr>
          <p:nvPr>
            <p:ph type="sldNum" sz="quarter" idx="5"/>
          </p:nvPr>
        </p:nvSpPr>
        <p:spPr/>
        <p:txBody>
          <a:bodyPr/>
          <a:lstStyle/>
          <a:p>
            <a:pPr>
              <a:defRPr/>
            </a:pPr>
            <a:fld id="{4F11C9BC-80E0-4398-A737-C72CF8A9E5D5}" type="slidenum">
              <a:rPr lang="tr-TR" smtClean="0"/>
              <a:pPr>
                <a:defRPr/>
              </a:pPr>
              <a:t>53</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 Slayt Görüntüsü Yer Tutucusu"/>
          <p:cNvSpPr>
            <a:spLocks noGrp="1" noRot="1" noChangeAspect="1" noTextEdit="1"/>
          </p:cNvSpPr>
          <p:nvPr>
            <p:ph type="sldImg"/>
          </p:nvPr>
        </p:nvSpPr>
        <p:spPr>
          <a:ln/>
        </p:spPr>
      </p:sp>
      <p:sp>
        <p:nvSpPr>
          <p:cNvPr id="132099" name="2 Not Yer Tutucusu"/>
          <p:cNvSpPr>
            <a:spLocks noGrp="1"/>
          </p:cNvSpPr>
          <p:nvPr>
            <p:ph type="body" idx="1"/>
          </p:nvPr>
        </p:nvSpPr>
        <p:spPr>
          <a:noFill/>
          <a:ln/>
        </p:spPr>
        <p:txBody>
          <a:bodyPr/>
          <a:lstStyle/>
          <a:p>
            <a:endParaRPr lang="tr-TR" smtClean="0"/>
          </a:p>
        </p:txBody>
      </p:sp>
      <p:sp>
        <p:nvSpPr>
          <p:cNvPr id="4" name="3 Slayt Numarası Yer Tutucusu"/>
          <p:cNvSpPr>
            <a:spLocks noGrp="1"/>
          </p:cNvSpPr>
          <p:nvPr>
            <p:ph type="sldNum" sz="quarter" idx="5"/>
          </p:nvPr>
        </p:nvSpPr>
        <p:spPr/>
        <p:txBody>
          <a:bodyPr/>
          <a:lstStyle/>
          <a:p>
            <a:pPr>
              <a:defRPr/>
            </a:pPr>
            <a:fld id="{1DB2A02F-ECC7-41BD-962B-570D94467322}" type="slidenum">
              <a:rPr lang="tr-TR" smtClean="0"/>
              <a:pPr>
                <a:defRPr/>
              </a:pPr>
              <a:t>54</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1 Slayt Görüntüsü Yer Tutucusu"/>
          <p:cNvSpPr>
            <a:spLocks noGrp="1" noRot="1" noChangeAspect="1" noTextEdit="1"/>
          </p:cNvSpPr>
          <p:nvPr>
            <p:ph type="sldImg"/>
          </p:nvPr>
        </p:nvSpPr>
        <p:spPr>
          <a:ln/>
        </p:spPr>
      </p:sp>
      <p:sp>
        <p:nvSpPr>
          <p:cNvPr id="133123" name="2 Not Yer Tutucusu"/>
          <p:cNvSpPr>
            <a:spLocks noGrp="1"/>
          </p:cNvSpPr>
          <p:nvPr>
            <p:ph type="body" idx="1"/>
          </p:nvPr>
        </p:nvSpPr>
        <p:spPr>
          <a:noFill/>
          <a:ln/>
        </p:spPr>
        <p:txBody>
          <a:bodyPr/>
          <a:lstStyle/>
          <a:p>
            <a:r>
              <a:rPr lang="tr-TR" smtClean="0"/>
              <a:t>Ekonomik açıdan en avantajlı teklifin, fiyat ile birlikte fiyat dışı unsurların da dikkate alınarak belirleneceği ihalelerde; fiyat dışı unsurların parasal değerleri veya nispi ağırlıkları ile hesaplama yöntemi ve bu unsurlara ilişkin değerlendirmenin yapılabilmesi için sunulacak belgeler idari şartnamede açıkça belirtilir.</a:t>
            </a:r>
          </a:p>
        </p:txBody>
      </p:sp>
      <p:sp>
        <p:nvSpPr>
          <p:cNvPr id="4" name="3 Slayt Numarası Yer Tutucusu"/>
          <p:cNvSpPr>
            <a:spLocks noGrp="1"/>
          </p:cNvSpPr>
          <p:nvPr>
            <p:ph type="sldNum" sz="quarter" idx="5"/>
          </p:nvPr>
        </p:nvSpPr>
        <p:spPr/>
        <p:txBody>
          <a:bodyPr/>
          <a:lstStyle/>
          <a:p>
            <a:pPr>
              <a:defRPr/>
            </a:pPr>
            <a:fld id="{37A0C520-4AE4-4EC0-B75C-5C6D2C5562D1}" type="slidenum">
              <a:rPr lang="tr-TR" smtClean="0"/>
              <a:pPr>
                <a:defRPr/>
              </a:pPr>
              <a:t>68</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Slayt Görüntüsü Yer Tutucusu"/>
          <p:cNvSpPr>
            <a:spLocks noGrp="1" noRot="1" noChangeAspect="1" noTextEdit="1"/>
          </p:cNvSpPr>
          <p:nvPr>
            <p:ph type="sldImg"/>
          </p:nvPr>
        </p:nvSpPr>
        <p:spPr>
          <a:ln/>
        </p:spPr>
      </p:sp>
      <p:sp>
        <p:nvSpPr>
          <p:cNvPr id="134147" name="2 Not Yer Tutucusu"/>
          <p:cNvSpPr>
            <a:spLocks noGrp="1"/>
          </p:cNvSpPr>
          <p:nvPr>
            <p:ph type="body" idx="1"/>
          </p:nvPr>
        </p:nvSpPr>
        <p:spPr>
          <a:noFill/>
          <a:ln/>
        </p:spPr>
        <p:txBody>
          <a:bodyPr/>
          <a:lstStyle/>
          <a:p>
            <a:endParaRPr lang="tr-TR" smtClean="0"/>
          </a:p>
        </p:txBody>
      </p:sp>
      <p:sp>
        <p:nvSpPr>
          <p:cNvPr id="4" name="3 Slayt Numarası Yer Tutucusu"/>
          <p:cNvSpPr>
            <a:spLocks noGrp="1"/>
          </p:cNvSpPr>
          <p:nvPr>
            <p:ph type="sldNum" sz="quarter" idx="5"/>
          </p:nvPr>
        </p:nvSpPr>
        <p:spPr/>
        <p:txBody>
          <a:bodyPr/>
          <a:lstStyle/>
          <a:p>
            <a:pPr>
              <a:defRPr/>
            </a:pPr>
            <a:fld id="{84BE05FB-04F8-4AD3-96BD-DB46D8B181DF}" type="slidenum">
              <a:rPr lang="tr-TR" smtClean="0"/>
              <a:pPr>
                <a:defRPr/>
              </a:pPr>
              <a:t>77</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1 Slayt Görüntüsü Yer Tutucusu"/>
          <p:cNvSpPr>
            <a:spLocks noGrp="1" noRot="1" noChangeAspect="1" noTextEdit="1"/>
          </p:cNvSpPr>
          <p:nvPr>
            <p:ph type="sldImg"/>
          </p:nvPr>
        </p:nvSpPr>
        <p:spPr>
          <a:ln/>
        </p:spPr>
      </p:sp>
      <p:sp>
        <p:nvSpPr>
          <p:cNvPr id="135171" name="2 Not Yer Tutucusu"/>
          <p:cNvSpPr>
            <a:spLocks noGrp="1"/>
          </p:cNvSpPr>
          <p:nvPr>
            <p:ph type="body" idx="1"/>
          </p:nvPr>
        </p:nvSpPr>
        <p:spPr>
          <a:noFill/>
          <a:ln/>
        </p:spPr>
        <p:txBody>
          <a:bodyPr/>
          <a:lstStyle/>
          <a:p>
            <a:endParaRPr lang="tr-TR" smtClean="0"/>
          </a:p>
        </p:txBody>
      </p:sp>
      <p:sp>
        <p:nvSpPr>
          <p:cNvPr id="4" name="3 Slayt Numarası Yer Tutucusu"/>
          <p:cNvSpPr>
            <a:spLocks noGrp="1"/>
          </p:cNvSpPr>
          <p:nvPr>
            <p:ph type="sldNum" sz="quarter" idx="5"/>
          </p:nvPr>
        </p:nvSpPr>
        <p:spPr/>
        <p:txBody>
          <a:bodyPr/>
          <a:lstStyle/>
          <a:p>
            <a:pPr>
              <a:defRPr/>
            </a:pPr>
            <a:fld id="{3C5D5373-A878-4160-91DE-4E56F4845123}" type="slidenum">
              <a:rPr lang="tr-TR" smtClean="0"/>
              <a:pPr>
                <a:defRPr/>
              </a:pPr>
              <a:t>82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1 Slayt Görüntüsü Yer Tutucusu"/>
          <p:cNvSpPr>
            <a:spLocks noGrp="1" noRot="1" noChangeAspect="1" noTextEdit="1"/>
          </p:cNvSpPr>
          <p:nvPr>
            <p:ph type="sldImg"/>
          </p:nvPr>
        </p:nvSpPr>
        <p:spPr>
          <a:ln/>
        </p:spPr>
      </p:sp>
      <p:sp>
        <p:nvSpPr>
          <p:cNvPr id="113667" name="2 Not Yer Tutucusu"/>
          <p:cNvSpPr>
            <a:spLocks noGrp="1"/>
          </p:cNvSpPr>
          <p:nvPr>
            <p:ph type="body" idx="1"/>
          </p:nvPr>
        </p:nvSpPr>
        <p:spPr>
          <a:noFill/>
          <a:ln/>
        </p:spPr>
        <p:txBody>
          <a:bodyPr/>
          <a:lstStyle/>
          <a:p>
            <a:pPr algn="just"/>
            <a:r>
              <a:rPr lang="tr-TR" smtClean="0">
                <a:latin typeface="Calibri" pitchFamily="34" charset="0"/>
              </a:rPr>
              <a:t>İdarenin kanun, tüzük ve yönetmeliklere göre istihdam ettiği personelin yeterli nitelik veya sayıda olmaması halinde, ihale yetkilisinin onayı alınarak yaklaşık maliyet, danışmanlık hizmet sunucularına ihale edilmek suretiyle tespit ettirilebilir. </a:t>
            </a:r>
            <a:endParaRPr lang="tr-TR" smtClean="0">
              <a:solidFill>
                <a:schemeClr val="tx2"/>
              </a:solidFill>
              <a:latin typeface="Calibri" pitchFamily="34" charset="0"/>
            </a:endParaRPr>
          </a:p>
          <a:p>
            <a:endParaRPr lang="tr-TR" smtClean="0"/>
          </a:p>
        </p:txBody>
      </p:sp>
      <p:sp>
        <p:nvSpPr>
          <p:cNvPr id="4" name="3 Slayt Numarası Yer Tutucusu"/>
          <p:cNvSpPr>
            <a:spLocks noGrp="1"/>
          </p:cNvSpPr>
          <p:nvPr>
            <p:ph type="sldNum" sz="quarter" idx="5"/>
          </p:nvPr>
        </p:nvSpPr>
        <p:spPr/>
        <p:txBody>
          <a:bodyPr/>
          <a:lstStyle/>
          <a:p>
            <a:pPr>
              <a:defRPr/>
            </a:pPr>
            <a:fld id="{6A109B22-8453-49C6-8E4D-18F67E40FB63}" type="slidenum">
              <a:rPr lang="tr-TR" smtClean="0"/>
              <a:pPr>
                <a:defRPr/>
              </a:pPr>
              <a:t>6</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1 Slayt Görüntüsü Yer Tutucusu"/>
          <p:cNvSpPr>
            <a:spLocks noGrp="1" noRot="1" noChangeAspect="1" noTextEdit="1"/>
          </p:cNvSpPr>
          <p:nvPr>
            <p:ph type="sldImg"/>
          </p:nvPr>
        </p:nvSpPr>
        <p:spPr>
          <a:ln/>
        </p:spPr>
      </p:sp>
      <p:sp>
        <p:nvSpPr>
          <p:cNvPr id="114691" name="2 Not Yer Tutucusu"/>
          <p:cNvSpPr>
            <a:spLocks noGrp="1"/>
          </p:cNvSpPr>
          <p:nvPr>
            <p:ph type="body" idx="1"/>
          </p:nvPr>
        </p:nvSpPr>
        <p:spPr>
          <a:noFill/>
          <a:ln/>
        </p:spPr>
        <p:txBody>
          <a:bodyPr/>
          <a:lstStyle/>
          <a:p>
            <a:pPr algn="just" eaLnBrk="1" hangingPunct="1"/>
            <a:r>
              <a:rPr lang="tr-TR" b="1" dirty="0" smtClean="0">
                <a:solidFill>
                  <a:srgbClr val="FF0000"/>
                </a:solidFill>
                <a:latin typeface="Calibri" pitchFamily="34" charset="0"/>
              </a:rPr>
              <a:t>Özelliği bulunan hizmet alımlarında</a:t>
            </a:r>
            <a:r>
              <a:rPr lang="tr-TR" dirty="0" smtClean="0">
                <a:solidFill>
                  <a:srgbClr val="FF0000"/>
                </a:solidFill>
                <a:latin typeface="Calibri" pitchFamily="34" charset="0"/>
              </a:rPr>
              <a:t>; </a:t>
            </a:r>
          </a:p>
          <a:p>
            <a:pPr algn="just" eaLnBrk="1" hangingPunct="1">
              <a:buFont typeface="Wingdings 2" pitchFamily="18" charset="2"/>
              <a:buNone/>
            </a:pPr>
            <a:r>
              <a:rPr lang="tr-TR" dirty="0" smtClean="0">
                <a:latin typeface="Calibri" pitchFamily="34" charset="0"/>
              </a:rPr>
              <a:t>    1-Önceki yıllarda bitirilmiş benzer nitelikteki işlerde oluşan fiyatların piyasa fiyatları ile karşılaştırılması suretiyle bulunan fiyatlar, </a:t>
            </a:r>
          </a:p>
          <a:p>
            <a:pPr algn="just" eaLnBrk="1" hangingPunct="1">
              <a:buFont typeface="Wingdings 2" pitchFamily="18" charset="2"/>
              <a:buNone/>
            </a:pPr>
            <a:endParaRPr lang="tr-TR" dirty="0" smtClean="0">
              <a:latin typeface="Calibri" pitchFamily="34" charset="0"/>
            </a:endParaRPr>
          </a:p>
          <a:p>
            <a:pPr algn="just" eaLnBrk="1" hangingPunct="1">
              <a:buFont typeface="Wingdings 2" pitchFamily="18" charset="2"/>
              <a:buNone/>
            </a:pPr>
            <a:r>
              <a:rPr lang="tr-TR" dirty="0" smtClean="0">
                <a:latin typeface="Calibri" pitchFamily="34" charset="0"/>
              </a:rPr>
              <a:t>    2-Benzer nitelikteki hizmetlerde uzmanlık ve deneyimini kanıtlamış kamu ve özel sektör kuruluşları ile gerçek kişilerden soruşturularak oluşturulan fiyatlar kullanılabilir. </a:t>
            </a:r>
          </a:p>
          <a:p>
            <a:pPr algn="just"/>
            <a:endParaRPr lang="tr-TR" dirty="0" smtClean="0"/>
          </a:p>
          <a:p>
            <a:pPr algn="just" eaLnBrk="1" hangingPunct="1"/>
            <a:r>
              <a:rPr lang="tr-TR" b="1" dirty="0" smtClean="0">
                <a:solidFill>
                  <a:srgbClr val="FF0000"/>
                </a:solidFill>
                <a:latin typeface="Calibri" pitchFamily="34" charset="0"/>
              </a:rPr>
              <a:t>Malzeme ve ekipman idarece sağlanacaksa, </a:t>
            </a:r>
            <a:r>
              <a:rPr lang="tr-TR" dirty="0" smtClean="0">
                <a:latin typeface="Calibri" pitchFamily="34" charset="0"/>
              </a:rPr>
              <a:t>bunların fiyatları dahil edilmeden işçilik veya diğer giderler esas alınarak yaklaşık maliyet belirlenir.  </a:t>
            </a:r>
          </a:p>
          <a:p>
            <a:pPr algn="just" eaLnBrk="1" hangingPunct="1">
              <a:buFont typeface="Wingdings 2" pitchFamily="18" charset="2"/>
              <a:buNone/>
            </a:pPr>
            <a:endParaRPr lang="tr-TR" dirty="0" smtClean="0">
              <a:latin typeface="Calibri" pitchFamily="34" charset="0"/>
            </a:endParaRPr>
          </a:p>
          <a:p>
            <a:pPr algn="just" eaLnBrk="1" hangingPunct="1"/>
            <a:r>
              <a:rPr lang="tr-TR" strike="sngStrike" dirty="0" smtClean="0">
                <a:latin typeface="Calibri" pitchFamily="34" charset="0"/>
              </a:rPr>
              <a:t>Fiyat farkı ödenmeyecek durumlarda muhtemel fiyat değişiklikleri de dikkate alınır. </a:t>
            </a:r>
          </a:p>
          <a:p>
            <a:endParaRPr lang="tr-TR" dirty="0" smtClean="0"/>
          </a:p>
        </p:txBody>
      </p:sp>
      <p:sp>
        <p:nvSpPr>
          <p:cNvPr id="4" name="3 Slayt Numarası Yer Tutucusu"/>
          <p:cNvSpPr>
            <a:spLocks noGrp="1"/>
          </p:cNvSpPr>
          <p:nvPr>
            <p:ph type="sldNum" sz="quarter" idx="5"/>
          </p:nvPr>
        </p:nvSpPr>
        <p:spPr/>
        <p:txBody>
          <a:bodyPr/>
          <a:lstStyle/>
          <a:p>
            <a:pPr>
              <a:defRPr/>
            </a:pPr>
            <a:fld id="{0EC59205-84C3-49E8-8F0D-10632229CBD3}" type="slidenum">
              <a:rPr lang="tr-TR" smtClean="0"/>
              <a:pPr>
                <a:defRPr/>
              </a:pPr>
              <a:t>8</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Slayt Görüntüsü Yer Tutucusu"/>
          <p:cNvSpPr>
            <a:spLocks noGrp="1" noRot="1" noChangeAspect="1" noTextEdit="1"/>
          </p:cNvSpPr>
          <p:nvPr>
            <p:ph type="sldImg"/>
          </p:nvPr>
        </p:nvSpPr>
        <p:spPr>
          <a:ln/>
        </p:spPr>
      </p:sp>
      <p:sp>
        <p:nvSpPr>
          <p:cNvPr id="115715" name="2 Not Yer Tutucusu"/>
          <p:cNvSpPr>
            <a:spLocks noGrp="1"/>
          </p:cNvSpPr>
          <p:nvPr>
            <p:ph type="body" idx="1"/>
          </p:nvPr>
        </p:nvSpPr>
        <p:spPr>
          <a:noFill/>
          <a:ln/>
        </p:spPr>
        <p:txBody>
          <a:bodyPr/>
          <a:lstStyle/>
          <a:p>
            <a:endParaRPr lang="tr-TR" dirty="0" smtClean="0"/>
          </a:p>
        </p:txBody>
      </p:sp>
      <p:sp>
        <p:nvSpPr>
          <p:cNvPr id="4" name="3 Slayt Numarası Yer Tutucusu"/>
          <p:cNvSpPr>
            <a:spLocks noGrp="1"/>
          </p:cNvSpPr>
          <p:nvPr>
            <p:ph type="sldNum" sz="quarter" idx="5"/>
          </p:nvPr>
        </p:nvSpPr>
        <p:spPr/>
        <p:txBody>
          <a:bodyPr/>
          <a:lstStyle/>
          <a:p>
            <a:pPr>
              <a:defRPr/>
            </a:pPr>
            <a:fld id="{D1711B5D-C942-4A14-A8C8-5F4F4C961686}" type="slidenum">
              <a:rPr lang="tr-TR" smtClean="0"/>
              <a:pPr>
                <a:defRPr/>
              </a:pPr>
              <a:t>9</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1 Slayt Görüntüsü Yer Tutucusu"/>
          <p:cNvSpPr>
            <a:spLocks noGrp="1" noRot="1" noChangeAspect="1" noTextEdit="1"/>
          </p:cNvSpPr>
          <p:nvPr>
            <p:ph type="sldImg"/>
          </p:nvPr>
        </p:nvSpPr>
        <p:spPr>
          <a:ln/>
        </p:spPr>
      </p:sp>
      <p:sp>
        <p:nvSpPr>
          <p:cNvPr id="116739" name="2 Not Yer Tutucusu"/>
          <p:cNvSpPr>
            <a:spLocks noGrp="1"/>
          </p:cNvSpPr>
          <p:nvPr>
            <p:ph type="body" idx="1"/>
          </p:nvPr>
        </p:nvSpPr>
        <p:spPr>
          <a:noFill/>
          <a:ln/>
        </p:spPr>
        <p:txBody>
          <a:bodyPr/>
          <a:lstStyle/>
          <a:p>
            <a:pPr algn="just"/>
            <a:r>
              <a:rPr lang="tr-TR" dirty="0" smtClean="0">
                <a:latin typeface="Calibri" pitchFamily="34" charset="0"/>
              </a:rPr>
              <a:t>Asgari ücret ve diğer işçilik maliyetleri ilgili mevzuat gereği ihale tarihine kadar geçen sürede değişikliğe uğramışsa, gerekçesi belirtilmek suretiyle ihale komisyonu tarafından bu maliyetler dikkate alınarak yaklaşık maliyet güncellenir.</a:t>
            </a:r>
            <a:endParaRPr lang="tr-TR" smtClean="0">
              <a:latin typeface="Calibri" pitchFamily="34" charset="0"/>
            </a:endParaRPr>
          </a:p>
          <a:p>
            <a:endParaRPr lang="tr-TR" smtClean="0"/>
          </a:p>
        </p:txBody>
      </p:sp>
      <p:sp>
        <p:nvSpPr>
          <p:cNvPr id="4" name="3 Slayt Numarası Yer Tutucusu"/>
          <p:cNvSpPr>
            <a:spLocks noGrp="1"/>
          </p:cNvSpPr>
          <p:nvPr>
            <p:ph type="sldNum" sz="quarter" idx="5"/>
          </p:nvPr>
        </p:nvSpPr>
        <p:spPr/>
        <p:txBody>
          <a:bodyPr/>
          <a:lstStyle/>
          <a:p>
            <a:pPr>
              <a:defRPr/>
            </a:pPr>
            <a:fld id="{F458B4DD-D7AD-40A6-9B28-54CA24106802}" type="slidenum">
              <a:rPr lang="tr-TR" smtClean="0"/>
              <a:pPr>
                <a:defRPr/>
              </a:pPr>
              <a:t>10</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Slayt Görüntüsü Yer Tutucusu"/>
          <p:cNvSpPr>
            <a:spLocks noGrp="1" noRot="1" noChangeAspect="1" noTextEdit="1"/>
          </p:cNvSpPr>
          <p:nvPr>
            <p:ph type="sldImg"/>
          </p:nvPr>
        </p:nvSpPr>
        <p:spPr>
          <a:ln/>
        </p:spPr>
      </p:sp>
      <p:sp>
        <p:nvSpPr>
          <p:cNvPr id="117763" name="2 Not Yer Tutucusu"/>
          <p:cNvSpPr>
            <a:spLocks noGrp="1"/>
          </p:cNvSpPr>
          <p:nvPr>
            <p:ph type="body" idx="1"/>
          </p:nvPr>
        </p:nvSpPr>
        <p:spPr>
          <a:noFill/>
          <a:ln/>
        </p:spPr>
        <p:txBody>
          <a:bodyPr/>
          <a:lstStyle/>
          <a:p>
            <a:pPr algn="just" eaLnBrk="1" hangingPunct="1"/>
            <a:endParaRPr lang="tr-TR" smtClean="0">
              <a:latin typeface="Calibri" pitchFamily="34" charset="0"/>
            </a:endParaRPr>
          </a:p>
          <a:p>
            <a:pPr algn="just" eaLnBrk="1" hangingPunct="1"/>
            <a:r>
              <a:rPr lang="tr-TR" smtClean="0">
                <a:latin typeface="Calibri" pitchFamily="34" charset="0"/>
              </a:rPr>
              <a:t>Bu tür hizmet alımı ihalelerinin birim fiyat teklif alınmak suretiyle gerçekleştirilmesi ve ihale üzerinde bırakılan istekli ile birim fiyat sözleşme imzalanması zorunludur.</a:t>
            </a:r>
          </a:p>
          <a:p>
            <a:pPr algn="just" eaLnBrk="1" hangingPunct="1">
              <a:buFont typeface="Wingdings 2" pitchFamily="18" charset="2"/>
              <a:buNone/>
            </a:pPr>
            <a:endParaRPr lang="tr-TR" smtClean="0">
              <a:latin typeface="Calibri" pitchFamily="34" charset="0"/>
            </a:endParaRPr>
          </a:p>
          <a:p>
            <a:pPr algn="just" eaLnBrk="1" hangingPunct="1"/>
            <a:r>
              <a:rPr lang="tr-TR" smtClean="0">
                <a:latin typeface="Calibri" pitchFamily="34" charset="0"/>
              </a:rPr>
              <a:t>Personel çalıştırılmasına dayalı olmamakla birlikte ihale konusu işin ifasında belli sayıda personel öngörülmüş ise, teklif türünün de birim fiyat olarak belirlenmesi zorunludur.</a:t>
            </a:r>
          </a:p>
          <a:p>
            <a:endParaRPr lang="tr-TR" smtClean="0"/>
          </a:p>
        </p:txBody>
      </p:sp>
      <p:sp>
        <p:nvSpPr>
          <p:cNvPr id="4" name="3 Slayt Numarası Yer Tutucusu"/>
          <p:cNvSpPr>
            <a:spLocks noGrp="1"/>
          </p:cNvSpPr>
          <p:nvPr>
            <p:ph type="sldNum" sz="quarter" idx="5"/>
          </p:nvPr>
        </p:nvSpPr>
        <p:spPr/>
        <p:txBody>
          <a:bodyPr/>
          <a:lstStyle/>
          <a:p>
            <a:pPr>
              <a:defRPr/>
            </a:pPr>
            <a:fld id="{3B49D8C7-7E8A-4912-B467-568A1BCB72F4}" type="slidenum">
              <a:rPr lang="tr-TR" smtClean="0"/>
              <a:pPr>
                <a:defRPr/>
              </a:pPr>
              <a:t>11</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1 Slayt Görüntüsü Yer Tutucusu"/>
          <p:cNvSpPr>
            <a:spLocks noGrp="1" noRot="1" noChangeAspect="1" noTextEdit="1"/>
          </p:cNvSpPr>
          <p:nvPr>
            <p:ph type="sldImg"/>
          </p:nvPr>
        </p:nvSpPr>
        <p:spPr>
          <a:ln/>
        </p:spPr>
      </p:sp>
      <p:sp>
        <p:nvSpPr>
          <p:cNvPr id="118787" name="2 Not Yer Tutucusu"/>
          <p:cNvSpPr>
            <a:spLocks noGrp="1"/>
          </p:cNvSpPr>
          <p:nvPr>
            <p:ph type="body" idx="1"/>
          </p:nvPr>
        </p:nvSpPr>
        <p:spPr>
          <a:noFill/>
          <a:ln/>
        </p:spPr>
        <p:txBody>
          <a:bodyPr/>
          <a:lstStyle/>
          <a:p>
            <a:r>
              <a:rPr lang="tr-TR" smtClean="0">
                <a:latin typeface="Calibri" pitchFamily="34" charset="0"/>
              </a:rPr>
              <a:t>Doküman ilk ilan veya davet tarihine kadar kesinleştirilir.</a:t>
            </a:r>
            <a:endParaRPr lang="tr-TR" smtClean="0"/>
          </a:p>
        </p:txBody>
      </p:sp>
      <p:sp>
        <p:nvSpPr>
          <p:cNvPr id="4" name="3 Slayt Numarası Yer Tutucusu"/>
          <p:cNvSpPr>
            <a:spLocks noGrp="1"/>
          </p:cNvSpPr>
          <p:nvPr>
            <p:ph type="sldNum" sz="quarter" idx="5"/>
          </p:nvPr>
        </p:nvSpPr>
        <p:spPr/>
        <p:txBody>
          <a:bodyPr/>
          <a:lstStyle/>
          <a:p>
            <a:pPr>
              <a:defRPr/>
            </a:pPr>
            <a:fld id="{3DEEA2FA-9C72-4722-90FF-992C34FC4CA7}" type="slidenum">
              <a:rPr lang="tr-TR" smtClean="0"/>
              <a:pPr>
                <a:defRPr/>
              </a:pPr>
              <a:t>12</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1 Slayt Görüntüsü Yer Tutucusu"/>
          <p:cNvSpPr>
            <a:spLocks noGrp="1" noRot="1" noChangeAspect="1" noTextEdit="1"/>
          </p:cNvSpPr>
          <p:nvPr>
            <p:ph type="sldImg"/>
          </p:nvPr>
        </p:nvSpPr>
        <p:spPr>
          <a:ln/>
        </p:spPr>
      </p:sp>
      <p:sp>
        <p:nvSpPr>
          <p:cNvPr id="119811" name="2 Not Yer Tutucusu"/>
          <p:cNvSpPr>
            <a:spLocks noGrp="1"/>
          </p:cNvSpPr>
          <p:nvPr>
            <p:ph type="body" idx="1"/>
          </p:nvPr>
        </p:nvSpPr>
        <p:spPr>
          <a:noFill/>
          <a:ln/>
        </p:spPr>
        <p:txBody>
          <a:bodyPr/>
          <a:lstStyle/>
          <a:p>
            <a:pPr algn="just" eaLnBrk="1" hangingPunct="1">
              <a:lnSpc>
                <a:spcPct val="90000"/>
              </a:lnSpc>
            </a:pPr>
            <a:r>
              <a:rPr lang="tr-TR" b="1" smtClean="0">
                <a:solidFill>
                  <a:srgbClr val="FF0000"/>
                </a:solidFill>
                <a:latin typeface="Calibri" pitchFamily="34" charset="0"/>
              </a:rPr>
              <a:t>Belli istekliler arasında ihale usulüyle yapılacak ihalelerde: </a:t>
            </a:r>
          </a:p>
          <a:p>
            <a:pPr algn="just" eaLnBrk="1" hangingPunct="1">
              <a:lnSpc>
                <a:spcPct val="90000"/>
              </a:lnSpc>
              <a:buFont typeface="Wingdings 2" pitchFamily="18" charset="2"/>
              <a:buNone/>
            </a:pPr>
            <a:r>
              <a:rPr lang="tr-TR" b="1" smtClean="0">
                <a:solidFill>
                  <a:srgbClr val="FF0000"/>
                </a:solidFill>
                <a:latin typeface="Calibri" pitchFamily="34" charset="0"/>
              </a:rPr>
              <a:t>     </a:t>
            </a:r>
            <a:r>
              <a:rPr lang="tr-TR" smtClean="0">
                <a:latin typeface="Calibri" pitchFamily="34" charset="0"/>
              </a:rPr>
              <a:t>Asgari yeterlik kriterlerini sağlayan aday sayısının, teklif vermek üzere davet edilecek aday sayısından fazla olması durumunda; listeye alınacak olanların belirlenebilmesi için adayların ekonomik ve mali yeterlikleri ile mesleki ve teknik yeterlikleri, ön yeterlik dokümanında belirtilen kriterlere göre puanlanmak suretiyle en yüksek puandan başlanarak, ön yeterlik dokümanında belirtilen sayıda adayın yer aldığı liste oluşturulur. </a:t>
            </a:r>
          </a:p>
          <a:p>
            <a:endParaRPr lang="tr-TR" smtClean="0"/>
          </a:p>
        </p:txBody>
      </p:sp>
      <p:sp>
        <p:nvSpPr>
          <p:cNvPr id="4" name="3 Slayt Numarası Yer Tutucusu"/>
          <p:cNvSpPr>
            <a:spLocks noGrp="1"/>
          </p:cNvSpPr>
          <p:nvPr>
            <p:ph type="sldNum" sz="quarter" idx="5"/>
          </p:nvPr>
        </p:nvSpPr>
        <p:spPr/>
        <p:txBody>
          <a:bodyPr/>
          <a:lstStyle/>
          <a:p>
            <a:pPr>
              <a:defRPr/>
            </a:pPr>
            <a:fld id="{B246D122-1B1B-4938-91B4-5AFEBBA0E53B}" type="slidenum">
              <a:rPr lang="tr-TR" smtClean="0"/>
              <a:pPr>
                <a:defRPr/>
              </a:pPr>
              <a:t>16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3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4 Oval"/>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13 Başlık"/>
          <p:cNvSpPr>
            <a:spLocks noGrp="1"/>
          </p:cNvSpPr>
          <p:nvPr>
            <p:ph type="ctrTitle"/>
          </p:nvPr>
        </p:nvSpPr>
        <p:spPr>
          <a:xfrm>
            <a:off x="1432560" y="359898"/>
            <a:ext cx="7406640" cy="1472184"/>
          </a:xfrm>
        </p:spPr>
        <p:txBody>
          <a:bodyPr anchor="b"/>
          <a:lstStyle>
            <a:lvl1pPr algn="l">
              <a:defRPr/>
            </a:lvl1pPr>
            <a:extLst/>
          </a:lstStyle>
          <a:p>
            <a:r>
              <a:rPr lang="tr-TR" smtClean="0"/>
              <a:t>Asıl başlık stili için tıklatın</a:t>
            </a:r>
            <a:endParaRPr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6" name="6 Veri Yer Tutucusu"/>
          <p:cNvSpPr>
            <a:spLocks noGrp="1"/>
          </p:cNvSpPr>
          <p:nvPr>
            <p:ph type="dt" sz="half" idx="10"/>
          </p:nvPr>
        </p:nvSpPr>
        <p:spPr/>
        <p:txBody>
          <a:bodyPr/>
          <a:lstStyle>
            <a:lvl1pPr>
              <a:defRPr/>
            </a:lvl1pPr>
            <a:extLst/>
          </a:lstStyle>
          <a:p>
            <a:pPr>
              <a:defRPr/>
            </a:pPr>
            <a:endParaRPr lang="tr-TR"/>
          </a:p>
        </p:txBody>
      </p:sp>
      <p:sp>
        <p:nvSpPr>
          <p:cNvPr id="7" name="19 Altbilgi Yer Tutucusu"/>
          <p:cNvSpPr>
            <a:spLocks noGrp="1"/>
          </p:cNvSpPr>
          <p:nvPr>
            <p:ph type="ftr" sz="quarter" idx="11"/>
          </p:nvPr>
        </p:nvSpPr>
        <p:spPr/>
        <p:txBody>
          <a:bodyPr/>
          <a:lstStyle>
            <a:lvl1pPr>
              <a:defRPr/>
            </a:lvl1pPr>
            <a:extLst/>
          </a:lstStyle>
          <a:p>
            <a:pPr>
              <a:defRPr/>
            </a:pPr>
            <a:endParaRPr lang="tr-TR"/>
          </a:p>
        </p:txBody>
      </p:sp>
      <p:sp>
        <p:nvSpPr>
          <p:cNvPr id="8" name="9 Slayt Numarası Yer Tutucusu"/>
          <p:cNvSpPr>
            <a:spLocks noGrp="1"/>
          </p:cNvSpPr>
          <p:nvPr>
            <p:ph type="sldNum" sz="quarter" idx="12"/>
          </p:nvPr>
        </p:nvSpPr>
        <p:spPr/>
        <p:txBody>
          <a:bodyPr/>
          <a:lstStyle>
            <a:lvl1pPr>
              <a:defRPr/>
            </a:lvl1pPr>
            <a:extLst/>
          </a:lstStyle>
          <a:p>
            <a:pPr>
              <a:defRPr/>
            </a:pPr>
            <a:fld id="{B6E5CCA3-EA39-4CF6-9058-9449BB94CD06}"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3 Veri Yer Tutucusu"/>
          <p:cNvSpPr>
            <a:spLocks noGrp="1"/>
          </p:cNvSpPr>
          <p:nvPr>
            <p:ph type="dt" sz="half" idx="10"/>
          </p:nvPr>
        </p:nvSpPr>
        <p:spPr/>
        <p:txBody>
          <a:bodyPr/>
          <a:lstStyle>
            <a:lvl1pPr>
              <a:defRPr/>
            </a:lvl1pPr>
          </a:lstStyle>
          <a:p>
            <a:pPr>
              <a:defRPr/>
            </a:pPr>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4B7D27D7-BE80-46DC-B60F-9927151D9387}"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lang="tr-TR" smtClean="0"/>
              <a:t>Asıl başlık stili için tıklatın</a:t>
            </a:r>
            <a:endParaRPr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3 Veri Yer Tutucusu"/>
          <p:cNvSpPr>
            <a:spLocks noGrp="1"/>
          </p:cNvSpPr>
          <p:nvPr>
            <p:ph type="dt" sz="half" idx="10"/>
          </p:nvPr>
        </p:nvSpPr>
        <p:spPr/>
        <p:txBody>
          <a:bodyPr/>
          <a:lstStyle>
            <a:lvl1pPr>
              <a:defRPr/>
            </a:lvl1pPr>
          </a:lstStyle>
          <a:p>
            <a:pPr>
              <a:defRPr/>
            </a:pPr>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49F29D7A-5C33-4A46-83E5-0B401DC311C3}"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lang="tr-TR" smtClean="0"/>
              <a:t>Asıl başlık stili için tıklatın</a:t>
            </a:r>
            <a:endParaRPr lang="en-US"/>
          </a:p>
        </p:txBody>
      </p:sp>
      <p:sp>
        <p:nvSpPr>
          <p:cNvPr id="3" name="2 İçerik Yer Tutucusu"/>
          <p:cNvSpPr>
            <a:spLocks noGrp="1"/>
          </p:cNvSpPr>
          <p:nvPr>
            <p:ph idx="1"/>
          </p:nvPr>
        </p:nvSpPr>
        <p:spPr/>
        <p:txBody>
          <a:bodyPr/>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3 Veri Yer Tutucusu"/>
          <p:cNvSpPr>
            <a:spLocks noGrp="1"/>
          </p:cNvSpPr>
          <p:nvPr>
            <p:ph type="dt" sz="half" idx="10"/>
          </p:nvPr>
        </p:nvSpPr>
        <p:spPr/>
        <p:txBody>
          <a:bodyPr/>
          <a:lstStyle>
            <a:lvl1pPr>
              <a:defRPr/>
            </a:lvl1pPr>
          </a:lstStyle>
          <a:p>
            <a:pPr>
              <a:defRPr/>
            </a:pPr>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57AADB5F-E8F6-4862-9245-D44454538E41}"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3 Dikdörtgen"/>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4 Dikdörtgen"/>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5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6 Oval"/>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tr-TR" smtClean="0"/>
              <a:t>Asıl başlık stili için tıklatın</a:t>
            </a:r>
            <a:endParaRPr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8" name="3 Veri Yer Tutucusu"/>
          <p:cNvSpPr>
            <a:spLocks noGrp="1"/>
          </p:cNvSpPr>
          <p:nvPr>
            <p:ph type="dt" sz="half" idx="10"/>
          </p:nvPr>
        </p:nvSpPr>
        <p:spPr/>
        <p:txBody>
          <a:bodyPr/>
          <a:lstStyle>
            <a:lvl1pPr>
              <a:defRPr/>
            </a:lvl1pPr>
            <a:extLst/>
          </a:lstStyle>
          <a:p>
            <a:pPr>
              <a:defRPr/>
            </a:pPr>
            <a:endParaRPr lang="tr-TR"/>
          </a:p>
        </p:txBody>
      </p:sp>
      <p:sp>
        <p:nvSpPr>
          <p:cNvPr id="9" name="4 Altbilgi Yer Tutucusu"/>
          <p:cNvSpPr>
            <a:spLocks noGrp="1"/>
          </p:cNvSpPr>
          <p:nvPr>
            <p:ph type="ftr" sz="quarter" idx="11"/>
          </p:nvPr>
        </p:nvSpPr>
        <p:spPr/>
        <p:txBody>
          <a:bodyPr/>
          <a:lstStyle>
            <a:lvl1pPr>
              <a:defRPr/>
            </a:lvl1pPr>
            <a:extLst/>
          </a:lstStyle>
          <a:p>
            <a:pPr>
              <a:defRPr/>
            </a:pPr>
            <a:endParaRPr lang="tr-TR"/>
          </a:p>
        </p:txBody>
      </p:sp>
      <p:sp>
        <p:nvSpPr>
          <p:cNvPr id="10" name="5 Slayt Numarası Yer Tutucusu"/>
          <p:cNvSpPr>
            <a:spLocks noGrp="1"/>
          </p:cNvSpPr>
          <p:nvPr>
            <p:ph type="sldNum" sz="quarter" idx="12"/>
          </p:nvPr>
        </p:nvSpPr>
        <p:spPr/>
        <p:txBody>
          <a:bodyPr/>
          <a:lstStyle>
            <a:lvl1pPr>
              <a:defRPr/>
            </a:lvl1pPr>
            <a:extLst/>
          </a:lstStyle>
          <a:p>
            <a:pPr>
              <a:defRPr/>
            </a:pPr>
            <a:fld id="{98BC7174-38CC-4FB3-949C-E0F87DD8B17D}"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lang="tr-TR" smtClean="0"/>
              <a:t>Asıl başlık stili için tıklatın</a:t>
            </a:r>
            <a:endParaRPr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3 Veri Yer Tutucusu"/>
          <p:cNvSpPr>
            <a:spLocks noGrp="1"/>
          </p:cNvSpPr>
          <p:nvPr>
            <p:ph type="dt" sz="half" idx="10"/>
          </p:nvPr>
        </p:nvSpPr>
        <p:spPr/>
        <p:txBody>
          <a:bodyPr/>
          <a:lstStyle>
            <a:lvl1pPr>
              <a:defRPr/>
            </a:lvl1pPr>
          </a:lstStyle>
          <a:p>
            <a:pPr>
              <a:defRPr/>
            </a:pPr>
            <a:endParaRPr lang="tr-TR"/>
          </a:p>
        </p:txBody>
      </p:sp>
      <p:sp>
        <p:nvSpPr>
          <p:cNvPr id="6" name="9 Altbilgi Yer Tutucusu"/>
          <p:cNvSpPr>
            <a:spLocks noGrp="1"/>
          </p:cNvSpPr>
          <p:nvPr>
            <p:ph type="ftr" sz="quarter" idx="11"/>
          </p:nvPr>
        </p:nvSpPr>
        <p:spPr/>
        <p:txBody>
          <a:bodyPr/>
          <a:lstStyle>
            <a:lvl1pPr>
              <a:defRPr/>
            </a:lvl1pPr>
          </a:lstStyle>
          <a:p>
            <a:pPr>
              <a:defRPr/>
            </a:pPr>
            <a:endParaRPr lang="tr-TR"/>
          </a:p>
        </p:txBody>
      </p:sp>
      <p:sp>
        <p:nvSpPr>
          <p:cNvPr id="7" name="21 Slayt Numarası Yer Tutucusu"/>
          <p:cNvSpPr>
            <a:spLocks noGrp="1"/>
          </p:cNvSpPr>
          <p:nvPr>
            <p:ph type="sldNum" sz="quarter" idx="12"/>
          </p:nvPr>
        </p:nvSpPr>
        <p:spPr/>
        <p:txBody>
          <a:bodyPr/>
          <a:lstStyle>
            <a:lvl1pPr>
              <a:defRPr/>
            </a:lvl1pPr>
          </a:lstStyle>
          <a:p>
            <a:pPr>
              <a:defRPr/>
            </a:pPr>
            <a:fld id="{397E198D-2E28-4D44-97D9-1DDD2BC3454B}"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lstStyle>
            <a:lvl1pPr algn="ctr">
              <a:defRPr sz="4500" b="1" cap="none" baseline="0"/>
            </a:lvl1pPr>
            <a:extLst/>
          </a:lstStyle>
          <a:p>
            <a:r>
              <a:rPr lang="tr-TR" smtClean="0"/>
              <a:t>Asıl başlık stili için tıklatın</a:t>
            </a:r>
            <a:endParaRPr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lvl1pPr>
              <a:defRPr/>
            </a:lvl1pPr>
            <a:extLst/>
          </a:lstStyle>
          <a:p>
            <a:pPr>
              <a:defRPr/>
            </a:pPr>
            <a:endParaRPr lang="tr-TR"/>
          </a:p>
        </p:txBody>
      </p:sp>
      <p:sp>
        <p:nvSpPr>
          <p:cNvPr id="8" name="7 Altbilgi Yer Tutucusu"/>
          <p:cNvSpPr>
            <a:spLocks noGrp="1"/>
          </p:cNvSpPr>
          <p:nvPr>
            <p:ph type="ftr" sz="quarter" idx="11"/>
          </p:nvPr>
        </p:nvSpPr>
        <p:spPr/>
        <p:txBody>
          <a:bodyPr/>
          <a:lstStyle>
            <a:lvl1pPr>
              <a:defRPr/>
            </a:lvl1pPr>
            <a:extLst/>
          </a:lstStyle>
          <a:p>
            <a:pPr>
              <a:defRPr/>
            </a:pPr>
            <a:endParaRPr lang="tr-TR"/>
          </a:p>
        </p:txBody>
      </p:sp>
      <p:sp>
        <p:nvSpPr>
          <p:cNvPr id="9" name="8 Slayt Numarası Yer Tutucusu"/>
          <p:cNvSpPr>
            <a:spLocks noGrp="1"/>
          </p:cNvSpPr>
          <p:nvPr>
            <p:ph type="sldNum" sz="quarter" idx="12"/>
          </p:nvPr>
        </p:nvSpPr>
        <p:spPr/>
        <p:txBody>
          <a:bodyPr/>
          <a:lstStyle>
            <a:lvl1pPr>
              <a:defRPr/>
            </a:lvl1pPr>
            <a:extLst/>
          </a:lstStyle>
          <a:p>
            <a:pPr>
              <a:defRPr/>
            </a:pPr>
            <a:fld id="{D3ACA67E-140E-4353-A2C3-FE60BB50E21A}"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lang="tr-TR" smtClean="0"/>
              <a:t>Asıl başlık stili için tıklatın</a:t>
            </a:r>
            <a:endParaRPr lang="en-US"/>
          </a:p>
        </p:txBody>
      </p:sp>
      <p:sp>
        <p:nvSpPr>
          <p:cNvPr id="3" name="23 Veri Yer Tutucusu"/>
          <p:cNvSpPr>
            <a:spLocks noGrp="1"/>
          </p:cNvSpPr>
          <p:nvPr>
            <p:ph type="dt" sz="half" idx="10"/>
          </p:nvPr>
        </p:nvSpPr>
        <p:spPr/>
        <p:txBody>
          <a:bodyPr/>
          <a:lstStyle>
            <a:lvl1pPr>
              <a:defRPr/>
            </a:lvl1pPr>
          </a:lstStyle>
          <a:p>
            <a:pPr>
              <a:defRPr/>
            </a:pPr>
            <a:endParaRPr lang="tr-TR"/>
          </a:p>
        </p:txBody>
      </p:sp>
      <p:sp>
        <p:nvSpPr>
          <p:cNvPr id="4" name="9 Altbilgi Yer Tutucusu"/>
          <p:cNvSpPr>
            <a:spLocks noGrp="1"/>
          </p:cNvSpPr>
          <p:nvPr>
            <p:ph type="ftr" sz="quarter" idx="11"/>
          </p:nvPr>
        </p:nvSpPr>
        <p:spPr/>
        <p:txBody>
          <a:bodyPr/>
          <a:lstStyle>
            <a:lvl1pPr>
              <a:defRPr/>
            </a:lvl1pPr>
          </a:lstStyle>
          <a:p>
            <a:pPr>
              <a:defRPr/>
            </a:pPr>
            <a:endParaRPr lang="tr-TR"/>
          </a:p>
        </p:txBody>
      </p:sp>
      <p:sp>
        <p:nvSpPr>
          <p:cNvPr id="5" name="21 Slayt Numarası Yer Tutucusu"/>
          <p:cNvSpPr>
            <a:spLocks noGrp="1"/>
          </p:cNvSpPr>
          <p:nvPr>
            <p:ph type="sldNum" sz="quarter" idx="12"/>
          </p:nvPr>
        </p:nvSpPr>
        <p:spPr/>
        <p:txBody>
          <a:bodyPr/>
          <a:lstStyle>
            <a:lvl1pPr>
              <a:defRPr/>
            </a:lvl1pPr>
          </a:lstStyle>
          <a:p>
            <a:pPr>
              <a:defRPr/>
            </a:pPr>
            <a:fld id="{A3C8DB05-C7F0-4474-9F83-920E3DCBE434}"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Dikdörtgen"/>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2 Dikdörtgen"/>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1 Veri Yer Tutucusu"/>
          <p:cNvSpPr>
            <a:spLocks noGrp="1"/>
          </p:cNvSpPr>
          <p:nvPr>
            <p:ph type="dt" sz="half" idx="10"/>
          </p:nvPr>
        </p:nvSpPr>
        <p:spPr/>
        <p:txBody>
          <a:bodyPr/>
          <a:lstStyle>
            <a:lvl1pPr>
              <a:defRPr/>
            </a:lvl1pPr>
            <a:extLst/>
          </a:lstStyle>
          <a:p>
            <a:pPr>
              <a:defRPr/>
            </a:pPr>
            <a:endParaRPr lang="tr-TR"/>
          </a:p>
        </p:txBody>
      </p:sp>
      <p:sp>
        <p:nvSpPr>
          <p:cNvPr id="5" name="2 Altbilgi Yer Tutucusu"/>
          <p:cNvSpPr>
            <a:spLocks noGrp="1"/>
          </p:cNvSpPr>
          <p:nvPr>
            <p:ph type="ftr" sz="quarter" idx="11"/>
          </p:nvPr>
        </p:nvSpPr>
        <p:spPr/>
        <p:txBody>
          <a:bodyPr/>
          <a:lstStyle>
            <a:lvl1pPr>
              <a:defRPr/>
            </a:lvl1pPr>
            <a:extLst/>
          </a:lstStyle>
          <a:p>
            <a:pPr>
              <a:defRPr/>
            </a:pPr>
            <a:endParaRPr lang="tr-TR"/>
          </a:p>
        </p:txBody>
      </p:sp>
      <p:sp>
        <p:nvSpPr>
          <p:cNvPr id="6" name="3 Slayt Numarası Yer Tutucusu"/>
          <p:cNvSpPr>
            <a:spLocks noGrp="1"/>
          </p:cNvSpPr>
          <p:nvPr>
            <p:ph type="sldNum" sz="quarter" idx="12"/>
          </p:nvPr>
        </p:nvSpPr>
        <p:spPr/>
        <p:txBody>
          <a:bodyPr/>
          <a:lstStyle>
            <a:lvl1pPr>
              <a:defRPr/>
            </a:lvl1pPr>
            <a:extLst/>
          </a:lstStyle>
          <a:p>
            <a:pPr>
              <a:defRPr/>
            </a:pPr>
            <a:fld id="{CFAA8F09-4233-41F3-AFB2-F87975B99511}"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tr-TR" smtClean="0"/>
              <a:t>Asıl başlık stili için tıklatın</a:t>
            </a:r>
            <a:endParaRPr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lvl1pPr>
              <a:defRPr/>
            </a:lvl1pPr>
            <a:extLst/>
          </a:lstStyle>
          <a:p>
            <a:pPr>
              <a:defRPr/>
            </a:pPr>
            <a:endParaRPr lang="tr-TR"/>
          </a:p>
        </p:txBody>
      </p:sp>
      <p:sp>
        <p:nvSpPr>
          <p:cNvPr id="6" name="5 Altbilgi Yer Tutucusu"/>
          <p:cNvSpPr>
            <a:spLocks noGrp="1"/>
          </p:cNvSpPr>
          <p:nvPr>
            <p:ph type="ftr" sz="quarter" idx="11"/>
          </p:nvPr>
        </p:nvSpPr>
        <p:spPr/>
        <p:txBody>
          <a:bodyPr/>
          <a:lstStyle>
            <a:lvl1pPr>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lvl1pPr>
            <a:extLst/>
          </a:lstStyle>
          <a:p>
            <a:pPr>
              <a:defRPr/>
            </a:pPr>
            <a:fld id="{47726B24-D737-4689-B8B0-4E76265DE8C2}"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4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cs typeface="+mn-cs"/>
            </a:endParaRPr>
          </a:p>
        </p:txBody>
      </p:sp>
      <p:sp>
        <p:nvSpPr>
          <p:cNvPr id="6" name="5 Akış Çizelgesi: İşlem"/>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6 Akış Çizelgesi: İşlem"/>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tr-TR" smtClean="0"/>
              <a:t>Asıl başlık stili için tıklatın</a:t>
            </a:r>
            <a:endParaRPr lang="en-US"/>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tr-TR" noProof="0" smtClean="0"/>
              <a:t>Resim eklemek için simgeyi tıklatın</a:t>
            </a:r>
            <a:endParaRPr lang="en-US" noProof="0"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8" name="4 Veri Yer Tutucusu"/>
          <p:cNvSpPr>
            <a:spLocks noGrp="1"/>
          </p:cNvSpPr>
          <p:nvPr>
            <p:ph type="dt" sz="half" idx="10"/>
          </p:nvPr>
        </p:nvSpPr>
        <p:spPr/>
        <p:txBody>
          <a:bodyPr/>
          <a:lstStyle>
            <a:lvl1pPr>
              <a:defRPr/>
            </a:lvl1pPr>
            <a:extLst/>
          </a:lstStyle>
          <a:p>
            <a:pPr>
              <a:defRPr/>
            </a:pPr>
            <a:endParaRPr lang="tr-TR"/>
          </a:p>
        </p:txBody>
      </p:sp>
      <p:sp>
        <p:nvSpPr>
          <p:cNvPr id="9" name="5 Altbilgi Yer Tutucusu"/>
          <p:cNvSpPr>
            <a:spLocks noGrp="1"/>
          </p:cNvSpPr>
          <p:nvPr>
            <p:ph type="ftr" sz="quarter" idx="11"/>
          </p:nvPr>
        </p:nvSpPr>
        <p:spPr/>
        <p:txBody>
          <a:bodyPr/>
          <a:lstStyle>
            <a:lvl1pPr>
              <a:defRPr/>
            </a:lvl1pPr>
            <a:extLst/>
          </a:lstStyle>
          <a:p>
            <a:pPr>
              <a:defRPr/>
            </a:pPr>
            <a:endParaRPr lang="tr-TR"/>
          </a:p>
        </p:txBody>
      </p:sp>
      <p:sp>
        <p:nvSpPr>
          <p:cNvPr id="10" name="6 Slayt Numarası Yer Tutucusu"/>
          <p:cNvSpPr>
            <a:spLocks noGrp="1"/>
          </p:cNvSpPr>
          <p:nvPr>
            <p:ph type="sldNum" sz="quarter" idx="12"/>
          </p:nvPr>
        </p:nvSpPr>
        <p:spPr/>
        <p:txBody>
          <a:bodyPr/>
          <a:lstStyle>
            <a:lvl1pPr>
              <a:defRPr/>
            </a:lvl1pPr>
            <a:extLst/>
          </a:lstStyle>
          <a:p>
            <a:pPr>
              <a:defRPr/>
            </a:pPr>
            <a:fld id="{84666916-9CDA-42FD-85CD-D350769A81BD}"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7 Oval"/>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11 Dikdörtgen"/>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4 Başlık Yer Tutucusu"/>
          <p:cNvSpPr>
            <a:spLocks noGrp="1"/>
          </p:cNvSpPr>
          <p:nvPr>
            <p:ph type="title"/>
          </p:nvPr>
        </p:nvSpPr>
        <p:spPr>
          <a:xfrm>
            <a:off x="1435100" y="274638"/>
            <a:ext cx="7499350" cy="1143000"/>
          </a:xfrm>
          <a:prstGeom prst="rect">
            <a:avLst/>
          </a:prstGeom>
        </p:spPr>
        <p:txBody>
          <a:bodyPr anchor="ctr">
            <a:normAutofit/>
          </a:bodyPr>
          <a:lstStyle>
            <a:extLst/>
          </a:lstStyle>
          <a:p>
            <a:r>
              <a:rPr lang="tr-TR" smtClean="0"/>
              <a:t>Asıl başlık stili için tıklatın</a:t>
            </a:r>
            <a:endParaRPr lang="en-US"/>
          </a:p>
        </p:txBody>
      </p:sp>
      <p:sp>
        <p:nvSpPr>
          <p:cNvPr id="1033" name="8 Metin Yer Tutucusu"/>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cs typeface="+mn-cs"/>
              </a:defRPr>
            </a:lvl1pPr>
            <a:extLst/>
          </a:lstStyle>
          <a:p>
            <a:pPr>
              <a:defRPr/>
            </a:pPr>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cs typeface="+mn-cs"/>
              </a:defRPr>
            </a:lvl1pPr>
            <a:extLst/>
          </a:lstStyle>
          <a:p>
            <a:pPr>
              <a:defRPr/>
            </a:pPr>
            <a:endParaRPr lang="tr-TR"/>
          </a:p>
        </p:txBody>
      </p:sp>
      <p:sp>
        <p:nvSpPr>
          <p:cNvPr id="22" name="21 Slayt Numarası Yer Tutucusu"/>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cs typeface="+mn-cs"/>
              </a:defRPr>
            </a:lvl1pPr>
            <a:extLst/>
          </a:lstStyle>
          <a:p>
            <a:pPr>
              <a:defRPr/>
            </a:pPr>
            <a:fld id="{5E609C9E-0441-48C0-9811-070B669C9580}" type="slidenum">
              <a:rPr lang="tr-TR"/>
              <a:pPr>
                <a:defRPr/>
              </a:pPr>
              <a:t>‹#›</a:t>
            </a:fld>
            <a:endParaRPr lang="tr-TR"/>
          </a:p>
        </p:txBody>
      </p:sp>
      <p:sp>
        <p:nvSpPr>
          <p:cNvPr id="15" name="14 Dikdörtgen"/>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035" r:id="rId1"/>
    <p:sldLayoutId id="2147484030" r:id="rId2"/>
    <p:sldLayoutId id="2147484036" r:id="rId3"/>
    <p:sldLayoutId id="2147484031" r:id="rId4"/>
    <p:sldLayoutId id="2147484037" r:id="rId5"/>
    <p:sldLayoutId id="2147484032" r:id="rId6"/>
    <p:sldLayoutId id="2147484038" r:id="rId7"/>
    <p:sldLayoutId id="2147484039" r:id="rId8"/>
    <p:sldLayoutId id="2147484040" r:id="rId9"/>
    <p:sldLayoutId id="2147484033" r:id="rId10"/>
    <p:sldLayoutId id="2147484034"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1000125" y="1484313"/>
            <a:ext cx="7748588" cy="5373687"/>
          </a:xfrm>
        </p:spPr>
        <p:txBody>
          <a:bodyPr/>
          <a:lstStyle/>
          <a:p>
            <a:pPr algn="ctr" eaLnBrk="1" fontAlgn="auto" hangingPunct="1">
              <a:spcAft>
                <a:spcPts val="0"/>
              </a:spcAft>
              <a:buFont typeface="Wingdings 2"/>
              <a:buNone/>
              <a:defRPr/>
            </a:pPr>
            <a:endParaRPr lang="tr-TR" b="1" dirty="0" smtClean="0">
              <a:solidFill>
                <a:srgbClr val="002060"/>
              </a:solidFill>
              <a:effectLst>
                <a:outerShdw blurRad="50000" dist="30000" dir="5400000" algn="tl" rotWithShape="0">
                  <a:srgbClr val="000000">
                    <a:alpha val="30000"/>
                  </a:srgbClr>
                </a:outerShdw>
              </a:effectLst>
              <a:latin typeface="Comic Sans MS" pitchFamily="66" charset="0"/>
              <a:cs typeface="Arial" pitchFamily="34" charset="0"/>
            </a:endParaRPr>
          </a:p>
          <a:p>
            <a:pPr algn="ctr" eaLnBrk="1" fontAlgn="auto" hangingPunct="1">
              <a:spcAft>
                <a:spcPts val="0"/>
              </a:spcAft>
              <a:buFont typeface="Wingdings 2"/>
              <a:buNone/>
              <a:defRPr/>
            </a:pPr>
            <a:endParaRPr lang="tr-TR" b="1" dirty="0" smtClean="0">
              <a:solidFill>
                <a:srgbClr val="002060"/>
              </a:solidFill>
              <a:effectLst>
                <a:outerShdw blurRad="50000" dist="30000" dir="5400000" algn="tl" rotWithShape="0">
                  <a:srgbClr val="000000">
                    <a:alpha val="30000"/>
                  </a:srgbClr>
                </a:outerShdw>
              </a:effectLst>
              <a:latin typeface="Comic Sans MS" pitchFamily="66" charset="0"/>
              <a:cs typeface="Arial" pitchFamily="34" charset="0"/>
            </a:endParaRPr>
          </a:p>
          <a:p>
            <a:pPr algn="ctr" eaLnBrk="1" fontAlgn="auto" hangingPunct="1">
              <a:spcAft>
                <a:spcPts val="0"/>
              </a:spcAft>
              <a:buFont typeface="Wingdings 2"/>
              <a:buNone/>
              <a:defRPr/>
            </a:pPr>
            <a:r>
              <a:rPr lang="tr-TR" b="1" dirty="0" smtClean="0">
                <a:solidFill>
                  <a:srgbClr val="002060"/>
                </a:solidFill>
                <a:effectLst>
                  <a:outerShdw blurRad="50000" dist="30000" dir="5400000" algn="tl" rotWithShape="0">
                    <a:srgbClr val="000000">
                      <a:alpha val="30000"/>
                    </a:srgbClr>
                  </a:outerShdw>
                </a:effectLst>
                <a:latin typeface="Comic Sans MS" pitchFamily="66" charset="0"/>
                <a:cs typeface="Arial" pitchFamily="34" charset="0"/>
              </a:rPr>
              <a:t>HİZMET ALIMI İHALELERİ</a:t>
            </a:r>
          </a:p>
          <a:p>
            <a:pPr eaLnBrk="1" fontAlgn="auto" hangingPunct="1">
              <a:spcAft>
                <a:spcPts val="0"/>
              </a:spcAft>
              <a:buFont typeface="Wingdings 2"/>
              <a:buNone/>
              <a:defRPr/>
            </a:pPr>
            <a:endParaRPr lang="tr-TR" dirty="0" smtClean="0">
              <a:latin typeface="Times New Roman" pitchFamily="18" charset="0"/>
              <a:cs typeface="Times New Roman" pitchFamily="18" charset="0"/>
            </a:endParaRPr>
          </a:p>
          <a:p>
            <a:pPr eaLnBrk="1" hangingPunct="1">
              <a:defRPr/>
            </a:pPr>
            <a:endParaRPr 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116632"/>
            <a:ext cx="7499350" cy="1143000"/>
          </a:xfrm>
        </p:spPr>
        <p:txBody>
          <a:bodyPr>
            <a:noAutofit/>
          </a:bodyPr>
          <a:lstStyle/>
          <a:p>
            <a:pPr algn="ctr" eaLnBrk="1" hangingPunct="1">
              <a:defRPr/>
            </a:pPr>
            <a:r>
              <a:rPr lang="tr-TR" sz="3200" b="1" dirty="0" smtClean="0">
                <a:solidFill>
                  <a:srgbClr val="0070C0"/>
                </a:solidFill>
                <a:latin typeface="Comic Sans MS" pitchFamily="66" charset="0"/>
              </a:rPr>
              <a:t>YAKLAŞIK MALİYETİN TESPİTİ-5 </a:t>
            </a:r>
            <a:r>
              <a:rPr lang="tr-TR" sz="2800" b="1" dirty="0" smtClean="0">
                <a:solidFill>
                  <a:srgbClr val="0070C0"/>
                </a:solidFill>
                <a:latin typeface="Calibri" pitchFamily="34" charset="0"/>
              </a:rPr>
              <a:t>(</a:t>
            </a:r>
            <a:r>
              <a:rPr lang="tr-TR" sz="3200" b="1" dirty="0" smtClean="0">
                <a:solidFill>
                  <a:srgbClr val="0070C0"/>
                </a:solidFill>
                <a:latin typeface="Calibri" pitchFamily="34" charset="0"/>
              </a:rPr>
              <a:t>Yön. m. 7-9)</a:t>
            </a:r>
            <a:endParaRPr lang="tr-TR" sz="3200" dirty="0"/>
          </a:p>
        </p:txBody>
      </p:sp>
      <p:sp>
        <p:nvSpPr>
          <p:cNvPr id="16387" name="2 İçerik Yer Tutucusu"/>
          <p:cNvSpPr>
            <a:spLocks noGrp="1"/>
          </p:cNvSpPr>
          <p:nvPr>
            <p:ph idx="1"/>
          </p:nvPr>
        </p:nvSpPr>
        <p:spPr>
          <a:xfrm>
            <a:off x="971600" y="1268760"/>
            <a:ext cx="7962850" cy="5400600"/>
          </a:xfrm>
        </p:spPr>
        <p:txBody>
          <a:bodyPr/>
          <a:lstStyle/>
          <a:p>
            <a:pPr algn="just" eaLnBrk="1" hangingPunct="1"/>
            <a:r>
              <a:rPr lang="tr-TR" sz="2000" dirty="0" smtClean="0">
                <a:latin typeface="Calibri" pitchFamily="34" charset="0"/>
              </a:rPr>
              <a:t>Hizmetin gerçekleştirilmesi için gerekli olan iş kalemlerine veya iş gruplarına ilişkin miktarların tespit edilen fiyatlarla çarpımı sonucu bulunan tutarların toplanması ile elde edilen genel toplam tutar, sözleşme giderleri ve genel giderler ile </a:t>
            </a:r>
            <a:r>
              <a:rPr lang="tr-TR" sz="2000" b="1" dirty="0" smtClean="0">
                <a:solidFill>
                  <a:srgbClr val="FF0000"/>
                </a:solidFill>
                <a:latin typeface="Calibri" pitchFamily="34" charset="0"/>
              </a:rPr>
              <a:t>KDV hariç olarak </a:t>
            </a:r>
            <a:r>
              <a:rPr lang="tr-TR" sz="2000" dirty="0" smtClean="0">
                <a:latin typeface="Calibri" pitchFamily="34" charset="0"/>
              </a:rPr>
              <a:t>belirlenir. Bulunan bu tutara işin niteliği dikkate alınarak </a:t>
            </a:r>
            <a:r>
              <a:rPr lang="tr-TR" sz="2000" b="1" dirty="0" smtClean="0">
                <a:solidFill>
                  <a:srgbClr val="FF0000"/>
                </a:solidFill>
                <a:latin typeface="Calibri" pitchFamily="34" charset="0"/>
              </a:rPr>
              <a:t>% 20 oranını geçmemek üzere</a:t>
            </a:r>
            <a:r>
              <a:rPr lang="tr-TR" sz="2000" dirty="0" smtClean="0">
                <a:latin typeface="Calibri" pitchFamily="34" charset="0"/>
              </a:rPr>
              <a:t> yüklenici kârı eklenir. </a:t>
            </a:r>
          </a:p>
          <a:p>
            <a:pPr algn="just" eaLnBrk="1" hangingPunct="1">
              <a:buFont typeface="Wingdings 2" pitchFamily="18" charset="2"/>
              <a:buNone/>
            </a:pPr>
            <a:endParaRPr lang="tr-TR" sz="1200" dirty="0" smtClean="0">
              <a:latin typeface="Calibri" pitchFamily="34" charset="0"/>
            </a:endParaRPr>
          </a:p>
          <a:p>
            <a:pPr algn="just" eaLnBrk="1" hangingPunct="1">
              <a:buFont typeface="Arial" charset="0"/>
              <a:buChar char="•"/>
            </a:pPr>
            <a:r>
              <a:rPr lang="tr-TR" sz="2000" dirty="0" smtClean="0">
                <a:latin typeface="Calibri" pitchFamily="34" charset="0"/>
              </a:rPr>
              <a:t>Bu tutar, kâr hariç belirlenen genel toplam tutar üzerinden hesaplanan sözleşme giderleri ve genel giderler ile toplanarak yaklaşık maliyet hesaplanır. </a:t>
            </a:r>
          </a:p>
          <a:p>
            <a:pPr algn="just" eaLnBrk="1" hangingPunct="1">
              <a:buFont typeface="Wingdings 2" pitchFamily="18" charset="2"/>
              <a:buNone/>
            </a:pPr>
            <a:endParaRPr lang="tr-TR" sz="1200" dirty="0" smtClean="0">
              <a:latin typeface="Calibri" pitchFamily="34" charset="0"/>
            </a:endParaRPr>
          </a:p>
          <a:p>
            <a:pPr algn="just" eaLnBrk="1" hangingPunct="1">
              <a:buFont typeface="Arial" charset="0"/>
              <a:buChar char="•"/>
            </a:pPr>
            <a:r>
              <a:rPr lang="tr-TR" sz="2000" dirty="0" smtClean="0">
                <a:latin typeface="Calibri" pitchFamily="34" charset="0"/>
              </a:rPr>
              <a:t>Buna ilişkin hesap cetveli hazırlayanlarca imzalandıktan sonra, ihale onay belgesinin ekine konularak ihale yetkilisine sunulur. </a:t>
            </a:r>
          </a:p>
          <a:p>
            <a:pPr algn="just" eaLnBrk="1" hangingPunct="1">
              <a:buFont typeface="Arial" charset="0"/>
              <a:buChar char="•"/>
            </a:pPr>
            <a:endParaRPr lang="tr-TR" sz="1200" dirty="0" smtClean="0">
              <a:latin typeface="Calibri" pitchFamily="34" charset="0"/>
            </a:endParaRPr>
          </a:p>
          <a:p>
            <a:pPr algn="just" eaLnBrk="1" hangingPunct="1">
              <a:buFont typeface="Arial" charset="0"/>
              <a:buChar char="•"/>
            </a:pPr>
            <a:r>
              <a:rPr lang="tr-TR" sz="2000" b="1" dirty="0" smtClean="0">
                <a:solidFill>
                  <a:srgbClr val="0000FF"/>
                </a:solidFill>
              </a:rPr>
              <a:t>Yüklenici için öngörülen kar tutarının bu cetvelde gösterilmesi zorunludur.</a:t>
            </a:r>
            <a:endParaRPr lang="tr-TR" sz="2000" dirty="0" smtClean="0">
              <a:solidFill>
                <a:srgbClr val="0000FF"/>
              </a:solidFill>
            </a:endParaRPr>
          </a:p>
          <a:p>
            <a:pPr algn="just" eaLnBrk="1" hangingPunct="1">
              <a:buFont typeface="Arial" charset="0"/>
              <a:buChar char="•"/>
            </a:pPr>
            <a:endParaRPr lang="tr-TR" sz="2000" dirty="0" smtClean="0">
              <a:latin typeface="Calibri" pitchFamily="34" charset="0"/>
            </a:endParaRPr>
          </a:p>
          <a:p>
            <a:pPr eaLnBrk="1" hangingPunct="1"/>
            <a:endParaRPr lang="tr-T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0"/>
            <a:ext cx="7432675" cy="982439"/>
          </a:xfrm>
        </p:spPr>
        <p:txBody>
          <a:bodyPr/>
          <a:lstStyle/>
          <a:p>
            <a:pPr algn="ctr" eaLnBrk="1" fontAlgn="auto" hangingPunct="1">
              <a:spcAft>
                <a:spcPts val="0"/>
              </a:spcAft>
              <a:defRPr/>
            </a:pPr>
            <a:r>
              <a:rPr lang="tr-TR" sz="1800" b="1" dirty="0" smtClean="0">
                <a:solidFill>
                  <a:srgbClr val="0070C0"/>
                </a:solidFill>
                <a:latin typeface="Comic Sans MS" pitchFamily="66" charset="0"/>
              </a:rPr>
              <a:t>PERSONEL ÇALIŞTIRILMASINA DAYALI HİZMET ALIMI İHALELERİNDE YAKLAŞIK MALİYET </a:t>
            </a:r>
            <a:r>
              <a:rPr lang="tr-TR" sz="2000" b="1" dirty="0" smtClean="0">
                <a:solidFill>
                  <a:srgbClr val="0070C0"/>
                </a:solidFill>
                <a:latin typeface="Comic Sans MS" pitchFamily="66" charset="0"/>
              </a:rPr>
              <a:t>(Yön. m. 10)</a:t>
            </a:r>
            <a:endParaRPr lang="tr-TR" sz="2000" dirty="0">
              <a:solidFill>
                <a:srgbClr val="0070C0"/>
              </a:solidFill>
              <a:latin typeface="Comic Sans MS" pitchFamily="66" charset="0"/>
            </a:endParaRPr>
          </a:p>
        </p:txBody>
      </p:sp>
      <p:sp>
        <p:nvSpPr>
          <p:cNvPr id="17411" name="2 İçerik Yer Tutucusu"/>
          <p:cNvSpPr>
            <a:spLocks noGrp="1"/>
          </p:cNvSpPr>
          <p:nvPr>
            <p:ph idx="1"/>
          </p:nvPr>
        </p:nvSpPr>
        <p:spPr>
          <a:xfrm>
            <a:off x="755576" y="836712"/>
            <a:ext cx="8280920" cy="6021288"/>
          </a:xfrm>
        </p:spPr>
        <p:txBody>
          <a:bodyPr/>
          <a:lstStyle/>
          <a:p>
            <a:pPr algn="just" eaLnBrk="1" hangingPunct="1"/>
            <a:r>
              <a:rPr lang="tr-TR" sz="2000" dirty="0" smtClean="0">
                <a:latin typeface="Calibri" pitchFamily="34" charset="0"/>
              </a:rPr>
              <a:t>Personel çalıştırılmasına dayalı ihalelerde, personel maliyeti, tarım dışında ve 16 yaşından büyük işçiler için belirlenmiş </a:t>
            </a:r>
            <a:r>
              <a:rPr lang="tr-TR" sz="2000" b="1" dirty="0" smtClean="0">
                <a:solidFill>
                  <a:srgbClr val="FF0000"/>
                </a:solidFill>
                <a:latin typeface="Calibri" pitchFamily="34" charset="0"/>
              </a:rPr>
              <a:t>brüt asgari ücret tutarı</a:t>
            </a:r>
            <a:r>
              <a:rPr lang="tr-TR" sz="2000" dirty="0" smtClean="0">
                <a:solidFill>
                  <a:srgbClr val="FF0000"/>
                </a:solidFill>
                <a:latin typeface="Calibri" pitchFamily="34" charset="0"/>
              </a:rPr>
              <a:t> </a:t>
            </a:r>
            <a:r>
              <a:rPr lang="tr-TR" sz="2000" dirty="0" smtClean="0">
                <a:latin typeface="Calibri" pitchFamily="34" charset="0"/>
              </a:rPr>
              <a:t>ile bu tutar üzerinden hesaplanan işveren payı toplamından az olmamak üzere bulunan maliyetler dikkate alınarak hesaplanır. </a:t>
            </a:r>
          </a:p>
          <a:p>
            <a:pPr algn="just" eaLnBrk="1" hangingPunct="1"/>
            <a:r>
              <a:rPr lang="tr-TR" sz="2000" dirty="0" smtClean="0">
                <a:latin typeface="Calibri" pitchFamily="34" charset="0"/>
              </a:rPr>
              <a:t>İhale konusu işin kapsamında yer alan iş kollarının iş kazası ve meslek hastalığı bakımından gösterdiği tehlike sınıf ve derecelerine ilişkin </a:t>
            </a:r>
            <a:r>
              <a:rPr lang="tr-TR" sz="2000" b="1" dirty="0" smtClean="0">
                <a:solidFill>
                  <a:srgbClr val="FF0000"/>
                </a:solidFill>
                <a:latin typeface="Calibri" pitchFamily="34" charset="0"/>
              </a:rPr>
              <a:t>kısa vadeli sigorta kolları prim </a:t>
            </a:r>
            <a:r>
              <a:rPr lang="tr-TR" sz="2000" dirty="0" smtClean="0">
                <a:latin typeface="Calibri" pitchFamily="34" charset="0"/>
              </a:rPr>
              <a:t>oranları, işin niteliği ayrıntılı olarak belirtilmek suretiyle ilgili Sosyal Güvenlik İl Müdürlüğünden alınacak yazı ile tespit edilerek yaklaşık maliyet hesabı buna göre yapılır. </a:t>
            </a:r>
          </a:p>
          <a:p>
            <a:pPr algn="just" eaLnBrk="1" hangingPunct="1"/>
            <a:r>
              <a:rPr lang="tr-TR" sz="2000" dirty="0" smtClean="0">
                <a:latin typeface="Calibri" pitchFamily="34" charset="0"/>
              </a:rPr>
              <a:t>Personele asgari ücretin üzerinde ödeme yapılmasının öngörülmesi halinde, bu ücretin brüt asgari ücretin en az yüzde (%) kaç fazlası olacağı idarece belirlenir ve bu oran üzerinden yaklaşık maliyet hesaplanır.</a:t>
            </a:r>
          </a:p>
          <a:p>
            <a:pPr algn="just" eaLnBrk="1" hangingPunct="1"/>
            <a:r>
              <a:rPr lang="tr-TR" sz="2000" b="1" dirty="0" smtClean="0">
                <a:solidFill>
                  <a:srgbClr val="0000FF"/>
                </a:solidFill>
              </a:rPr>
              <a:t>İhale konusu işin niteliği dikkate alınarak</a:t>
            </a:r>
            <a:r>
              <a:rPr lang="tr-TR" sz="2000" dirty="0" smtClean="0">
                <a:solidFill>
                  <a:srgbClr val="0000FF"/>
                </a:solidFill>
              </a:rPr>
              <a:t> işçi sayısı üzerinden teklif alınması </a:t>
            </a:r>
            <a:r>
              <a:rPr lang="tr-TR" sz="2000" b="1" dirty="0" smtClean="0">
                <a:solidFill>
                  <a:srgbClr val="0000FF"/>
                </a:solidFill>
              </a:rPr>
              <a:t>idarece uygun görülmeyen</a:t>
            </a:r>
            <a:r>
              <a:rPr lang="tr-TR" sz="2000" dirty="0" smtClean="0">
                <a:solidFill>
                  <a:srgbClr val="0000FF"/>
                </a:solidFill>
              </a:rPr>
              <a:t> iş kalemleri bulunması halinde, bu kalemlerin kapsamındaki işler dahil, ihale konusu işin yerine getirilmesi için </a:t>
            </a:r>
            <a:r>
              <a:rPr lang="tr-TR" sz="2000" b="1" dirty="0" smtClean="0">
                <a:solidFill>
                  <a:srgbClr val="0000FF"/>
                </a:solidFill>
              </a:rPr>
              <a:t>çalıştırılacak asgari personel sayısının</a:t>
            </a:r>
            <a:r>
              <a:rPr lang="tr-TR" sz="2000" dirty="0" smtClean="0">
                <a:solidFill>
                  <a:srgbClr val="0000FF"/>
                </a:solidFill>
              </a:rPr>
              <a:t> ihale dokümanında belirtilmesi </a:t>
            </a:r>
            <a:r>
              <a:rPr lang="tr-TR" sz="2000" b="1" dirty="0" smtClean="0">
                <a:solidFill>
                  <a:srgbClr val="0000FF"/>
                </a:solidFill>
              </a:rPr>
              <a:t>kaydıyla,</a:t>
            </a:r>
            <a:r>
              <a:rPr lang="tr-TR" sz="2000" dirty="0" smtClean="0">
                <a:solidFill>
                  <a:srgbClr val="0000FF"/>
                </a:solidFill>
              </a:rPr>
              <a:t> işçi sayısı yerine, </a:t>
            </a:r>
            <a:r>
              <a:rPr lang="tr-TR" sz="2000" b="1" dirty="0" smtClean="0">
                <a:solidFill>
                  <a:srgbClr val="0000FF"/>
                </a:solidFill>
              </a:rPr>
              <a:t>yaptırılacak işi oluşturan iş kalemi veya kalemleri üzerinden teklif alınabilir.</a:t>
            </a:r>
            <a:endParaRPr lang="tr-TR" sz="2000" dirty="0" smtClean="0">
              <a:solidFill>
                <a:srgbClr val="0000FF"/>
              </a:solidFill>
            </a:endParaRPr>
          </a:p>
          <a:p>
            <a:pPr algn="just" eaLnBrk="1" hangingPunct="1"/>
            <a:endParaRPr lang="tr-TR" sz="2000" dirty="0" smtClean="0">
              <a:latin typeface="Calibri" pitchFamily="34" charset="0"/>
            </a:endParaRPr>
          </a:p>
          <a:p>
            <a:pPr algn="just" eaLnBrk="1" hangingPunct="1"/>
            <a:endParaRPr lang="tr-TR" sz="2000" dirty="0" smtClean="0">
              <a:latin typeface="Calibri" pitchFamily="34" charset="0"/>
            </a:endParaRPr>
          </a:p>
          <a:p>
            <a:pPr eaLnBrk="1" hangingPunct="1"/>
            <a:endParaRPr lang="tr-TR" dirty="0" smtClean="0">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algn="ctr" eaLnBrk="1" fontAlgn="auto" hangingPunct="1">
              <a:spcAft>
                <a:spcPts val="0"/>
              </a:spcAft>
              <a:defRPr/>
            </a:pPr>
            <a:r>
              <a:rPr lang="tr-TR" sz="4000" b="1" dirty="0">
                <a:solidFill>
                  <a:srgbClr val="0070C0"/>
                </a:solidFill>
                <a:latin typeface="Comic Sans MS" pitchFamily="66" charset="0"/>
              </a:rPr>
              <a:t>İhale Dokümanı</a:t>
            </a:r>
          </a:p>
        </p:txBody>
      </p:sp>
      <p:sp>
        <p:nvSpPr>
          <p:cNvPr id="18435" name="Rectangle 3"/>
          <p:cNvSpPr>
            <a:spLocks noGrp="1" noChangeArrowheads="1"/>
          </p:cNvSpPr>
          <p:nvPr>
            <p:ph idx="1"/>
          </p:nvPr>
        </p:nvSpPr>
        <p:spPr>
          <a:xfrm>
            <a:off x="900113" y="1557338"/>
            <a:ext cx="8101012" cy="4392612"/>
          </a:xfrm>
        </p:spPr>
        <p:txBody>
          <a:bodyPr/>
          <a:lstStyle/>
          <a:p>
            <a:pPr eaLnBrk="1" hangingPunct="1"/>
            <a:endParaRPr lang="tr-TR" sz="3100" dirty="0" smtClean="0">
              <a:latin typeface="Calibri" pitchFamily="34" charset="0"/>
            </a:endParaRPr>
          </a:p>
          <a:p>
            <a:pPr algn="just" eaLnBrk="1" hangingPunct="1"/>
            <a:r>
              <a:rPr lang="tr-TR" sz="2400" dirty="0" smtClean="0">
                <a:latin typeface="Calibri" pitchFamily="34" charset="0"/>
              </a:rPr>
              <a:t>İsteklilere talimatları içeren idari şartname</a:t>
            </a:r>
          </a:p>
          <a:p>
            <a:pPr algn="just" eaLnBrk="1" hangingPunct="1"/>
            <a:r>
              <a:rPr lang="tr-TR" sz="2400" dirty="0" smtClean="0">
                <a:latin typeface="Calibri" pitchFamily="34" charset="0"/>
              </a:rPr>
              <a:t>Sözleşme tasarısı</a:t>
            </a:r>
          </a:p>
          <a:p>
            <a:pPr algn="just" eaLnBrk="1" hangingPunct="1"/>
            <a:r>
              <a:rPr lang="tr-TR" sz="2400" dirty="0" smtClean="0">
                <a:latin typeface="Calibri" pitchFamily="34" charset="0"/>
              </a:rPr>
              <a:t>Hizmetin teknik ayrıntılarını ve şartlarını gösteren teknik şartname </a:t>
            </a:r>
          </a:p>
          <a:p>
            <a:pPr algn="just" eaLnBrk="1" hangingPunct="1"/>
            <a:r>
              <a:rPr lang="tr-TR" sz="2400" dirty="0" smtClean="0">
                <a:latin typeface="Calibri" pitchFamily="34" charset="0"/>
              </a:rPr>
              <a:t>Belli İstekliler Arasında İhale Usulünde Ön Yeterlik Şartnamesi</a:t>
            </a:r>
          </a:p>
          <a:p>
            <a:pPr algn="just" eaLnBrk="1" hangingPunct="1"/>
            <a:r>
              <a:rPr lang="tr-TR" sz="2400" dirty="0" smtClean="0">
                <a:latin typeface="Calibri" pitchFamily="34" charset="0"/>
              </a:rPr>
              <a:t>Gerekli diğer belge ve bilgiler (standart formlar, Hizmet İşleri Genel Şartnamesi gibi).</a:t>
            </a:r>
          </a:p>
          <a:p>
            <a:pPr algn="just" eaLnBrk="1" hangingPunct="1">
              <a:buFont typeface="Wingdings" pitchFamily="2" charset="2"/>
              <a:buNone/>
            </a:pPr>
            <a:r>
              <a:rPr lang="tr-TR" sz="2400" dirty="0" smtClean="0">
                <a:latin typeface="Calibri" pitchFamily="34" charset="0"/>
              </a:rPr>
              <a:t>	</a:t>
            </a:r>
          </a:p>
          <a:p>
            <a:pPr eaLnBrk="1" hangingPunct="1"/>
            <a:endParaRPr lang="tr-TR" sz="2100"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p:txBody>
          <a:bodyPr/>
          <a:lstStyle/>
          <a:p>
            <a:pPr algn="ctr" eaLnBrk="1" fontAlgn="auto" hangingPunct="1">
              <a:spcAft>
                <a:spcPts val="0"/>
              </a:spcAft>
              <a:defRPr/>
            </a:pPr>
            <a:r>
              <a:rPr lang="tr-TR" sz="2900" b="1" dirty="0">
                <a:solidFill>
                  <a:srgbClr val="0070C0"/>
                </a:solidFill>
                <a:latin typeface="Comic Sans MS" pitchFamily="66" charset="0"/>
              </a:rPr>
              <a:t>İdari Şartname ve Sözleşme Tasarısı</a:t>
            </a:r>
            <a:endParaRPr lang="tr-TR" b="1" dirty="0">
              <a:solidFill>
                <a:srgbClr val="0070C0"/>
              </a:solidFill>
              <a:latin typeface="Comic Sans MS" pitchFamily="66" charset="0"/>
            </a:endParaRPr>
          </a:p>
        </p:txBody>
      </p:sp>
      <p:sp>
        <p:nvSpPr>
          <p:cNvPr id="19459" name="Rectangle 3"/>
          <p:cNvSpPr>
            <a:spLocks noGrp="1" noChangeArrowheads="1"/>
          </p:cNvSpPr>
          <p:nvPr>
            <p:ph idx="1"/>
          </p:nvPr>
        </p:nvSpPr>
        <p:spPr>
          <a:xfrm>
            <a:off x="1000125" y="1557338"/>
            <a:ext cx="7929563" cy="4103687"/>
          </a:xfrm>
        </p:spPr>
        <p:txBody>
          <a:bodyPr/>
          <a:lstStyle/>
          <a:p>
            <a:pPr marL="342900" indent="-342900" eaLnBrk="1" hangingPunct="1"/>
            <a:endParaRPr lang="tr-TR" sz="3100" smtClean="0"/>
          </a:p>
          <a:p>
            <a:pPr marL="342900" indent="-342900" algn="just" eaLnBrk="1" hangingPunct="1"/>
            <a:r>
              <a:rPr lang="tr-TR" sz="2100" smtClean="0">
                <a:latin typeface="Calibri" pitchFamily="34" charset="0"/>
              </a:rPr>
              <a:t>Tip İdari Şartname/Tip Sözleşme esas alınarak idari şartname/sözleşme tasarısı hazırlanır. Bunlarda doldurulmak üzere boş bırakılan ve dipnota alınan hususlar, işin özelliğine ve ihale usulüne göre 4734 sayılı Kamu İhale Kanunu, 4735 sayılı Kamu İhale Sözleşmeleri Kanunu ve diğer mevzuatın emredici hükümlerine aykırı olmamak koşuluyla idarelerce düzenlenir.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pPr algn="ctr" eaLnBrk="1" fontAlgn="auto" hangingPunct="1">
              <a:spcAft>
                <a:spcPts val="0"/>
              </a:spcAft>
              <a:defRPr/>
            </a:pPr>
            <a:r>
              <a:rPr lang="tr-TR" sz="3600" b="1" dirty="0">
                <a:solidFill>
                  <a:srgbClr val="0070C0"/>
                </a:solidFill>
                <a:latin typeface="Comic Sans MS" pitchFamily="66" charset="0"/>
              </a:rPr>
              <a:t>Teknik Şartnameler</a:t>
            </a:r>
          </a:p>
        </p:txBody>
      </p:sp>
      <p:sp>
        <p:nvSpPr>
          <p:cNvPr id="20483" name="Rectangle 3"/>
          <p:cNvSpPr>
            <a:spLocks noGrp="1" noChangeArrowheads="1"/>
          </p:cNvSpPr>
          <p:nvPr>
            <p:ph idx="1"/>
          </p:nvPr>
        </p:nvSpPr>
        <p:spPr>
          <a:xfrm>
            <a:off x="1000125" y="1557338"/>
            <a:ext cx="8001000" cy="4608512"/>
          </a:xfrm>
        </p:spPr>
        <p:txBody>
          <a:bodyPr/>
          <a:lstStyle/>
          <a:p>
            <a:pPr eaLnBrk="1" hangingPunct="1">
              <a:lnSpc>
                <a:spcPct val="90000"/>
              </a:lnSpc>
            </a:pPr>
            <a:endParaRPr lang="tr-TR" sz="2000" smtClean="0"/>
          </a:p>
          <a:p>
            <a:pPr algn="just" eaLnBrk="1" hangingPunct="1">
              <a:lnSpc>
                <a:spcPct val="90000"/>
              </a:lnSpc>
            </a:pPr>
            <a:r>
              <a:rPr lang="tr-TR" sz="2000" u="sng" smtClean="0">
                <a:latin typeface="Calibri" pitchFamily="34" charset="0"/>
              </a:rPr>
              <a:t>Teknik kriterlerin, verimliliği ve fonksiyonelliği sağlamaya yönelik olması, rekabeti engelleyici hususlar içermemesi ve bütün istekliler için fırsat eşitliği sağlaması zorunludur</a:t>
            </a:r>
            <a:r>
              <a:rPr lang="tr-TR" sz="2000" smtClean="0">
                <a:latin typeface="Calibri" pitchFamily="34" charset="0"/>
              </a:rPr>
              <a:t>.</a:t>
            </a:r>
          </a:p>
          <a:p>
            <a:pPr algn="just" eaLnBrk="1" hangingPunct="1">
              <a:lnSpc>
                <a:spcPct val="90000"/>
              </a:lnSpc>
            </a:pPr>
            <a:r>
              <a:rPr lang="tr-TR" sz="2000" smtClean="0">
                <a:latin typeface="Calibri" pitchFamily="34" charset="0"/>
              </a:rPr>
              <a:t>Teknik şartnamelerde, varsa ulusal ve/veya uluslararası teknik standartlara uygunluğu sağlamaya yönelik düzenlemeler de yapılır.</a:t>
            </a:r>
          </a:p>
          <a:p>
            <a:pPr algn="just" eaLnBrk="1" hangingPunct="1">
              <a:lnSpc>
                <a:spcPct val="90000"/>
              </a:lnSpc>
            </a:pPr>
            <a:r>
              <a:rPr lang="tr-TR" sz="2000" smtClean="0">
                <a:latin typeface="Calibri" pitchFamily="34" charset="0"/>
              </a:rPr>
              <a:t>Belli bir marka, model, patent, menşei, kaynak veya ürün belirtilemez ve belirli bir marka veya modele yönelik özellik ve tanımlamalara yer verilemez.</a:t>
            </a:r>
          </a:p>
          <a:p>
            <a:pPr algn="just" eaLnBrk="1" hangingPunct="1">
              <a:lnSpc>
                <a:spcPct val="90000"/>
              </a:lnSpc>
            </a:pPr>
            <a:r>
              <a:rPr lang="tr-TR" sz="2000" smtClean="0">
                <a:latin typeface="Calibri" pitchFamily="34" charset="0"/>
              </a:rPr>
              <a:t>Ancak, ulusal ve/veya uluslararası teknik standartların bulunmaması veya teknik özelliklerin belirlenmesinin mümkün olmaması hallerinde "veya dengi" ifadesine yer verilmek şartıyla marka veya model belirtilebilir.</a:t>
            </a:r>
          </a:p>
          <a:p>
            <a:pPr eaLnBrk="1" hangingPunct="1">
              <a:lnSpc>
                <a:spcPct val="90000"/>
              </a:lnSpc>
              <a:buFont typeface="Wingdings" pitchFamily="2" charset="2"/>
              <a:buNone/>
            </a:pPr>
            <a:endParaRPr lang="tr-TR" sz="2000" smtClean="0">
              <a:latin typeface="Calibri"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1435100" y="274638"/>
            <a:ext cx="7499350" cy="1725612"/>
          </a:xfrm>
        </p:spPr>
        <p:txBody>
          <a:bodyPr>
            <a:normAutofit fontScale="90000"/>
          </a:bodyPr>
          <a:lstStyle/>
          <a:p>
            <a:pPr algn="ctr" eaLnBrk="1" fontAlgn="auto" hangingPunct="1">
              <a:spcAft>
                <a:spcPts val="0"/>
              </a:spcAft>
              <a:defRPr/>
            </a:pPr>
            <a:r>
              <a:rPr lang="tr-TR" sz="3400" b="1" dirty="0" smtClean="0">
                <a:solidFill>
                  <a:srgbClr val="0070C0"/>
                </a:solidFill>
                <a:latin typeface="Comic Sans MS" pitchFamily="66" charset="0"/>
              </a:rPr>
              <a:t>İHALEYE KATILIMDA YETERLİĞİN BELİRLENMESİNDE UYULACAK İLKELER-1 (Yön. m.28)</a:t>
            </a:r>
            <a:endParaRPr lang="tr-TR" sz="3400" b="1" dirty="0">
              <a:solidFill>
                <a:srgbClr val="0070C0"/>
              </a:solidFill>
              <a:latin typeface="Comic Sans MS" pitchFamily="66" charset="0"/>
            </a:endParaRPr>
          </a:p>
        </p:txBody>
      </p:sp>
      <p:sp>
        <p:nvSpPr>
          <p:cNvPr id="21507" name="Rectangle 3"/>
          <p:cNvSpPr>
            <a:spLocks noGrp="1" noChangeArrowheads="1"/>
          </p:cNvSpPr>
          <p:nvPr>
            <p:ph idx="1"/>
          </p:nvPr>
        </p:nvSpPr>
        <p:spPr>
          <a:xfrm>
            <a:off x="827088" y="1928813"/>
            <a:ext cx="8174037" cy="4092575"/>
          </a:xfrm>
        </p:spPr>
        <p:txBody>
          <a:bodyPr/>
          <a:lstStyle/>
          <a:p>
            <a:pPr eaLnBrk="1" hangingPunct="1">
              <a:lnSpc>
                <a:spcPct val="90000"/>
              </a:lnSpc>
            </a:pPr>
            <a:endParaRPr lang="tr-TR" sz="2900" smtClean="0">
              <a:solidFill>
                <a:schemeClr val="hlink"/>
              </a:solidFill>
            </a:endParaRPr>
          </a:p>
          <a:p>
            <a:pPr eaLnBrk="1" hangingPunct="1">
              <a:lnSpc>
                <a:spcPct val="90000"/>
              </a:lnSpc>
            </a:pPr>
            <a:r>
              <a:rPr lang="tr-TR" sz="2100" smtClean="0">
                <a:latin typeface="Calibri" pitchFamily="34" charset="0"/>
              </a:rPr>
              <a:t>Yeterlik değerlendirme kriterleri </a:t>
            </a:r>
            <a:r>
              <a:rPr lang="tr-TR" sz="2100" b="1" smtClean="0">
                <a:solidFill>
                  <a:srgbClr val="FF0000"/>
                </a:solidFill>
                <a:latin typeface="Calibri" pitchFamily="34" charset="0"/>
              </a:rPr>
              <a:t>rekabeti engelleyici sonuç doğuracak şekilde belirlenemez</a:t>
            </a:r>
            <a:r>
              <a:rPr lang="tr-TR" sz="2100" smtClean="0">
                <a:latin typeface="Calibri" pitchFamily="34" charset="0"/>
              </a:rPr>
              <a:t>.</a:t>
            </a:r>
          </a:p>
          <a:p>
            <a:pPr eaLnBrk="1" hangingPunct="1">
              <a:lnSpc>
                <a:spcPct val="90000"/>
              </a:lnSpc>
            </a:pPr>
            <a:endParaRPr lang="tr-TR" sz="2100" smtClean="0">
              <a:latin typeface="Calibri" pitchFamily="34" charset="0"/>
            </a:endParaRPr>
          </a:p>
          <a:p>
            <a:pPr algn="just" eaLnBrk="1" hangingPunct="1">
              <a:lnSpc>
                <a:spcPct val="90000"/>
              </a:lnSpc>
            </a:pPr>
            <a:r>
              <a:rPr lang="tr-TR" sz="2100" smtClean="0">
                <a:latin typeface="Calibri" pitchFamily="34" charset="0"/>
              </a:rPr>
              <a:t>Yeterlik değerlendirmesi için </a:t>
            </a:r>
            <a:r>
              <a:rPr lang="tr-TR" sz="2100" b="1" smtClean="0">
                <a:solidFill>
                  <a:srgbClr val="FF0000"/>
                </a:solidFill>
                <a:latin typeface="Calibri" pitchFamily="34" charset="0"/>
              </a:rPr>
              <a:t>isteneceklerin ve bu belgelerde aranacak yeterlik kriterlerinin ihale veya ön yeterlik dokümanı ile ihale veya ön yeterliğe ilişkin ilan veya davet belgelerinde belirtilmesi zorunludur</a:t>
            </a:r>
            <a:r>
              <a:rPr lang="tr-TR" sz="2100" smtClean="0">
                <a:latin typeface="Calibri" pitchFamily="34" charset="0"/>
              </a:rPr>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normAutofit fontScale="90000"/>
          </a:bodyPr>
          <a:lstStyle/>
          <a:p>
            <a:pPr algn="ctr" eaLnBrk="1" fontAlgn="auto" hangingPunct="1">
              <a:spcAft>
                <a:spcPts val="0"/>
              </a:spcAft>
              <a:defRPr/>
            </a:pPr>
            <a:r>
              <a:rPr lang="tr-TR" sz="3200" b="1" dirty="0" smtClean="0">
                <a:solidFill>
                  <a:srgbClr val="0070C0"/>
                </a:solidFill>
                <a:latin typeface="Comic Sans MS" pitchFamily="66" charset="0"/>
              </a:rPr>
              <a:t>İHALEYE KATILIMDA YETERLİĞİN BELİRLENMESİNDE UYULACAK İLKELER-2 (Yön. m.28)</a:t>
            </a:r>
            <a:endParaRPr lang="tr-TR" sz="3200" b="1" dirty="0">
              <a:solidFill>
                <a:srgbClr val="0070C0"/>
              </a:solidFill>
              <a:latin typeface="Comic Sans MS" pitchFamily="66" charset="0"/>
            </a:endParaRPr>
          </a:p>
        </p:txBody>
      </p:sp>
      <p:sp>
        <p:nvSpPr>
          <p:cNvPr id="22531" name="Rectangle 3"/>
          <p:cNvSpPr>
            <a:spLocks noGrp="1" noChangeArrowheads="1"/>
          </p:cNvSpPr>
          <p:nvPr>
            <p:ph idx="1"/>
          </p:nvPr>
        </p:nvSpPr>
        <p:spPr>
          <a:xfrm>
            <a:off x="928688" y="1500188"/>
            <a:ext cx="8215312" cy="4521200"/>
          </a:xfrm>
        </p:spPr>
        <p:txBody>
          <a:bodyPr/>
          <a:lstStyle/>
          <a:p>
            <a:pPr algn="just" eaLnBrk="1" hangingPunct="1"/>
            <a:r>
              <a:rPr lang="tr-TR" sz="2100" b="1" dirty="0" smtClean="0">
                <a:solidFill>
                  <a:srgbClr val="FF0000"/>
                </a:solidFill>
                <a:latin typeface="Calibri" pitchFamily="34" charset="0"/>
              </a:rPr>
              <a:t>Kısmi teklif verilmesine imkan tanınan ihalelerde:</a:t>
            </a:r>
          </a:p>
          <a:p>
            <a:pPr algn="just" eaLnBrk="1" hangingPunct="1">
              <a:buFont typeface="Wingdings 2" pitchFamily="18" charset="2"/>
              <a:buNone/>
            </a:pPr>
            <a:r>
              <a:rPr lang="tr-TR" sz="2100" dirty="0" smtClean="0">
                <a:latin typeface="Calibri" pitchFamily="34" charset="0"/>
              </a:rPr>
              <a:t>     İlanda ve dokümanda işin her bir kısmı ve bu kısımlar için tespit edilen yeterlik kriterleri ayrı ayrı gösterilir. Aday veya isteklinin yeterlik değerlendirmesi, başvuruda bulunduğu veya teklif verdiği her bir kısım için ayrı ayrı yapılır.</a:t>
            </a:r>
          </a:p>
          <a:p>
            <a:pPr algn="just" eaLnBrk="1" hangingPunct="1">
              <a:buFont typeface="Wingdings 2" pitchFamily="18" charset="2"/>
              <a:buNone/>
            </a:pPr>
            <a:endParaRPr lang="tr-TR" sz="2100" dirty="0" smtClean="0">
              <a:latin typeface="Calibri" pitchFamily="34" charset="0"/>
            </a:endParaRPr>
          </a:p>
          <a:p>
            <a:pPr algn="just" eaLnBrk="1" hangingPunct="1"/>
            <a:r>
              <a:rPr lang="tr-TR" sz="2100" b="1" dirty="0" smtClean="0">
                <a:solidFill>
                  <a:srgbClr val="FF0000"/>
                </a:solidFill>
                <a:latin typeface="Calibri" pitchFamily="34" charset="0"/>
              </a:rPr>
              <a:t>Belli istekliler arasında ihale usulüyle yapılacak ihalelerde: </a:t>
            </a:r>
          </a:p>
          <a:p>
            <a:pPr algn="just" eaLnBrk="1" hangingPunct="1">
              <a:buFont typeface="Wingdings 2" pitchFamily="18" charset="2"/>
              <a:buNone/>
            </a:pPr>
            <a:r>
              <a:rPr lang="tr-TR" sz="2100" dirty="0" smtClean="0">
                <a:latin typeface="Calibri" pitchFamily="34" charset="0"/>
              </a:rPr>
              <a:t>    Yeterliği tespit edilenler arasından belli sayıda isteklinin davet edilmesinin öngörüldüğü durumlarda, ön yeterlik dokümanında; asgari yeterlik </a:t>
            </a:r>
            <a:r>
              <a:rPr lang="tr-TR" sz="2100" dirty="0" smtClean="0">
                <a:solidFill>
                  <a:schemeClr val="bg2">
                    <a:lumMod val="50000"/>
                  </a:schemeClr>
                </a:solidFill>
                <a:latin typeface="Calibri" pitchFamily="34" charset="0"/>
              </a:rPr>
              <a:t>kriterlerine, beşten az olmamak üzere teklif vermeye davet edilecek aday sayısının sınırlandırılması halinde ise sıralama kriterleri ile puanlama yöntemine de yer verilir. </a:t>
            </a:r>
            <a:endParaRPr lang="tr-TR" sz="2900" dirty="0" smtClean="0">
              <a:solidFill>
                <a:schemeClr val="bg2">
                  <a:lumMod val="50000"/>
                </a:schemeClr>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p:txBody>
          <a:bodyPr vert="horz" wrap="square" lIns="91440" tIns="45720" rIns="91440" bIns="45720" numCol="1" anchorCtr="0" compatLnSpc="1">
            <a:prstTxWarp prst="textNoShape">
              <a:avLst/>
            </a:prstTxWarp>
            <a:normAutofit fontScale="90000"/>
          </a:bodyPr>
          <a:lstStyle/>
          <a:p>
            <a:pPr algn="ctr" eaLnBrk="1" hangingPunct="1">
              <a:defRPr/>
            </a:pPr>
            <a:r>
              <a:rPr lang="tr-TR" sz="3200" b="1" dirty="0" smtClean="0">
                <a:solidFill>
                  <a:srgbClr val="0070C0"/>
                </a:solidFill>
                <a:latin typeface="Comic Sans MS" pitchFamily="66" charset="0"/>
              </a:rPr>
              <a:t>İHALEYE KATILIMDA YETERLİĞİN BELİRLENMESİNDE UYULACAK İLKELER-3 (Yön. m.28)</a:t>
            </a:r>
            <a:endParaRPr lang="tr-TR" sz="3200" b="1" dirty="0" smtClean="0">
              <a:solidFill>
                <a:srgbClr val="0070C0"/>
              </a:solidFill>
              <a:effectLst/>
              <a:latin typeface="Comic Sans MS" pitchFamily="66" charset="0"/>
            </a:endParaRPr>
          </a:p>
        </p:txBody>
      </p:sp>
      <p:sp>
        <p:nvSpPr>
          <p:cNvPr id="23555" name="Rectangle 3"/>
          <p:cNvSpPr>
            <a:spLocks noGrp="1" noChangeArrowheads="1"/>
          </p:cNvSpPr>
          <p:nvPr>
            <p:ph idx="1"/>
          </p:nvPr>
        </p:nvSpPr>
        <p:spPr>
          <a:xfrm>
            <a:off x="1000125" y="1557338"/>
            <a:ext cx="8001000" cy="4464050"/>
          </a:xfrm>
        </p:spPr>
        <p:txBody>
          <a:bodyPr/>
          <a:lstStyle/>
          <a:p>
            <a:pPr eaLnBrk="1" hangingPunct="1">
              <a:lnSpc>
                <a:spcPct val="90000"/>
              </a:lnSpc>
            </a:pPr>
            <a:endParaRPr lang="tr-TR" sz="1900" dirty="0" smtClean="0"/>
          </a:p>
          <a:p>
            <a:pPr algn="just" eaLnBrk="1" hangingPunct="1">
              <a:lnSpc>
                <a:spcPct val="90000"/>
              </a:lnSpc>
            </a:pPr>
            <a:r>
              <a:rPr lang="tr-TR" sz="2400" b="1" dirty="0" smtClean="0">
                <a:solidFill>
                  <a:srgbClr val="FF0000"/>
                </a:solidFill>
                <a:latin typeface="Calibri" pitchFamily="34" charset="0"/>
              </a:rPr>
              <a:t>Belli istekliler arasında ihale usulüyle ve Kanunun 21 inci maddesinin (a), (d) ve (e) bentlerine göre yapılan ihalelerde</a:t>
            </a:r>
            <a:r>
              <a:rPr lang="tr-TR" sz="2400" dirty="0" smtClean="0">
                <a:solidFill>
                  <a:srgbClr val="FF0000"/>
                </a:solidFill>
                <a:latin typeface="Calibri" pitchFamily="34" charset="0"/>
              </a:rPr>
              <a:t>:</a:t>
            </a:r>
            <a:r>
              <a:rPr lang="tr-TR" sz="2400" dirty="0" smtClean="0">
                <a:latin typeface="Calibri" pitchFamily="34" charset="0"/>
              </a:rPr>
              <a:t> </a:t>
            </a:r>
          </a:p>
          <a:p>
            <a:pPr algn="just" eaLnBrk="1" hangingPunct="1">
              <a:lnSpc>
                <a:spcPct val="90000"/>
              </a:lnSpc>
              <a:buFont typeface="Wingdings 2" pitchFamily="18" charset="2"/>
              <a:buNone/>
            </a:pPr>
            <a:r>
              <a:rPr lang="tr-TR" sz="2400" dirty="0" smtClean="0">
                <a:latin typeface="Calibri" pitchFamily="34" charset="0"/>
              </a:rPr>
              <a:t>    Bankalardan temin edilecek belgeler, iş hacmini gösteren belgeler ve iş deneyimini gösteren belgelerde aranılacak yeterlik kriterleri </a:t>
            </a:r>
            <a:r>
              <a:rPr lang="tr-TR" sz="2400" b="1" dirty="0" smtClean="0">
                <a:solidFill>
                  <a:srgbClr val="FF0000"/>
                </a:solidFill>
                <a:latin typeface="Calibri" pitchFamily="34" charset="0"/>
              </a:rPr>
              <a:t>parasal tutar olarak </a:t>
            </a:r>
            <a:r>
              <a:rPr lang="tr-TR" sz="2400" dirty="0" smtClean="0">
                <a:latin typeface="Calibri" pitchFamily="34" charset="0"/>
              </a:rPr>
              <a:t>belirlenir. </a:t>
            </a:r>
          </a:p>
          <a:p>
            <a:pPr algn="just" eaLnBrk="1" hangingPunct="1">
              <a:lnSpc>
                <a:spcPct val="90000"/>
              </a:lnSpc>
              <a:buFont typeface="Wingdings 2" pitchFamily="18" charset="2"/>
              <a:buNone/>
            </a:pPr>
            <a:endParaRPr lang="tr-TR" sz="2400" dirty="0" smtClean="0">
              <a:latin typeface="Calibri" pitchFamily="34" charset="0"/>
            </a:endParaRPr>
          </a:p>
          <a:p>
            <a:pPr algn="just" eaLnBrk="1" hangingPunct="1">
              <a:lnSpc>
                <a:spcPct val="90000"/>
              </a:lnSpc>
            </a:pPr>
            <a:r>
              <a:rPr lang="tr-TR" sz="2400" b="1" dirty="0" smtClean="0">
                <a:solidFill>
                  <a:srgbClr val="FF0000"/>
                </a:solidFill>
                <a:latin typeface="Calibri" pitchFamily="34" charset="0"/>
              </a:rPr>
              <a:t>Yıllara yaygın olarak gerçekleştirilecek işlerin ihalelerinde</a:t>
            </a:r>
            <a:r>
              <a:rPr lang="tr-TR" sz="2400" dirty="0" smtClean="0">
                <a:latin typeface="Calibri" pitchFamily="34" charset="0"/>
              </a:rPr>
              <a:t>:</a:t>
            </a:r>
          </a:p>
          <a:p>
            <a:pPr algn="just" eaLnBrk="1" hangingPunct="1">
              <a:lnSpc>
                <a:spcPct val="90000"/>
              </a:lnSpc>
              <a:buFont typeface="Wingdings 2" pitchFamily="18" charset="2"/>
              <a:buNone/>
            </a:pPr>
            <a:r>
              <a:rPr lang="tr-TR" sz="2400" dirty="0" smtClean="0">
                <a:latin typeface="Calibri" pitchFamily="34" charset="0"/>
              </a:rPr>
              <a:t>     İş hacmi ile iş deneyimine ilişkin belgelerde aranılacak oranlar, Yönetmeliğin 36 ve 39 uncu madde hükümlerine göre belirlenir.</a:t>
            </a:r>
          </a:p>
          <a:p>
            <a:pPr eaLnBrk="1" hangingPunct="1"/>
            <a:endParaRPr lang="tr-TR" sz="1900" dirty="0" smtClean="0"/>
          </a:p>
          <a:p>
            <a:pPr eaLnBrk="1" hangingPunct="1">
              <a:lnSpc>
                <a:spcPct val="90000"/>
              </a:lnSpc>
              <a:buFont typeface="Wingdings 2" pitchFamily="18" charset="2"/>
              <a:buNone/>
            </a:pPr>
            <a:endParaRPr lang="tr-TR" sz="2100" dirty="0" smtClean="0"/>
          </a:p>
          <a:p>
            <a:pPr eaLnBrk="1" hangingPunct="1">
              <a:lnSpc>
                <a:spcPct val="90000"/>
              </a:lnSpc>
            </a:pPr>
            <a:endParaRPr lang="tr-TR" sz="2900" dirty="0" smtClean="0">
              <a:solidFill>
                <a:schemeClr val="hlink"/>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p:txBody>
          <a:bodyPr vert="horz" wrap="square" lIns="91440" tIns="45720" rIns="91440" bIns="45720" numCol="1" anchorCtr="0" compatLnSpc="1">
            <a:prstTxWarp prst="textNoShape">
              <a:avLst/>
            </a:prstTxWarp>
          </a:bodyPr>
          <a:lstStyle/>
          <a:p>
            <a:pPr algn="ctr" eaLnBrk="1" hangingPunct="1"/>
            <a:r>
              <a:rPr lang="tr-TR" sz="3200" b="1" smtClean="0">
                <a:solidFill>
                  <a:srgbClr val="0070C0"/>
                </a:solidFill>
                <a:effectLst/>
                <a:latin typeface="Comic Sans MS" pitchFamily="66" charset="0"/>
              </a:rPr>
              <a:t>İHALEYE KATILIMDA YETERLİK KRİTERLERİ-1</a:t>
            </a:r>
          </a:p>
        </p:txBody>
      </p:sp>
      <p:sp>
        <p:nvSpPr>
          <p:cNvPr id="26627" name="Rectangle 3"/>
          <p:cNvSpPr>
            <a:spLocks noGrp="1" noChangeArrowheads="1"/>
          </p:cNvSpPr>
          <p:nvPr>
            <p:ph idx="1"/>
          </p:nvPr>
        </p:nvSpPr>
        <p:spPr>
          <a:xfrm>
            <a:off x="900113" y="1557338"/>
            <a:ext cx="8029575" cy="4514850"/>
          </a:xfrm>
        </p:spPr>
        <p:txBody>
          <a:bodyPr/>
          <a:lstStyle/>
          <a:p>
            <a:pPr algn="just" eaLnBrk="1" hangingPunct="1">
              <a:lnSpc>
                <a:spcPct val="90000"/>
              </a:lnSpc>
            </a:pPr>
            <a:r>
              <a:rPr lang="tr-TR" sz="2400" smtClean="0">
                <a:latin typeface="Calibri" pitchFamily="34" charset="0"/>
              </a:rPr>
              <a:t>Hizmet alımı ihalelerinde yeterlik kriterleri, </a:t>
            </a:r>
            <a:r>
              <a:rPr lang="tr-TR" sz="2400" b="1" smtClean="0">
                <a:solidFill>
                  <a:srgbClr val="FF0000"/>
                </a:solidFill>
                <a:latin typeface="Calibri" pitchFamily="34" charset="0"/>
              </a:rPr>
              <a:t>ekonomik ve mali yeterlik</a:t>
            </a:r>
            <a:r>
              <a:rPr lang="tr-TR" sz="2400" smtClean="0">
                <a:latin typeface="Calibri" pitchFamily="34" charset="0"/>
              </a:rPr>
              <a:t> ile </a:t>
            </a:r>
            <a:r>
              <a:rPr lang="tr-TR" sz="2400" b="1" smtClean="0">
                <a:solidFill>
                  <a:srgbClr val="FF0000"/>
                </a:solidFill>
                <a:latin typeface="Calibri" pitchFamily="34" charset="0"/>
              </a:rPr>
              <a:t>mesleki ve teknik yeterlik</a:t>
            </a:r>
            <a:r>
              <a:rPr lang="tr-TR" sz="2400" smtClean="0">
                <a:latin typeface="Calibri" pitchFamily="34" charset="0"/>
              </a:rPr>
              <a:t> kriterlerinden oluşmaktadır. </a:t>
            </a:r>
          </a:p>
          <a:p>
            <a:pPr eaLnBrk="1" hangingPunct="1">
              <a:lnSpc>
                <a:spcPct val="90000"/>
              </a:lnSpc>
            </a:pPr>
            <a:endParaRPr lang="tr-TR" sz="2400" smtClean="0">
              <a:latin typeface="Calibri" pitchFamily="34" charset="0"/>
            </a:endParaRPr>
          </a:p>
          <a:p>
            <a:pPr algn="just" eaLnBrk="1" hangingPunct="1">
              <a:lnSpc>
                <a:spcPct val="90000"/>
              </a:lnSpc>
            </a:pPr>
            <a:r>
              <a:rPr lang="tr-TR" sz="2400" b="1" smtClean="0">
                <a:solidFill>
                  <a:srgbClr val="FF0000"/>
                </a:solidFill>
                <a:latin typeface="Calibri" pitchFamily="34" charset="0"/>
              </a:rPr>
              <a:t>Ekonomik ve Mali Yeterliğe İlişkin Belgeler:</a:t>
            </a:r>
          </a:p>
          <a:p>
            <a:pPr algn="just" eaLnBrk="1" hangingPunct="1">
              <a:lnSpc>
                <a:spcPct val="90000"/>
              </a:lnSpc>
              <a:buFont typeface="Wingdings 2" pitchFamily="18" charset="2"/>
              <a:buNone/>
            </a:pPr>
            <a:r>
              <a:rPr lang="tr-TR" sz="2400" smtClean="0">
                <a:latin typeface="Calibri" pitchFamily="34" charset="0"/>
              </a:rPr>
              <a:t>	</a:t>
            </a:r>
            <a:r>
              <a:rPr lang="tr-TR" sz="2400" b="1" smtClean="0">
                <a:solidFill>
                  <a:srgbClr val="FF0000"/>
                </a:solidFill>
                <a:latin typeface="Calibri" pitchFamily="34" charset="0"/>
              </a:rPr>
              <a:t>1-</a:t>
            </a:r>
            <a:r>
              <a:rPr lang="tr-TR" sz="2400" smtClean="0">
                <a:latin typeface="Calibri" pitchFamily="34" charset="0"/>
              </a:rPr>
              <a:t>Bankalardan temin edilecek, isteklinin mali durumu ile ilgili belgeleri, </a:t>
            </a:r>
          </a:p>
          <a:p>
            <a:pPr algn="just" eaLnBrk="1" hangingPunct="1">
              <a:lnSpc>
                <a:spcPct val="90000"/>
              </a:lnSpc>
              <a:buFontTx/>
              <a:buNone/>
            </a:pPr>
            <a:endParaRPr lang="tr-TR" sz="2400" smtClean="0">
              <a:latin typeface="Calibri" pitchFamily="34" charset="0"/>
            </a:endParaRPr>
          </a:p>
          <a:p>
            <a:pPr algn="just" eaLnBrk="1" hangingPunct="1">
              <a:lnSpc>
                <a:spcPct val="90000"/>
              </a:lnSpc>
              <a:buFont typeface="Wingdings 2" pitchFamily="18" charset="2"/>
              <a:buNone/>
            </a:pPr>
            <a:r>
              <a:rPr lang="tr-TR" sz="2400" smtClean="0">
                <a:latin typeface="Calibri" pitchFamily="34" charset="0"/>
              </a:rPr>
              <a:t>	</a:t>
            </a:r>
            <a:r>
              <a:rPr lang="tr-TR" sz="2400" b="1" smtClean="0">
                <a:solidFill>
                  <a:srgbClr val="FF0000"/>
                </a:solidFill>
                <a:latin typeface="Calibri" pitchFamily="34" charset="0"/>
              </a:rPr>
              <a:t>2-</a:t>
            </a:r>
            <a:r>
              <a:rPr lang="tr-TR" sz="2400" smtClean="0">
                <a:latin typeface="Calibri" pitchFamily="34" charset="0"/>
              </a:rPr>
              <a:t>İsteklinin bilançosu veya eşdeğer belgeleri,</a:t>
            </a:r>
          </a:p>
          <a:p>
            <a:pPr algn="just" eaLnBrk="1" hangingPunct="1">
              <a:lnSpc>
                <a:spcPct val="90000"/>
              </a:lnSpc>
              <a:buFontTx/>
              <a:buNone/>
            </a:pPr>
            <a:endParaRPr lang="tr-TR" sz="2400" smtClean="0">
              <a:latin typeface="Calibri" pitchFamily="34" charset="0"/>
            </a:endParaRPr>
          </a:p>
          <a:p>
            <a:pPr algn="just" eaLnBrk="1" hangingPunct="1">
              <a:lnSpc>
                <a:spcPct val="90000"/>
              </a:lnSpc>
              <a:buFont typeface="Wingdings 2" pitchFamily="18" charset="2"/>
              <a:buNone/>
            </a:pPr>
            <a:r>
              <a:rPr lang="tr-TR" sz="2400" smtClean="0">
                <a:latin typeface="Calibri" pitchFamily="34" charset="0"/>
              </a:rPr>
              <a:t>	</a:t>
            </a:r>
            <a:r>
              <a:rPr lang="tr-TR" sz="2400" b="1" smtClean="0">
                <a:solidFill>
                  <a:srgbClr val="FF0000"/>
                </a:solidFill>
                <a:latin typeface="Calibri" pitchFamily="34" charset="0"/>
              </a:rPr>
              <a:t>3-</a:t>
            </a:r>
            <a:r>
              <a:rPr lang="tr-TR" sz="2400" smtClean="0">
                <a:latin typeface="Calibri" pitchFamily="34" charset="0"/>
              </a:rPr>
              <a:t>İsteklinin iş hacmini gösteren cirosu veya eşdeğer belgeleri. </a:t>
            </a:r>
          </a:p>
          <a:p>
            <a:pPr algn="just" eaLnBrk="1" hangingPunct="1">
              <a:lnSpc>
                <a:spcPct val="90000"/>
              </a:lnSpc>
              <a:buFontTx/>
              <a:buNone/>
            </a:pPr>
            <a:endParaRPr lang="tr-TR" sz="2400" smtClean="0">
              <a:latin typeface="Calibri" pitchFamily="34" charset="0"/>
            </a:endParaRPr>
          </a:p>
          <a:p>
            <a:pPr algn="just" eaLnBrk="1" hangingPunct="1">
              <a:lnSpc>
                <a:spcPct val="90000"/>
              </a:lnSpc>
              <a:buFontTx/>
              <a:buNone/>
            </a:pPr>
            <a:endParaRPr lang="tr-TR" sz="2800" smtClean="0">
              <a:latin typeface="Calibri"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pPr algn="ctr" eaLnBrk="1" fontAlgn="auto" hangingPunct="1">
              <a:spcAft>
                <a:spcPts val="0"/>
              </a:spcAft>
              <a:defRPr/>
            </a:pPr>
            <a:r>
              <a:rPr lang="tr-TR" sz="3200" b="1" dirty="0" smtClean="0">
                <a:solidFill>
                  <a:srgbClr val="0070C0"/>
                </a:solidFill>
                <a:effectLst/>
                <a:latin typeface="Comic Sans MS" pitchFamily="66" charset="0"/>
              </a:rPr>
              <a:t>İHALEYE KATILIMDA YETERLİK KRİTERLERİ-2</a:t>
            </a:r>
            <a:endParaRPr lang="tr-TR" sz="3200" b="1" dirty="0">
              <a:solidFill>
                <a:schemeClr val="tx2">
                  <a:satMod val="130000"/>
                </a:schemeClr>
              </a:solidFill>
              <a:latin typeface="Comic Sans MS" pitchFamily="66" charset="0"/>
            </a:endParaRPr>
          </a:p>
        </p:txBody>
      </p:sp>
      <p:sp>
        <p:nvSpPr>
          <p:cNvPr id="27651" name="Rectangle 3"/>
          <p:cNvSpPr>
            <a:spLocks noGrp="1" noChangeArrowheads="1"/>
          </p:cNvSpPr>
          <p:nvPr>
            <p:ph idx="1"/>
          </p:nvPr>
        </p:nvSpPr>
        <p:spPr>
          <a:xfrm>
            <a:off x="1000125" y="1341438"/>
            <a:ext cx="8001000" cy="4679950"/>
          </a:xfrm>
        </p:spPr>
        <p:txBody>
          <a:bodyPr/>
          <a:lstStyle/>
          <a:p>
            <a:pPr algn="just" eaLnBrk="1" hangingPunct="1">
              <a:lnSpc>
                <a:spcPct val="90000"/>
              </a:lnSpc>
            </a:pPr>
            <a:r>
              <a:rPr lang="tr-TR" sz="2100" b="1" dirty="0" smtClean="0">
                <a:solidFill>
                  <a:srgbClr val="FF0000"/>
                </a:solidFill>
                <a:latin typeface="Calibri" pitchFamily="34" charset="0"/>
              </a:rPr>
              <a:t>Mesleki ve Teknik Yeterliğe İlişkin Belgeler:</a:t>
            </a:r>
          </a:p>
          <a:p>
            <a:pPr algn="just" eaLnBrk="1" hangingPunct="1">
              <a:lnSpc>
                <a:spcPct val="90000"/>
              </a:lnSpc>
              <a:buFont typeface="Wingdings" pitchFamily="2" charset="2"/>
              <a:buNone/>
            </a:pPr>
            <a:endParaRPr lang="tr-TR" sz="2100" dirty="0" smtClean="0">
              <a:latin typeface="Calibri" pitchFamily="34" charset="0"/>
            </a:endParaRPr>
          </a:p>
          <a:p>
            <a:pPr algn="just" eaLnBrk="1" hangingPunct="1">
              <a:lnSpc>
                <a:spcPct val="90000"/>
              </a:lnSpc>
              <a:buFont typeface="Wingdings 2" pitchFamily="18" charset="2"/>
              <a:buNone/>
            </a:pPr>
            <a:r>
              <a:rPr lang="tr-TR" sz="2100" b="1" dirty="0" smtClean="0">
                <a:solidFill>
                  <a:srgbClr val="FF0000"/>
                </a:solidFill>
                <a:latin typeface="Calibri" pitchFamily="34" charset="0"/>
              </a:rPr>
              <a:t>1- </a:t>
            </a:r>
            <a:r>
              <a:rPr lang="tr-TR" sz="2100" dirty="0" smtClean="0">
                <a:latin typeface="Calibri" pitchFamily="34" charset="0"/>
              </a:rPr>
              <a:t>İsteklinin mesleki faaliyetini sürdürdüğünü ve teklif vermeye yetkili olduğunu gösteren belgeler,</a:t>
            </a:r>
          </a:p>
          <a:p>
            <a:pPr algn="just" eaLnBrk="1" hangingPunct="1">
              <a:lnSpc>
                <a:spcPct val="90000"/>
              </a:lnSpc>
              <a:buFontTx/>
              <a:buNone/>
            </a:pPr>
            <a:r>
              <a:rPr lang="tr-TR" sz="2100" dirty="0" smtClean="0">
                <a:latin typeface="Calibri" pitchFamily="34" charset="0"/>
              </a:rPr>
              <a:t> </a:t>
            </a:r>
          </a:p>
          <a:p>
            <a:pPr algn="just" eaLnBrk="1" hangingPunct="1">
              <a:lnSpc>
                <a:spcPct val="90000"/>
              </a:lnSpc>
              <a:buFontTx/>
              <a:buNone/>
            </a:pPr>
            <a:r>
              <a:rPr lang="tr-TR" sz="2100" b="1" dirty="0" smtClean="0">
                <a:solidFill>
                  <a:srgbClr val="FF0000"/>
                </a:solidFill>
                <a:latin typeface="Calibri" pitchFamily="34" charset="0"/>
              </a:rPr>
              <a:t>2-</a:t>
            </a:r>
            <a:r>
              <a:rPr lang="tr-TR" sz="2100" dirty="0" smtClean="0">
                <a:latin typeface="Calibri" pitchFamily="34" charset="0"/>
              </a:rPr>
              <a:t> İş deneyim belgeleri,</a:t>
            </a:r>
          </a:p>
          <a:p>
            <a:pPr algn="just" eaLnBrk="1" hangingPunct="1">
              <a:lnSpc>
                <a:spcPct val="90000"/>
              </a:lnSpc>
              <a:buFontTx/>
              <a:buNone/>
            </a:pPr>
            <a:r>
              <a:rPr lang="tr-TR" sz="2100" dirty="0" smtClean="0">
                <a:latin typeface="Calibri" pitchFamily="34" charset="0"/>
              </a:rPr>
              <a:t> </a:t>
            </a:r>
          </a:p>
          <a:p>
            <a:pPr algn="just" eaLnBrk="1" hangingPunct="1">
              <a:lnSpc>
                <a:spcPct val="90000"/>
              </a:lnSpc>
              <a:buFontTx/>
              <a:buNone/>
            </a:pPr>
            <a:r>
              <a:rPr lang="tr-TR" sz="2100" b="1" dirty="0" smtClean="0">
                <a:solidFill>
                  <a:srgbClr val="FF0000"/>
                </a:solidFill>
                <a:latin typeface="Calibri" pitchFamily="34" charset="0"/>
              </a:rPr>
              <a:t>3- </a:t>
            </a:r>
            <a:r>
              <a:rPr lang="tr-TR" sz="2100" dirty="0" smtClean="0">
                <a:latin typeface="Calibri" pitchFamily="34" charset="0"/>
              </a:rPr>
              <a:t>İsteklinin personel durumuna ilişkin belgeler </a:t>
            </a:r>
            <a:r>
              <a:rPr lang="tr-TR" sz="2100" dirty="0" smtClean="0">
                <a:solidFill>
                  <a:schemeClr val="bg2">
                    <a:lumMod val="50000"/>
                  </a:schemeClr>
                </a:solidFill>
                <a:latin typeface="Calibri" pitchFamily="34" charset="0"/>
              </a:rPr>
              <a:t>(yeterlik belgesi olarak istenemez, teknik şartnamede düzenleme yapılabilir.),</a:t>
            </a:r>
          </a:p>
          <a:p>
            <a:pPr algn="just" eaLnBrk="1" hangingPunct="1">
              <a:lnSpc>
                <a:spcPct val="90000"/>
              </a:lnSpc>
              <a:buFontTx/>
              <a:buNone/>
            </a:pPr>
            <a:endParaRPr lang="tr-TR" sz="2100" dirty="0" smtClean="0">
              <a:latin typeface="Calibri" pitchFamily="34" charset="0"/>
            </a:endParaRPr>
          </a:p>
          <a:p>
            <a:pPr algn="just" eaLnBrk="1" hangingPunct="1">
              <a:lnSpc>
                <a:spcPct val="90000"/>
              </a:lnSpc>
              <a:buFont typeface="Wingdings 2" pitchFamily="18" charset="2"/>
              <a:buNone/>
            </a:pPr>
            <a:r>
              <a:rPr lang="tr-TR" sz="2100" b="1" dirty="0" smtClean="0">
                <a:solidFill>
                  <a:srgbClr val="FF0000"/>
                </a:solidFill>
                <a:latin typeface="Calibri" pitchFamily="34" charset="0"/>
              </a:rPr>
              <a:t>4-</a:t>
            </a:r>
            <a:r>
              <a:rPr lang="tr-TR" sz="2100" dirty="0" smtClean="0">
                <a:latin typeface="Calibri" pitchFamily="34" charset="0"/>
              </a:rPr>
              <a:t> Makine ve diğer ekipmana ilişkin belgeler,</a:t>
            </a:r>
          </a:p>
          <a:p>
            <a:pPr algn="just" eaLnBrk="1" hangingPunct="1">
              <a:lnSpc>
                <a:spcPct val="90000"/>
              </a:lnSpc>
              <a:buFont typeface="Wingdings 2" pitchFamily="18" charset="2"/>
              <a:buNone/>
            </a:pPr>
            <a:endParaRPr lang="tr-TR" sz="2100" dirty="0" smtClean="0">
              <a:latin typeface="Calibri" pitchFamily="34" charset="0"/>
            </a:endParaRPr>
          </a:p>
          <a:p>
            <a:pPr algn="just" eaLnBrk="1" hangingPunct="1">
              <a:lnSpc>
                <a:spcPct val="90000"/>
              </a:lnSpc>
              <a:buFont typeface="Wingdings 2" pitchFamily="18" charset="2"/>
              <a:buNone/>
            </a:pPr>
            <a:r>
              <a:rPr lang="tr-TR" sz="2100" b="1" dirty="0" smtClean="0">
                <a:solidFill>
                  <a:srgbClr val="FF0000"/>
                </a:solidFill>
                <a:latin typeface="Calibri" pitchFamily="34" charset="0"/>
              </a:rPr>
              <a:t>5-</a:t>
            </a:r>
            <a:r>
              <a:rPr lang="tr-TR" sz="2100" dirty="0" smtClean="0">
                <a:latin typeface="Calibri" pitchFamily="34" charset="0"/>
              </a:rPr>
              <a:t> Kalite ve standart ile kapasiteye ilişkin belgeler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eaLnBrk="1" hangingPunct="1">
              <a:defRPr/>
            </a:pPr>
            <a:r>
              <a:rPr lang="tr-TR" sz="3200" b="1" dirty="0" smtClean="0">
                <a:solidFill>
                  <a:srgbClr val="0070C0"/>
                </a:solidFill>
                <a:effectLst>
                  <a:outerShdw blurRad="38100" dist="38100" dir="2700000" algn="tl">
                    <a:srgbClr val="000000">
                      <a:alpha val="43137"/>
                    </a:srgbClr>
                  </a:outerShdw>
                </a:effectLst>
                <a:latin typeface="Comic Sans MS" pitchFamily="66" charset="0"/>
              </a:rPr>
              <a:t>HİZMETİN TANIMI</a:t>
            </a:r>
            <a:br>
              <a:rPr lang="tr-TR" sz="3200" b="1" dirty="0" smtClean="0">
                <a:solidFill>
                  <a:srgbClr val="0070C0"/>
                </a:solidFill>
                <a:effectLst>
                  <a:outerShdw blurRad="38100" dist="38100" dir="2700000" algn="tl">
                    <a:srgbClr val="000000">
                      <a:alpha val="43137"/>
                    </a:srgbClr>
                  </a:outerShdw>
                </a:effectLst>
                <a:latin typeface="Comic Sans MS" pitchFamily="66" charset="0"/>
              </a:rPr>
            </a:br>
            <a:r>
              <a:rPr lang="tr-TR" sz="3200" b="1" dirty="0" smtClean="0">
                <a:solidFill>
                  <a:srgbClr val="0070C0"/>
                </a:solidFill>
                <a:effectLst>
                  <a:outerShdw blurRad="38100" dist="38100" dir="2700000" algn="tl">
                    <a:srgbClr val="000000">
                      <a:alpha val="43137"/>
                    </a:srgbClr>
                  </a:outerShdw>
                </a:effectLst>
                <a:latin typeface="Comic Sans MS" pitchFamily="66" charset="0"/>
              </a:rPr>
              <a:t>(4734 s.K. m. 4)</a:t>
            </a:r>
            <a:endParaRPr lang="tr-TR" sz="3200" b="1" dirty="0">
              <a:effectLst>
                <a:outerShdw blurRad="38100" dist="38100" dir="2700000" algn="tl">
                  <a:srgbClr val="000000">
                    <a:alpha val="43137"/>
                  </a:srgbClr>
                </a:outerShdw>
              </a:effectLst>
            </a:endParaRPr>
          </a:p>
        </p:txBody>
      </p:sp>
      <p:sp>
        <p:nvSpPr>
          <p:cNvPr id="9219" name="2 İçerik Yer Tutucusu"/>
          <p:cNvSpPr>
            <a:spLocks noGrp="1"/>
          </p:cNvSpPr>
          <p:nvPr>
            <p:ph idx="1"/>
          </p:nvPr>
        </p:nvSpPr>
        <p:spPr>
          <a:xfrm>
            <a:off x="1115616" y="1412776"/>
            <a:ext cx="7499350" cy="4800600"/>
          </a:xfrm>
        </p:spPr>
        <p:txBody>
          <a:bodyPr/>
          <a:lstStyle/>
          <a:p>
            <a:pPr algn="just" eaLnBrk="1" hangingPunct="1">
              <a:lnSpc>
                <a:spcPct val="90000"/>
              </a:lnSpc>
              <a:buFont typeface="Arial" charset="0"/>
              <a:buChar char="•"/>
            </a:pPr>
            <a:r>
              <a:rPr lang="tr-TR" sz="2800" dirty="0" smtClean="0">
                <a:latin typeface="Calibri" pitchFamily="34" charset="0"/>
              </a:rPr>
              <a:t>Bakım ve onarım, taşıma, haberleşme, sigorta, araştırma ve geliştirme, muhasebe, piyasa araştırması ve anket, danışmanlık, tanıtım, basım ve yayım, temizlik, yemek hazırlama ve dağıtım, toplantı, organizasyon, sergileme, koruma ve güvenlik, meslekî eğitim, fotoğraf, film, fikrî ve güzel sanat, bilgisayar sistemlerine yönelik hizmetler ile yazılım hizmetlerini, taşınır ve taşınmaz mal ve hakların kiralanmasını ve benzeri diğer hizmetleri ifade etmektedir.</a:t>
            </a:r>
          </a:p>
          <a:p>
            <a:pPr algn="just" eaLnBrk="1" hangingPunct="1">
              <a:lnSpc>
                <a:spcPct val="90000"/>
              </a:lnSpc>
              <a:buFont typeface="Wingdings 2" pitchFamily="18" charset="2"/>
              <a:buNone/>
            </a:pPr>
            <a:endParaRPr lang="tr-TR" sz="2000" dirty="0" smtClean="0">
              <a:latin typeface="Calibri" pitchFamily="34" charset="0"/>
            </a:endParaRPr>
          </a:p>
          <a:p>
            <a:pPr algn="just" eaLnBrk="1" hangingPunct="1">
              <a:lnSpc>
                <a:spcPct val="90000"/>
              </a:lnSpc>
              <a:buFont typeface="Wingdings 2" pitchFamily="18" charset="2"/>
              <a:buNone/>
            </a:pPr>
            <a:endParaRPr lang="tr-TR" sz="2400" dirty="0" smtClean="0">
              <a:latin typeface="Calibri" pitchFamily="34" charset="0"/>
            </a:endParaRPr>
          </a:p>
          <a:p>
            <a:pPr eaLnBrk="1" hangingPunct="1"/>
            <a:endParaRPr lang="tr-TR" sz="2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1435100" y="274638"/>
            <a:ext cx="7499350" cy="1511300"/>
          </a:xfrm>
        </p:spPr>
        <p:txBody>
          <a:bodyPr/>
          <a:lstStyle/>
          <a:p>
            <a:pPr algn="ctr" eaLnBrk="1" fontAlgn="auto" hangingPunct="1">
              <a:spcAft>
                <a:spcPts val="0"/>
              </a:spcAft>
              <a:defRPr/>
            </a:pPr>
            <a:r>
              <a:rPr lang="tr-TR" sz="3200" b="1" dirty="0" smtClean="0">
                <a:solidFill>
                  <a:srgbClr val="0070C0"/>
                </a:solidFill>
                <a:effectLst/>
                <a:latin typeface="Comic Sans MS" pitchFamily="66" charset="0"/>
              </a:rPr>
              <a:t>İHALEYE KATILIMDA İSTENECEK BELGELER-1 (Yön. m. 29)</a:t>
            </a:r>
            <a:endParaRPr lang="tr-TR" sz="3200" b="1" dirty="0">
              <a:solidFill>
                <a:srgbClr val="00B0F0"/>
              </a:solidFill>
              <a:latin typeface="Comic Sans MS" pitchFamily="66" charset="0"/>
            </a:endParaRPr>
          </a:p>
        </p:txBody>
      </p:sp>
      <p:sp>
        <p:nvSpPr>
          <p:cNvPr id="28675" name="Rectangle 3"/>
          <p:cNvSpPr>
            <a:spLocks noGrp="1" noChangeArrowheads="1"/>
          </p:cNvSpPr>
          <p:nvPr>
            <p:ph idx="1"/>
          </p:nvPr>
        </p:nvSpPr>
        <p:spPr>
          <a:xfrm>
            <a:off x="900113" y="1857375"/>
            <a:ext cx="7704137" cy="4595813"/>
          </a:xfrm>
        </p:spPr>
        <p:txBody>
          <a:bodyPr/>
          <a:lstStyle/>
          <a:p>
            <a:pPr algn="just" eaLnBrk="1" hangingPunct="1">
              <a:lnSpc>
                <a:spcPct val="80000"/>
              </a:lnSpc>
            </a:pPr>
            <a:r>
              <a:rPr lang="tr-TR" sz="2000" dirty="0" smtClean="0">
                <a:latin typeface="Calibri" pitchFamily="34" charset="0"/>
              </a:rPr>
              <a:t>Yeterliğin değerlendirilmesinde kullanılmak üzere istenecek belgeler </a:t>
            </a:r>
            <a:r>
              <a:rPr lang="tr-TR" sz="2000" b="1" dirty="0" smtClean="0">
                <a:solidFill>
                  <a:srgbClr val="FF0000"/>
                </a:solidFill>
                <a:latin typeface="Calibri" pitchFamily="34" charset="0"/>
              </a:rPr>
              <a:t>aşağıdaki esaslara göre belirlenir</a:t>
            </a:r>
            <a:r>
              <a:rPr lang="tr-TR" sz="2000" dirty="0" smtClean="0">
                <a:latin typeface="Calibri" pitchFamily="34" charset="0"/>
              </a:rPr>
              <a:t>:</a:t>
            </a:r>
          </a:p>
          <a:p>
            <a:pPr algn="just" eaLnBrk="1" hangingPunct="1">
              <a:lnSpc>
                <a:spcPct val="80000"/>
              </a:lnSpc>
            </a:pPr>
            <a:endParaRPr lang="tr-TR" sz="2000" dirty="0" smtClean="0">
              <a:latin typeface="Calibri" pitchFamily="34" charset="0"/>
            </a:endParaRPr>
          </a:p>
          <a:p>
            <a:pPr algn="just" eaLnBrk="1" hangingPunct="1">
              <a:lnSpc>
                <a:spcPct val="80000"/>
              </a:lnSpc>
            </a:pPr>
            <a:r>
              <a:rPr lang="tr-TR" sz="2000" b="1" dirty="0" smtClean="0">
                <a:solidFill>
                  <a:srgbClr val="FF0000"/>
                </a:solidFill>
                <a:latin typeface="Calibri" pitchFamily="34" charset="0"/>
              </a:rPr>
              <a:t>1- </a:t>
            </a:r>
            <a:r>
              <a:rPr lang="tr-TR" sz="2000" dirty="0" smtClean="0">
                <a:latin typeface="Calibri" pitchFamily="34" charset="0"/>
              </a:rPr>
              <a:t>İhale konusu işin yaklaşık maliyetine bakılmaksızın </a:t>
            </a:r>
            <a:r>
              <a:rPr lang="tr-TR" sz="2000" b="1" dirty="0" smtClean="0">
                <a:solidFill>
                  <a:srgbClr val="FF0000"/>
                </a:solidFill>
                <a:latin typeface="Calibri" pitchFamily="34" charset="0"/>
              </a:rPr>
              <a:t>tüm ihalelerde</a:t>
            </a:r>
            <a:r>
              <a:rPr lang="tr-TR" sz="2000" dirty="0" smtClean="0">
                <a:latin typeface="Calibri" pitchFamily="34" charset="0"/>
              </a:rPr>
              <a:t>; adayın veya isteklinin </a:t>
            </a:r>
            <a:r>
              <a:rPr lang="tr-TR" sz="2000" b="1" dirty="0" smtClean="0">
                <a:solidFill>
                  <a:srgbClr val="FF0000"/>
                </a:solidFill>
                <a:latin typeface="Calibri" pitchFamily="34" charset="0"/>
              </a:rPr>
              <a:t>mesleki faaliyetini sürdürdüğünü ve teklif vermeye yasal olarak yetkili olduğunu gösteren belgelerin</a:t>
            </a:r>
            <a:r>
              <a:rPr lang="tr-TR" sz="2000" dirty="0" smtClean="0">
                <a:latin typeface="Calibri" pitchFamily="34" charset="0"/>
              </a:rPr>
              <a:t>, </a:t>
            </a:r>
          </a:p>
          <a:p>
            <a:pPr algn="just" eaLnBrk="1" hangingPunct="1">
              <a:lnSpc>
                <a:spcPct val="80000"/>
              </a:lnSpc>
            </a:pPr>
            <a:endParaRPr lang="tr-TR" sz="2000" dirty="0" smtClean="0">
              <a:latin typeface="Calibri" pitchFamily="34" charset="0"/>
            </a:endParaRPr>
          </a:p>
          <a:p>
            <a:pPr algn="just" eaLnBrk="1" hangingPunct="1"/>
            <a:r>
              <a:rPr lang="tr-TR" sz="2000" b="1" dirty="0" smtClean="0">
                <a:solidFill>
                  <a:srgbClr val="FF0000"/>
                </a:solidFill>
                <a:latin typeface="Calibri" pitchFamily="34" charset="0"/>
              </a:rPr>
              <a:t>2-</a:t>
            </a:r>
            <a:r>
              <a:rPr lang="tr-TR" sz="2000" dirty="0" smtClean="0">
                <a:latin typeface="Calibri" pitchFamily="34" charset="0"/>
              </a:rPr>
              <a:t> Yaklaşık maliyeti, </a:t>
            </a:r>
            <a:r>
              <a:rPr lang="tr-TR" sz="2000" b="1" dirty="0" smtClean="0">
                <a:solidFill>
                  <a:srgbClr val="FF0000"/>
                </a:solidFill>
                <a:latin typeface="Calibri" pitchFamily="34" charset="0"/>
              </a:rPr>
              <a:t>Kanunun 13 üncü maddesinin birinci fıkrasının (b) bendinin (2) numaralı alt bendinde hizmet alımları için öngörülen üst limit tutarı ile eşik değer arasında olan işlerin ihalelerinde</a:t>
            </a:r>
            <a:r>
              <a:rPr lang="tr-TR" sz="2000" dirty="0" smtClean="0">
                <a:latin typeface="Calibri" pitchFamily="34" charset="0"/>
              </a:rPr>
              <a:t>; </a:t>
            </a:r>
            <a:r>
              <a:rPr lang="tr-TR" sz="2000" b="1" dirty="0" smtClean="0">
                <a:solidFill>
                  <a:srgbClr val="FF0000"/>
                </a:solidFill>
                <a:latin typeface="Calibri" pitchFamily="34" charset="0"/>
              </a:rPr>
              <a:t>yukarıda sayılan belgelere ek olarak, adayın veya isteklinin ihale konusu iş veya benzer işlerdeki deneyimini gösteren belgelerin, istenilmesi zorunludur</a:t>
            </a:r>
            <a:r>
              <a:rPr lang="tr-TR" sz="2000" dirty="0" smtClean="0">
                <a:latin typeface="Calibri" pitchFamily="34" charset="0"/>
              </a:rPr>
              <a:t>. </a:t>
            </a:r>
            <a:r>
              <a:rPr lang="tr-TR" sz="2000" dirty="0" smtClean="0">
                <a:solidFill>
                  <a:schemeClr val="bg2">
                    <a:lumMod val="50000"/>
                  </a:schemeClr>
                </a:solidFill>
                <a:latin typeface="Calibri" pitchFamily="34" charset="0"/>
              </a:rPr>
              <a:t>(Yaklaşık  maliyeti bu tutarın altında olan işlerde ise iş deneyim belgesi istenmesi idarenin takdirindedir.)</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p:txBody>
          <a:bodyPr vert="horz" wrap="square" lIns="91440" tIns="45720" rIns="91440" bIns="45720" numCol="1" anchorCtr="0" compatLnSpc="1">
            <a:prstTxWarp prst="textNoShape">
              <a:avLst/>
            </a:prstTxWarp>
            <a:normAutofit fontScale="90000"/>
          </a:bodyPr>
          <a:lstStyle/>
          <a:p>
            <a:pPr algn="ctr" eaLnBrk="1" hangingPunct="1">
              <a:defRPr/>
            </a:pPr>
            <a:r>
              <a:rPr lang="tr-TR" sz="3600" b="1" dirty="0" smtClean="0">
                <a:solidFill>
                  <a:srgbClr val="0070C0"/>
                </a:solidFill>
                <a:effectLst/>
                <a:latin typeface="Comic Sans MS" pitchFamily="66" charset="0"/>
              </a:rPr>
              <a:t>İHALEYE KATILIMDA İSTENECEK BELGELER-2 (Yön. m. 29)</a:t>
            </a:r>
          </a:p>
        </p:txBody>
      </p:sp>
      <p:sp>
        <p:nvSpPr>
          <p:cNvPr id="29699" name="Rectangle 3"/>
          <p:cNvSpPr>
            <a:spLocks noGrp="1" noChangeArrowheads="1"/>
          </p:cNvSpPr>
          <p:nvPr>
            <p:ph idx="1"/>
          </p:nvPr>
        </p:nvSpPr>
        <p:spPr>
          <a:xfrm>
            <a:off x="971550" y="1628775"/>
            <a:ext cx="7777163" cy="4752975"/>
          </a:xfrm>
        </p:spPr>
        <p:txBody>
          <a:bodyPr/>
          <a:lstStyle/>
          <a:p>
            <a:pPr algn="just" eaLnBrk="1" hangingPunct="1">
              <a:lnSpc>
                <a:spcPct val="90000"/>
              </a:lnSpc>
            </a:pPr>
            <a:r>
              <a:rPr lang="tr-TR" sz="2100" b="1" dirty="0" smtClean="0">
                <a:solidFill>
                  <a:srgbClr val="FF0000"/>
                </a:solidFill>
                <a:latin typeface="Calibri" pitchFamily="34" charset="0"/>
              </a:rPr>
              <a:t>3- YM ≥ Eşik Değer ise</a:t>
            </a:r>
            <a:r>
              <a:rPr lang="tr-TR" sz="2100" dirty="0" smtClean="0">
                <a:solidFill>
                  <a:srgbClr val="FF0000"/>
                </a:solidFill>
                <a:latin typeface="Calibri" pitchFamily="34" charset="0"/>
              </a:rPr>
              <a:t> </a:t>
            </a:r>
            <a:r>
              <a:rPr lang="tr-TR" sz="2100" dirty="0" smtClean="0">
                <a:latin typeface="Calibri" pitchFamily="34" charset="0"/>
              </a:rPr>
              <a:t>(Muhasebe, mesleki eğitim, fotoğraf, film, fikrî ve güzel sanatlar gibi hizmetler ile finansal kiralama hizmetleri hariç);</a:t>
            </a:r>
          </a:p>
          <a:p>
            <a:pPr algn="just" eaLnBrk="1" hangingPunct="1">
              <a:lnSpc>
                <a:spcPct val="90000"/>
              </a:lnSpc>
              <a:buFont typeface="Wingdings 2" pitchFamily="18" charset="2"/>
              <a:buNone/>
            </a:pPr>
            <a:r>
              <a:rPr lang="tr-TR" sz="2100" dirty="0" smtClean="0">
                <a:latin typeface="Calibri" pitchFamily="34" charset="0"/>
              </a:rPr>
              <a:t>      Yukarıda sayılan belgelere ilave olarak; </a:t>
            </a:r>
          </a:p>
          <a:p>
            <a:pPr algn="just" eaLnBrk="1" hangingPunct="1">
              <a:lnSpc>
                <a:spcPct val="90000"/>
              </a:lnSpc>
              <a:buFont typeface="Wingdings" pitchFamily="2" charset="2"/>
              <a:buNone/>
            </a:pPr>
            <a:r>
              <a:rPr lang="tr-TR" sz="2100" dirty="0" smtClean="0">
                <a:latin typeface="Calibri" pitchFamily="34" charset="0"/>
              </a:rPr>
              <a:t>  		</a:t>
            </a:r>
            <a:r>
              <a:rPr lang="tr-TR" sz="2100" b="1" dirty="0" smtClean="0">
                <a:solidFill>
                  <a:srgbClr val="FF0000"/>
                </a:solidFill>
                <a:latin typeface="Calibri" pitchFamily="34" charset="0"/>
              </a:rPr>
              <a:t>a-</a:t>
            </a:r>
            <a:r>
              <a:rPr lang="tr-TR" sz="2100" dirty="0" smtClean="0">
                <a:latin typeface="Calibri" pitchFamily="34" charset="0"/>
              </a:rPr>
              <a:t>Bankalardan temin edilecek, isteklinin mali durumu ile ilgili belgelerin,</a:t>
            </a:r>
          </a:p>
          <a:p>
            <a:pPr algn="just" eaLnBrk="1" hangingPunct="1">
              <a:lnSpc>
                <a:spcPct val="90000"/>
              </a:lnSpc>
              <a:buFont typeface="Wingdings" pitchFamily="2" charset="2"/>
              <a:buNone/>
            </a:pPr>
            <a:r>
              <a:rPr lang="tr-TR" sz="2100" dirty="0" smtClean="0">
                <a:latin typeface="Calibri" pitchFamily="34" charset="0"/>
              </a:rPr>
              <a:t> 		</a:t>
            </a:r>
            <a:r>
              <a:rPr lang="tr-TR" sz="2100" b="1" dirty="0" smtClean="0">
                <a:solidFill>
                  <a:srgbClr val="FF0000"/>
                </a:solidFill>
                <a:latin typeface="Calibri" pitchFamily="34" charset="0"/>
              </a:rPr>
              <a:t>b-</a:t>
            </a:r>
            <a:r>
              <a:rPr lang="tr-TR" sz="2100" dirty="0" smtClean="0">
                <a:latin typeface="Calibri" pitchFamily="34" charset="0"/>
              </a:rPr>
              <a:t>İsteklinin ilgili mevzuatı uyarınca yayınlanması zorunlu olan bilançosu veya bilançosunun gerekli görülen bölümleri, yoksa bunlara eşdeğer belgelerin,</a:t>
            </a:r>
          </a:p>
          <a:p>
            <a:pPr algn="just" eaLnBrk="1" hangingPunct="1">
              <a:lnSpc>
                <a:spcPct val="90000"/>
              </a:lnSpc>
              <a:buFont typeface="Wingdings" pitchFamily="2" charset="2"/>
              <a:buNone/>
            </a:pPr>
            <a:r>
              <a:rPr lang="tr-TR" sz="2100" dirty="0" smtClean="0">
                <a:latin typeface="Calibri" pitchFamily="34" charset="0"/>
              </a:rPr>
              <a:t>		</a:t>
            </a:r>
            <a:r>
              <a:rPr lang="tr-TR" sz="2100" b="1" dirty="0" smtClean="0">
                <a:solidFill>
                  <a:srgbClr val="FF0000"/>
                </a:solidFill>
                <a:latin typeface="Calibri" pitchFamily="34" charset="0"/>
              </a:rPr>
              <a:t>c-</a:t>
            </a:r>
            <a:r>
              <a:rPr lang="tr-TR" sz="2100" dirty="0" smtClean="0">
                <a:latin typeface="Calibri" pitchFamily="34" charset="0"/>
              </a:rPr>
              <a:t>İsteklinin iş hacmini gösteren toplam cirosu ve ihale konusu iş ile ilgili taahhüdü altındaki ve bitirdiği iş miktarını gösteren belgelerin,</a:t>
            </a:r>
          </a:p>
          <a:p>
            <a:pPr algn="just" eaLnBrk="1" hangingPunct="1">
              <a:lnSpc>
                <a:spcPct val="90000"/>
              </a:lnSpc>
              <a:buFont typeface="Wingdings" pitchFamily="2" charset="2"/>
              <a:buNone/>
            </a:pPr>
            <a:r>
              <a:rPr lang="tr-TR" sz="2100" dirty="0" smtClean="0">
                <a:latin typeface="Calibri" pitchFamily="34" charset="0"/>
              </a:rPr>
              <a:t>		İdarelerce istenilmesi zorunludur.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normAutofit fontScale="90000"/>
          </a:bodyPr>
          <a:lstStyle/>
          <a:p>
            <a:pPr algn="ctr" eaLnBrk="1" fontAlgn="auto" hangingPunct="1">
              <a:spcAft>
                <a:spcPts val="0"/>
              </a:spcAft>
              <a:defRPr/>
            </a:pPr>
            <a:r>
              <a:rPr lang="tr-TR" sz="3600" b="1" dirty="0" smtClean="0">
                <a:solidFill>
                  <a:srgbClr val="0070C0"/>
                </a:solidFill>
                <a:effectLst/>
                <a:latin typeface="Comic Sans MS" pitchFamily="66" charset="0"/>
              </a:rPr>
              <a:t>İHALEYE KATILIMDA İSTENECEK BELGELER-3 (Yön. m. 29)</a:t>
            </a:r>
            <a:endParaRPr lang="tr-TR" sz="3600" b="1" dirty="0">
              <a:solidFill>
                <a:schemeClr val="tx2">
                  <a:satMod val="130000"/>
                </a:schemeClr>
              </a:solidFill>
              <a:latin typeface="Comic Sans MS" pitchFamily="66" charset="0"/>
            </a:endParaRPr>
          </a:p>
        </p:txBody>
      </p:sp>
      <p:sp>
        <p:nvSpPr>
          <p:cNvPr id="30723" name="Rectangle 3"/>
          <p:cNvSpPr>
            <a:spLocks noGrp="1" noChangeArrowheads="1"/>
          </p:cNvSpPr>
          <p:nvPr>
            <p:ph idx="1"/>
          </p:nvPr>
        </p:nvSpPr>
        <p:spPr>
          <a:xfrm>
            <a:off x="1435100" y="1643063"/>
            <a:ext cx="7499350" cy="5214937"/>
          </a:xfrm>
        </p:spPr>
        <p:txBody>
          <a:bodyPr/>
          <a:lstStyle/>
          <a:p>
            <a:pPr algn="just" eaLnBrk="1" hangingPunct="1"/>
            <a:r>
              <a:rPr lang="tr-TR" sz="1800" b="1" dirty="0" smtClean="0">
                <a:solidFill>
                  <a:srgbClr val="FF0000"/>
                </a:solidFill>
                <a:latin typeface="Calibri" pitchFamily="34" charset="0"/>
              </a:rPr>
              <a:t>Zorunlu belgeler dışında</a:t>
            </a:r>
            <a:r>
              <a:rPr lang="tr-TR" sz="1800" dirty="0" smtClean="0">
                <a:latin typeface="Calibri" pitchFamily="34" charset="0"/>
              </a:rPr>
              <a:t>, 4734 sayılı Kanunun 10 uncu maddesinde yer alan  diğer belgelerden hangilerinin yeterlik değerlendirmesinde kullanılacağı, ihale konusu işin niteliğine uygun biçimde ve Yönetmelikte düzenlenen esaslar çerçevesinde ilgili idarece belirlenir. </a:t>
            </a:r>
          </a:p>
          <a:p>
            <a:pPr algn="just" eaLnBrk="1" hangingPunct="1">
              <a:buFont typeface="Wingdings 2" pitchFamily="18" charset="2"/>
              <a:buNone/>
            </a:pPr>
            <a:endParaRPr lang="tr-TR" sz="1800" dirty="0" smtClean="0">
              <a:solidFill>
                <a:schemeClr val="tx2"/>
              </a:solidFill>
              <a:latin typeface="Calibri" pitchFamily="34" charset="0"/>
            </a:endParaRPr>
          </a:p>
          <a:p>
            <a:pPr algn="just" eaLnBrk="1" hangingPunct="1"/>
            <a:r>
              <a:rPr lang="tr-TR" sz="1800" b="1" dirty="0" smtClean="0">
                <a:solidFill>
                  <a:srgbClr val="FF0000"/>
                </a:solidFill>
                <a:latin typeface="Calibri" pitchFamily="34" charset="0"/>
              </a:rPr>
              <a:t>Danışmanlık hizmet alımlarından</a:t>
            </a:r>
            <a:r>
              <a:rPr lang="tr-TR" sz="1800" dirty="0" smtClean="0">
                <a:latin typeface="Calibri" pitchFamily="34" charset="0"/>
              </a:rPr>
              <a:t>, yaklaşık maliyeti Kanunun 13 üncü maddesinin birinci fıkrasının (b) bendinin (2) numaralı alt bendinde hizmet alımları için öngörülen üst limit tutarının altında kalanların ihalelerinde ise; Yönetmeliğin 29 uncu maddesinin 1 inci fıkrasının (a) ve (b) bentlerinde sayılan belgelerin istenilmesi zorunludur.</a:t>
            </a:r>
          </a:p>
          <a:p>
            <a:pPr algn="just" eaLnBrk="1" hangingPunct="1">
              <a:buFont typeface="Wingdings 2" pitchFamily="18" charset="2"/>
              <a:buNone/>
            </a:pPr>
            <a:endParaRPr lang="tr-TR" sz="1800" dirty="0" smtClean="0">
              <a:latin typeface="Calibri" pitchFamily="34" charset="0"/>
            </a:endParaRPr>
          </a:p>
          <a:p>
            <a:pPr algn="just" eaLnBrk="1" hangingPunct="1"/>
            <a:r>
              <a:rPr lang="tr-TR" sz="1800" dirty="0" smtClean="0">
                <a:latin typeface="Calibri" pitchFamily="34" charset="0"/>
              </a:rPr>
              <a:t> </a:t>
            </a:r>
            <a:r>
              <a:rPr lang="tr-TR" sz="1800" b="1" dirty="0" smtClean="0">
                <a:solidFill>
                  <a:srgbClr val="FF0000"/>
                </a:solidFill>
                <a:latin typeface="Calibri" pitchFamily="34" charset="0"/>
              </a:rPr>
              <a:t>Kısmi teklif verilmesine imkan tanınan ihalelerde,</a:t>
            </a:r>
            <a:r>
              <a:rPr lang="tr-TR" sz="1800" dirty="0" smtClean="0">
                <a:latin typeface="Calibri" pitchFamily="34" charset="0"/>
              </a:rPr>
              <a:t> istenecek belgeler, işin tamamı dikkate alınarak hesaplanan yaklaşık maliyete göre belirlenir. </a:t>
            </a:r>
            <a:endParaRPr lang="tr-TR" sz="1800" dirty="0" smtClean="0">
              <a:solidFill>
                <a:schemeClr val="tx2"/>
              </a:solidFill>
              <a:latin typeface="Calibri" pitchFamily="34" charset="0"/>
            </a:endParaRPr>
          </a:p>
          <a:p>
            <a:pPr eaLnBrk="1" hangingPunct="1">
              <a:buFont typeface="Wingdings" pitchFamily="2" charset="2"/>
              <a:buNone/>
            </a:pPr>
            <a:r>
              <a:rPr lang="tr-TR" dirty="0" smtClean="0">
                <a:latin typeface="Calibri" pitchFamily="34" charset="0"/>
              </a:rPr>
              <a:t>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1479550" y="623888"/>
            <a:ext cx="6973888" cy="1162050"/>
          </a:xfrm>
        </p:spPr>
        <p:txBody>
          <a:bodyPr>
            <a:normAutofit fontScale="90000"/>
          </a:bodyPr>
          <a:lstStyle/>
          <a:p>
            <a:pPr algn="ctr" eaLnBrk="1" fontAlgn="auto" hangingPunct="1">
              <a:spcAft>
                <a:spcPts val="0"/>
              </a:spcAft>
              <a:defRPr/>
            </a:pPr>
            <a:r>
              <a:rPr lang="tr-TR" b="1" dirty="0" smtClean="0">
                <a:solidFill>
                  <a:srgbClr val="0070C0"/>
                </a:solidFill>
                <a:effectLst/>
                <a:latin typeface="Comic Sans MS" pitchFamily="66" charset="0"/>
              </a:rPr>
              <a:t>İSTENMEYECEK BELGELER-1 (Yön. m. 29)</a:t>
            </a:r>
            <a:endParaRPr lang="tr-TR" b="1" dirty="0">
              <a:solidFill>
                <a:schemeClr val="tx2">
                  <a:satMod val="130000"/>
                </a:schemeClr>
              </a:solidFill>
              <a:latin typeface="Comic Sans MS" pitchFamily="66" charset="0"/>
            </a:endParaRPr>
          </a:p>
        </p:txBody>
      </p:sp>
      <p:sp>
        <p:nvSpPr>
          <p:cNvPr id="31747" name="Rectangle 3"/>
          <p:cNvSpPr>
            <a:spLocks noGrp="1" noChangeArrowheads="1"/>
          </p:cNvSpPr>
          <p:nvPr>
            <p:ph idx="1"/>
          </p:nvPr>
        </p:nvSpPr>
        <p:spPr>
          <a:xfrm>
            <a:off x="323850" y="1557338"/>
            <a:ext cx="8820150" cy="5300662"/>
          </a:xfrm>
        </p:spPr>
        <p:txBody>
          <a:bodyPr/>
          <a:lstStyle/>
          <a:p>
            <a:pPr eaLnBrk="1" hangingPunct="1"/>
            <a:endParaRPr lang="tr-TR" sz="2900" b="1" smtClean="0">
              <a:solidFill>
                <a:schemeClr val="hlink"/>
              </a:solidFill>
            </a:endParaRPr>
          </a:p>
          <a:p>
            <a:pPr eaLnBrk="1" hangingPunct="1"/>
            <a:endParaRPr lang="tr-TR" sz="1900" smtClean="0"/>
          </a:p>
        </p:txBody>
      </p:sp>
      <p:sp>
        <p:nvSpPr>
          <p:cNvPr id="233476" name="Rectangle 4"/>
          <p:cNvSpPr>
            <a:spLocks noChangeArrowheads="1"/>
          </p:cNvSpPr>
          <p:nvPr/>
        </p:nvSpPr>
        <p:spPr bwMode="auto">
          <a:xfrm>
            <a:off x="1071563" y="1785938"/>
            <a:ext cx="7715250" cy="3786187"/>
          </a:xfrm>
          <a:prstGeom prst="rect">
            <a:avLst/>
          </a:prstGeom>
          <a:noFill/>
          <a:ln w="9525">
            <a:noFill/>
            <a:miter lim="800000"/>
            <a:headEnd/>
            <a:tailEnd/>
          </a:ln>
          <a:effectLst/>
        </p:spPr>
        <p:txBody>
          <a:bodyPr>
            <a:spAutoFit/>
          </a:bodyPr>
          <a:lstStyle/>
          <a:p>
            <a:pPr algn="just" eaLnBrk="0" hangingPunct="0">
              <a:defRPr/>
            </a:pPr>
            <a:endParaRPr lang="tr-TR" sz="2000" dirty="0">
              <a:latin typeface="Calibri" pitchFamily="34" charset="0"/>
              <a:cs typeface="+mn-cs"/>
            </a:endParaRPr>
          </a:p>
          <a:p>
            <a:pPr marL="457200" indent="-457200" algn="just" eaLnBrk="0" hangingPunct="0">
              <a:defRPr/>
            </a:pPr>
            <a:r>
              <a:rPr lang="tr-TR" sz="2000" b="1" dirty="0">
                <a:solidFill>
                  <a:srgbClr val="FF0000"/>
                </a:solidFill>
                <a:latin typeface="Calibri" pitchFamily="34" charset="0"/>
                <a:cs typeface="+mn-cs"/>
              </a:rPr>
              <a:t>1-</a:t>
            </a:r>
            <a:r>
              <a:rPr lang="tr-TR" sz="2000" dirty="0">
                <a:latin typeface="Calibri" pitchFamily="34" charset="0"/>
                <a:cs typeface="+mn-cs"/>
              </a:rPr>
              <a:t>  </a:t>
            </a:r>
            <a:r>
              <a:rPr lang="tr-TR" sz="2000" b="1" dirty="0">
                <a:solidFill>
                  <a:srgbClr val="FF0000"/>
                </a:solidFill>
                <a:latin typeface="Calibri" pitchFamily="34" charset="0"/>
                <a:cs typeface="+mn-cs"/>
              </a:rPr>
              <a:t>Kanunun 13 üncü maddesinin birinci fıkrasının (b) bendinin (2) numaralı alt bendinde</a:t>
            </a:r>
            <a:r>
              <a:rPr lang="tr-TR" sz="2000" dirty="0">
                <a:latin typeface="Calibri" pitchFamily="34" charset="0"/>
                <a:cs typeface="+mn-cs"/>
              </a:rPr>
              <a:t> hizmet alımları için öngörülen üst limit tutarının altında kalan ihalelerde </a:t>
            </a:r>
            <a:r>
              <a:rPr lang="tr-TR" sz="2000" b="1" dirty="0">
                <a:solidFill>
                  <a:srgbClr val="FF0000"/>
                </a:solidFill>
                <a:latin typeface="Calibri" pitchFamily="34" charset="0"/>
                <a:cs typeface="+mn-cs"/>
              </a:rPr>
              <a:t>ekonomik ve mali yeterlik  belgeleri </a:t>
            </a:r>
            <a:r>
              <a:rPr lang="tr-TR" sz="2000" dirty="0">
                <a:latin typeface="Calibri" pitchFamily="34" charset="0"/>
                <a:cs typeface="+mn-cs"/>
              </a:rPr>
              <a:t>istenemez. </a:t>
            </a:r>
          </a:p>
          <a:p>
            <a:pPr marL="457200" indent="-457200" algn="just" eaLnBrk="0" hangingPunct="0">
              <a:defRPr/>
            </a:pPr>
            <a:endParaRPr lang="tr-TR" sz="2000" dirty="0">
              <a:latin typeface="Calibri" pitchFamily="34" charset="0"/>
              <a:cs typeface="+mn-cs"/>
            </a:endParaRPr>
          </a:p>
          <a:p>
            <a:pPr marL="457200" indent="-457200" algn="just" eaLnBrk="0" hangingPunct="0">
              <a:defRPr/>
            </a:pPr>
            <a:r>
              <a:rPr lang="tr-TR" sz="2000" b="1" dirty="0">
                <a:solidFill>
                  <a:srgbClr val="FF0000"/>
                </a:solidFill>
                <a:latin typeface="Calibri" pitchFamily="34" charset="0"/>
                <a:cs typeface="+mn-cs"/>
              </a:rPr>
              <a:t>2-</a:t>
            </a:r>
            <a:r>
              <a:rPr lang="tr-TR" sz="2000" dirty="0">
                <a:latin typeface="Calibri" pitchFamily="34" charset="0"/>
                <a:cs typeface="+mn-cs"/>
              </a:rPr>
              <a:t>  İhalenin konusu </a:t>
            </a:r>
            <a:r>
              <a:rPr lang="tr-TR" sz="2000" b="1" dirty="0">
                <a:solidFill>
                  <a:srgbClr val="FF0000"/>
                </a:solidFill>
                <a:latin typeface="Calibri" pitchFamily="34" charset="0"/>
                <a:cs typeface="+mn-cs"/>
              </a:rPr>
              <a:t>taşımalı ilköğretim kapsamında yapılan öğrenci taşıma işleri ve sigortacılık</a:t>
            </a:r>
            <a:r>
              <a:rPr lang="tr-TR" sz="2000" dirty="0">
                <a:latin typeface="Calibri" pitchFamily="34" charset="0"/>
                <a:cs typeface="+mn-cs"/>
              </a:rPr>
              <a:t> hizmet alımı ihalelerinde </a:t>
            </a:r>
            <a:r>
              <a:rPr lang="tr-TR" sz="2000" b="1" dirty="0">
                <a:solidFill>
                  <a:srgbClr val="FF0000"/>
                </a:solidFill>
                <a:latin typeface="Calibri" pitchFamily="34" charset="0"/>
                <a:cs typeface="+mn-cs"/>
              </a:rPr>
              <a:t>ekonomik ve mali yeterlik belgeleri istenemez.</a:t>
            </a:r>
          </a:p>
          <a:p>
            <a:pPr marL="457200" indent="-457200" algn="just" eaLnBrk="0" hangingPunct="0">
              <a:defRPr/>
            </a:pPr>
            <a:endParaRPr lang="tr-TR" sz="2000" b="1" dirty="0">
              <a:latin typeface="Calibri" pitchFamily="34" charset="0"/>
              <a:cs typeface="+mn-cs"/>
            </a:endParaRPr>
          </a:p>
          <a:p>
            <a:pPr marL="457200" indent="-457200" algn="just" eaLnBrk="0" hangingPunct="0">
              <a:defRPr/>
            </a:pPr>
            <a:r>
              <a:rPr lang="tr-TR" sz="2000" b="1" dirty="0">
                <a:solidFill>
                  <a:srgbClr val="FF0000"/>
                </a:solidFill>
                <a:latin typeface="Calibri" pitchFamily="34" charset="0"/>
                <a:cs typeface="+mn-cs"/>
              </a:rPr>
              <a:t>3-</a:t>
            </a:r>
            <a:r>
              <a:rPr lang="tr-TR" sz="2000" b="1" dirty="0">
                <a:latin typeface="Calibri" pitchFamily="34" charset="0"/>
                <a:cs typeface="+mn-cs"/>
              </a:rPr>
              <a:t>  </a:t>
            </a:r>
            <a:r>
              <a:rPr lang="tr-TR" sz="2000" b="1" dirty="0">
                <a:solidFill>
                  <a:srgbClr val="FF0000"/>
                </a:solidFill>
                <a:latin typeface="Calibri" pitchFamily="34" charset="0"/>
                <a:cs typeface="+mn-cs"/>
              </a:rPr>
              <a:t>İlk defa gerçekleştirilecek yeni bir hizmet</a:t>
            </a:r>
            <a:r>
              <a:rPr lang="tr-TR" sz="2000" dirty="0">
                <a:latin typeface="Calibri" pitchFamily="34" charset="0"/>
                <a:cs typeface="+mn-cs"/>
              </a:rPr>
              <a:t> türünün ortaya çıkması durumunda, </a:t>
            </a:r>
            <a:r>
              <a:rPr lang="tr-TR" sz="2000" b="1" dirty="0">
                <a:solidFill>
                  <a:srgbClr val="FF0000"/>
                </a:solidFill>
                <a:latin typeface="Calibri" pitchFamily="34" charset="0"/>
                <a:cs typeface="+mn-cs"/>
              </a:rPr>
              <a:t>iş deneyimi aranmayabilir</a:t>
            </a:r>
            <a:r>
              <a:rPr lang="tr-TR" sz="2000" dirty="0">
                <a:latin typeface="Calibri" pitchFamily="34" charset="0"/>
                <a:cs typeface="+mn-cs"/>
              </a:rPr>
              <a:t>.</a:t>
            </a:r>
            <a:endParaRPr lang="en-US" sz="2000" dirty="0">
              <a:latin typeface="Calibri" pitchFamily="34" charset="0"/>
              <a:cs typeface="+mn-cs"/>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a:xfrm>
            <a:off x="574675" y="304800"/>
            <a:ext cx="8001000" cy="909638"/>
          </a:xfrm>
        </p:spPr>
        <p:txBody>
          <a:bodyPr>
            <a:normAutofit fontScale="90000"/>
          </a:bodyPr>
          <a:lstStyle/>
          <a:p>
            <a:pPr algn="ctr" eaLnBrk="1" fontAlgn="auto" hangingPunct="1">
              <a:spcAft>
                <a:spcPts val="0"/>
              </a:spcAft>
              <a:defRPr/>
            </a:pPr>
            <a:r>
              <a:rPr lang="tr-TR" sz="3600" b="1" dirty="0" smtClean="0">
                <a:solidFill>
                  <a:srgbClr val="0070C0"/>
                </a:solidFill>
                <a:effectLst/>
                <a:latin typeface="Comic Sans MS" pitchFamily="66" charset="0"/>
              </a:rPr>
              <a:t/>
            </a:r>
            <a:br>
              <a:rPr lang="tr-TR" sz="3600" b="1" dirty="0" smtClean="0">
                <a:solidFill>
                  <a:srgbClr val="0070C0"/>
                </a:solidFill>
                <a:effectLst/>
                <a:latin typeface="Comic Sans MS" pitchFamily="66" charset="0"/>
              </a:rPr>
            </a:br>
            <a:r>
              <a:rPr lang="tr-TR" sz="3600" b="1" dirty="0" smtClean="0">
                <a:solidFill>
                  <a:srgbClr val="0070C0"/>
                </a:solidFill>
                <a:effectLst/>
                <a:latin typeface="Comic Sans MS" pitchFamily="66" charset="0"/>
              </a:rPr>
              <a:t>    EKONOMİK </a:t>
            </a:r>
            <a:r>
              <a:rPr lang="tr-TR" sz="3600" b="1" dirty="0">
                <a:solidFill>
                  <a:srgbClr val="0070C0"/>
                </a:solidFill>
                <a:effectLst/>
                <a:latin typeface="Comic Sans MS" pitchFamily="66" charset="0"/>
              </a:rPr>
              <a:t>VE MALİ </a:t>
            </a:r>
            <a:r>
              <a:rPr lang="tr-TR" sz="3600" b="1" dirty="0" smtClean="0">
                <a:solidFill>
                  <a:srgbClr val="0070C0"/>
                </a:solidFill>
                <a:effectLst/>
                <a:latin typeface="Comic Sans MS" pitchFamily="66" charset="0"/>
              </a:rPr>
              <a:t>YETERLİK KRİTERTLERİ</a:t>
            </a:r>
            <a:r>
              <a:rPr lang="tr-TR" sz="2000" b="1" dirty="0">
                <a:solidFill>
                  <a:srgbClr val="0070C0"/>
                </a:solidFill>
                <a:effectLst/>
              </a:rPr>
              <a:t/>
            </a:r>
            <a:br>
              <a:rPr lang="tr-TR" sz="2000" b="1" dirty="0">
                <a:solidFill>
                  <a:srgbClr val="0070C0"/>
                </a:solidFill>
                <a:effectLst/>
              </a:rPr>
            </a:br>
            <a:endParaRPr lang="tr-TR" dirty="0">
              <a:solidFill>
                <a:srgbClr val="0070C0"/>
              </a:solidFill>
              <a:effectLst/>
            </a:endParaRPr>
          </a:p>
        </p:txBody>
      </p:sp>
      <p:sp>
        <p:nvSpPr>
          <p:cNvPr id="33795" name="Rectangle 3"/>
          <p:cNvSpPr>
            <a:spLocks noGrp="1" noChangeArrowheads="1"/>
          </p:cNvSpPr>
          <p:nvPr>
            <p:ph idx="1"/>
          </p:nvPr>
        </p:nvSpPr>
        <p:spPr>
          <a:xfrm>
            <a:off x="928688" y="1643063"/>
            <a:ext cx="8001000" cy="4786312"/>
          </a:xfrm>
        </p:spPr>
        <p:txBody>
          <a:bodyPr/>
          <a:lstStyle/>
          <a:p>
            <a:pPr algn="just" eaLnBrk="1" hangingPunct="1">
              <a:buFont typeface="Wingdings 2" pitchFamily="18" charset="2"/>
              <a:buNone/>
            </a:pPr>
            <a:r>
              <a:rPr lang="tr-TR" sz="1900" b="1" smtClean="0">
                <a:solidFill>
                  <a:srgbClr val="0070C0"/>
                </a:solidFill>
                <a:latin typeface="Comic Sans MS" pitchFamily="66" charset="0"/>
              </a:rPr>
              <a:t>1- BANKALARDAN TEMİN EDİLECEK BELGELER-1 (Yön. m. 34)</a:t>
            </a:r>
          </a:p>
          <a:p>
            <a:pPr algn="just" eaLnBrk="1" hangingPunct="1"/>
            <a:r>
              <a:rPr lang="tr-TR" sz="2400" smtClean="0">
                <a:latin typeface="Calibri" pitchFamily="34" charset="0"/>
              </a:rPr>
              <a:t>Mali durumu göstermek üzere bankalardan temin edilecek yeterlik belgesi, </a:t>
            </a:r>
            <a:r>
              <a:rPr lang="tr-TR" sz="2400" b="1" smtClean="0">
                <a:solidFill>
                  <a:srgbClr val="FF0000"/>
                </a:solidFill>
                <a:latin typeface="Calibri" pitchFamily="34" charset="0"/>
              </a:rPr>
              <a:t>banka referans mektubudur</a:t>
            </a:r>
            <a:r>
              <a:rPr lang="tr-TR" sz="2400" smtClean="0">
                <a:latin typeface="Calibri" pitchFamily="34" charset="0"/>
              </a:rPr>
              <a:t>. </a:t>
            </a:r>
          </a:p>
          <a:p>
            <a:pPr algn="just" eaLnBrk="1" hangingPunct="1">
              <a:buFont typeface="Wingdings 2" pitchFamily="18" charset="2"/>
              <a:buNone/>
            </a:pPr>
            <a:endParaRPr lang="tr-TR" sz="2400" smtClean="0">
              <a:latin typeface="Calibri" pitchFamily="34" charset="0"/>
            </a:endParaRPr>
          </a:p>
          <a:p>
            <a:pPr algn="just" eaLnBrk="1" hangingPunct="1"/>
            <a:r>
              <a:rPr lang="tr-TR" sz="2400" smtClean="0">
                <a:latin typeface="Calibri" pitchFamily="34" charset="0"/>
              </a:rPr>
              <a:t>Yeterlik kriterleri aşağıdaki esaslara göre belirlenir:</a:t>
            </a:r>
          </a:p>
          <a:p>
            <a:pPr algn="just" eaLnBrk="1" hangingPunct="1">
              <a:buFont typeface="Wingdings 2" pitchFamily="18" charset="2"/>
              <a:buNone/>
            </a:pPr>
            <a:r>
              <a:rPr lang="tr-TR" sz="2400" b="1" smtClean="0">
                <a:solidFill>
                  <a:srgbClr val="FF0000"/>
                </a:solidFill>
                <a:latin typeface="Calibri" pitchFamily="34" charset="0"/>
              </a:rPr>
              <a:t>   a) </a:t>
            </a:r>
            <a:r>
              <a:rPr lang="tr-TR" sz="2400" smtClean="0">
                <a:latin typeface="Calibri" pitchFamily="34" charset="0"/>
              </a:rPr>
              <a:t>Açık ihale usulüyle yapılan ihaleler ile Kanunun 21 inci maddesinin (b) ve (c) bentlerine göre yapılan ihalelerde; isteklinin bankalar nezdindeki kullanılmamış nakdi veya gayrinakdi kredisi ya da üzerinde kısıtlama bulunmayan mevduatı, </a:t>
            </a:r>
            <a:r>
              <a:rPr lang="tr-TR" sz="2400" b="1" smtClean="0">
                <a:solidFill>
                  <a:srgbClr val="FF0000"/>
                </a:solidFill>
                <a:latin typeface="Calibri" pitchFamily="34" charset="0"/>
              </a:rPr>
              <a:t>teklif edilen bedelin % 10’undan az olamaz</a:t>
            </a:r>
            <a:r>
              <a:rPr lang="tr-TR" sz="2400" smtClean="0">
                <a:latin typeface="Calibri" pitchFamily="34" charset="0"/>
              </a:rPr>
              <a:t>.</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2 İçerik Yer Tutucusu"/>
          <p:cNvSpPr>
            <a:spLocks noGrp="1"/>
          </p:cNvSpPr>
          <p:nvPr>
            <p:ph idx="1"/>
          </p:nvPr>
        </p:nvSpPr>
        <p:spPr>
          <a:xfrm>
            <a:off x="1435100" y="857250"/>
            <a:ext cx="7499350" cy="5391150"/>
          </a:xfrm>
        </p:spPr>
        <p:txBody>
          <a:bodyPr/>
          <a:lstStyle/>
          <a:p>
            <a:pPr algn="just" eaLnBrk="1" hangingPunct="1">
              <a:buFont typeface="Wingdings 2" pitchFamily="18" charset="2"/>
              <a:buNone/>
            </a:pPr>
            <a:r>
              <a:rPr lang="tr-TR" sz="2400" b="1" smtClean="0">
                <a:solidFill>
                  <a:srgbClr val="0070C0"/>
                </a:solidFill>
                <a:latin typeface="Comic Sans MS" pitchFamily="66" charset="0"/>
              </a:rPr>
              <a:t>BANKALARDAN TEMİN EDİLECEK BELGELER-2</a:t>
            </a:r>
          </a:p>
          <a:p>
            <a:pPr algn="just" eaLnBrk="1" hangingPunct="1"/>
            <a:endParaRPr lang="tr-TR" sz="2400" smtClean="0">
              <a:latin typeface="Calibri" pitchFamily="34" charset="0"/>
            </a:endParaRPr>
          </a:p>
          <a:p>
            <a:pPr algn="just" eaLnBrk="1" hangingPunct="1"/>
            <a:r>
              <a:rPr lang="tr-TR" sz="2400" b="1" smtClean="0">
                <a:solidFill>
                  <a:srgbClr val="FF0000"/>
                </a:solidFill>
                <a:latin typeface="Calibri" pitchFamily="34" charset="0"/>
              </a:rPr>
              <a:t>b) Belli istekliler arasında ihale usulüyle yapılan ihaleler ile Kanunun 21 inci maddesinin (a), (d) ve (e) bentlerine göre yapılan ihalelerde:</a:t>
            </a:r>
          </a:p>
          <a:p>
            <a:pPr algn="just" eaLnBrk="1" hangingPunct="1">
              <a:buFont typeface="Wingdings 2" pitchFamily="18" charset="2"/>
              <a:buNone/>
            </a:pPr>
            <a:r>
              <a:rPr lang="tr-TR" sz="2400" b="1" smtClean="0">
                <a:solidFill>
                  <a:srgbClr val="FF0000"/>
                </a:solidFill>
                <a:latin typeface="Calibri" pitchFamily="34" charset="0"/>
              </a:rPr>
              <a:t>   </a:t>
            </a:r>
            <a:r>
              <a:rPr lang="tr-TR" sz="2400" smtClean="0">
                <a:latin typeface="Calibri" pitchFamily="34" charset="0"/>
              </a:rPr>
              <a:t> Aday veya isteklinin bankalar nezdindeki kullanılmamış nakdi veya gayrinakdi kredisi ya da üzerinde kısıtlama bulunmayan mevduatı, </a:t>
            </a:r>
            <a:r>
              <a:rPr lang="tr-TR" sz="2400" b="1" smtClean="0">
                <a:solidFill>
                  <a:srgbClr val="FF0000"/>
                </a:solidFill>
                <a:latin typeface="Calibri" pitchFamily="34" charset="0"/>
              </a:rPr>
              <a:t>yaklaşık maliyetin % 5’i ile % 15’i aralığında </a:t>
            </a:r>
            <a:r>
              <a:rPr lang="tr-TR" sz="2400" smtClean="0">
                <a:latin typeface="Calibri" pitchFamily="34" charset="0"/>
              </a:rPr>
              <a:t>idare tarafından belirlenecek parasal tutardan az olamaz. Belirtilen kriterler, mevduat ve kredi tutarları toplanmak ya da birden fazla banka referans mektubu sunulmak suretiyle de sağlanabilir. </a:t>
            </a:r>
          </a:p>
          <a:p>
            <a:pPr eaLnBrk="1" hangingPunct="1"/>
            <a:endParaRPr lang="tr-TR" sz="24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1435100" y="928688"/>
            <a:ext cx="7499350" cy="5319712"/>
          </a:xfrm>
        </p:spPr>
        <p:txBody>
          <a:bodyPr/>
          <a:lstStyle/>
          <a:p>
            <a:pPr eaLnBrk="1" hangingPunct="1">
              <a:lnSpc>
                <a:spcPct val="80000"/>
              </a:lnSpc>
              <a:buFont typeface="Wingdings 2" pitchFamily="18" charset="2"/>
              <a:buNone/>
            </a:pPr>
            <a:r>
              <a:rPr lang="tr-TR" sz="2000" b="1" smtClean="0">
                <a:solidFill>
                  <a:srgbClr val="0070C0"/>
                </a:solidFill>
                <a:latin typeface="Comic Sans MS" pitchFamily="66" charset="0"/>
              </a:rPr>
              <a:t>BANKALARDAN TEMİN EDİLECEK BELGELER-3</a:t>
            </a:r>
          </a:p>
          <a:p>
            <a:pPr eaLnBrk="1" hangingPunct="1">
              <a:lnSpc>
                <a:spcPct val="80000"/>
              </a:lnSpc>
            </a:pPr>
            <a:endParaRPr lang="tr-TR" sz="2000" u="sng" smtClean="0">
              <a:solidFill>
                <a:schemeClr val="tx2"/>
              </a:solidFill>
            </a:endParaRPr>
          </a:p>
          <a:p>
            <a:pPr algn="just" eaLnBrk="1" hangingPunct="1">
              <a:lnSpc>
                <a:spcPct val="80000"/>
              </a:lnSpc>
            </a:pPr>
            <a:r>
              <a:rPr lang="tr-TR" sz="2400" smtClean="0">
                <a:latin typeface="Calibri" pitchFamily="34" charset="0"/>
              </a:rPr>
              <a:t>Banka referans mektubunun </a:t>
            </a:r>
            <a:r>
              <a:rPr lang="tr-TR" sz="2400" b="1" smtClean="0">
                <a:solidFill>
                  <a:srgbClr val="FF0000"/>
                </a:solidFill>
                <a:latin typeface="Calibri" pitchFamily="34" charset="0"/>
              </a:rPr>
              <a:t>ilk ilan veya davet tarihinden sonra düzenlenmiş</a:t>
            </a:r>
            <a:r>
              <a:rPr lang="tr-TR" sz="2400" smtClean="0">
                <a:latin typeface="Calibri" pitchFamily="34" charset="0"/>
              </a:rPr>
              <a:t> olması zorunludur.</a:t>
            </a:r>
          </a:p>
          <a:p>
            <a:pPr algn="just" eaLnBrk="1" hangingPunct="1">
              <a:lnSpc>
                <a:spcPct val="80000"/>
              </a:lnSpc>
            </a:pPr>
            <a:endParaRPr lang="tr-TR" sz="2400" smtClean="0">
              <a:solidFill>
                <a:schemeClr val="tx2"/>
              </a:solidFill>
              <a:latin typeface="Calibri" pitchFamily="34" charset="0"/>
            </a:endParaRPr>
          </a:p>
          <a:p>
            <a:pPr algn="just" eaLnBrk="1" hangingPunct="1">
              <a:lnSpc>
                <a:spcPct val="80000"/>
              </a:lnSpc>
            </a:pPr>
            <a:r>
              <a:rPr lang="tr-TR" sz="2400" smtClean="0">
                <a:latin typeface="Calibri" pitchFamily="34" charset="0"/>
              </a:rPr>
              <a:t>İş ortaklığında, ortaklardan biri, birkaçı veya tamamı tarafından ortaklık oranına bakılmaksızın bu yeterlik kriteri sağlanabilir. Konsorsiyumda ise bu belgelerin her bir ortak tarafından, kendi kısmı için belirlenen yeterlik kriterini sağlayacak şekilde sunulması gerekir.</a:t>
            </a:r>
          </a:p>
          <a:p>
            <a:pPr algn="just" eaLnBrk="1" hangingPunct="1">
              <a:lnSpc>
                <a:spcPct val="80000"/>
              </a:lnSpc>
            </a:pPr>
            <a:endParaRPr lang="tr-TR" sz="2400" smtClean="0">
              <a:solidFill>
                <a:schemeClr val="tx2"/>
              </a:solidFill>
              <a:latin typeface="Calibri" pitchFamily="34" charset="0"/>
            </a:endParaRPr>
          </a:p>
          <a:p>
            <a:pPr algn="just" eaLnBrk="1" hangingPunct="1">
              <a:lnSpc>
                <a:spcPct val="80000"/>
              </a:lnSpc>
            </a:pPr>
            <a:r>
              <a:rPr lang="tr-TR" sz="2400" smtClean="0">
                <a:latin typeface="Calibri" pitchFamily="34" charset="0"/>
              </a:rPr>
              <a:t>Gerek görülürse idarelerce bu belgelerin ilgili bankanın genel müdürlüğünden veya şubesinden teyidi idarelerce yapılır.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a:xfrm>
            <a:off x="971600" y="116632"/>
            <a:ext cx="7962850" cy="1228998"/>
          </a:xfrm>
        </p:spPr>
        <p:txBody>
          <a:bodyPr>
            <a:normAutofit/>
          </a:bodyPr>
          <a:lstStyle/>
          <a:p>
            <a:pPr algn="just" eaLnBrk="1" fontAlgn="auto" hangingPunct="1">
              <a:spcAft>
                <a:spcPts val="0"/>
              </a:spcAft>
              <a:defRPr/>
            </a:pPr>
            <a:r>
              <a:rPr lang="tr-TR" sz="2800" b="1" dirty="0" smtClean="0">
                <a:solidFill>
                  <a:srgbClr val="0070C0"/>
                </a:solidFill>
                <a:latin typeface="Comic Sans MS" pitchFamily="66" charset="0"/>
              </a:rPr>
              <a:t>2-Bilanço </a:t>
            </a:r>
            <a:r>
              <a:rPr lang="tr-TR" sz="2800" b="1" dirty="0">
                <a:solidFill>
                  <a:srgbClr val="0070C0"/>
                </a:solidFill>
                <a:latin typeface="Comic Sans MS" pitchFamily="66" charset="0"/>
              </a:rPr>
              <a:t>veya eşdeğer </a:t>
            </a:r>
            <a:r>
              <a:rPr lang="tr-TR" sz="2800" b="1" dirty="0" smtClean="0">
                <a:solidFill>
                  <a:srgbClr val="0070C0"/>
                </a:solidFill>
                <a:latin typeface="Comic Sans MS" pitchFamily="66" charset="0"/>
              </a:rPr>
              <a:t>belgeler-1 (Yön. m. 35-geçici m.5</a:t>
            </a:r>
            <a:endParaRPr lang="tr-TR" sz="2800" b="1" strike="sngStrike" dirty="0">
              <a:solidFill>
                <a:schemeClr val="bg2">
                  <a:lumMod val="50000"/>
                </a:schemeClr>
              </a:solidFill>
              <a:latin typeface="Comic Sans MS" pitchFamily="66" charset="0"/>
            </a:endParaRPr>
          </a:p>
        </p:txBody>
      </p:sp>
      <p:sp>
        <p:nvSpPr>
          <p:cNvPr id="36867" name="Rectangle 3"/>
          <p:cNvSpPr>
            <a:spLocks noGrp="1" noChangeArrowheads="1"/>
          </p:cNvSpPr>
          <p:nvPr>
            <p:ph idx="1"/>
          </p:nvPr>
        </p:nvSpPr>
        <p:spPr>
          <a:xfrm>
            <a:off x="857250" y="1268760"/>
            <a:ext cx="8286750" cy="5445224"/>
          </a:xfrm>
        </p:spPr>
        <p:txBody>
          <a:bodyPr/>
          <a:lstStyle/>
          <a:p>
            <a:pPr algn="just">
              <a:spcBef>
                <a:spcPts val="0"/>
              </a:spcBef>
            </a:pPr>
            <a:r>
              <a:rPr lang="tr-TR" sz="2000" dirty="0" smtClean="0">
                <a:solidFill>
                  <a:srgbClr val="0000FF"/>
                </a:solidFill>
              </a:rPr>
              <a:t>Bilançonun veya eşdeğer belgelerin istenildiği ihalelerde ihalenin yapıldığı yıldan önceki yıla ait; </a:t>
            </a:r>
          </a:p>
          <a:p>
            <a:pPr algn="just">
              <a:spcBef>
                <a:spcPts val="0"/>
              </a:spcBef>
            </a:pPr>
            <a:r>
              <a:rPr lang="tr-TR" sz="2000" dirty="0" smtClean="0">
                <a:solidFill>
                  <a:srgbClr val="0000FF"/>
                </a:solidFill>
              </a:rPr>
              <a:t>a) Yayınlanması zorunlu olan yıl sonu bilançosunun veya gerekli bölümlerinin, </a:t>
            </a:r>
          </a:p>
          <a:p>
            <a:pPr algn="just">
              <a:spcBef>
                <a:spcPts val="0"/>
              </a:spcBef>
            </a:pPr>
            <a:r>
              <a:rPr lang="tr-TR" sz="2000" dirty="0" smtClean="0">
                <a:solidFill>
                  <a:srgbClr val="0000FF"/>
                </a:solidFill>
              </a:rPr>
              <a:t>b) (a) bendinde belirtilen belgelere eşdeğer belgelerin, </a:t>
            </a:r>
          </a:p>
          <a:p>
            <a:pPr algn="just">
              <a:spcBef>
                <a:spcPts val="0"/>
              </a:spcBef>
            </a:pPr>
            <a:r>
              <a:rPr lang="tr-TR" sz="2000" dirty="0" smtClean="0">
                <a:solidFill>
                  <a:srgbClr val="0000FF"/>
                </a:solidFill>
              </a:rPr>
              <a:t>her ikisinin de idarece istenilmesi zorunludur.</a:t>
            </a:r>
          </a:p>
          <a:p>
            <a:pPr algn="just"/>
            <a:r>
              <a:rPr lang="tr-TR" sz="2000" dirty="0" smtClean="0">
                <a:solidFill>
                  <a:srgbClr val="0000FF"/>
                </a:solidFill>
              </a:rPr>
              <a:t>Bilanço veya eşdeğer belgeler kapsamında; </a:t>
            </a:r>
          </a:p>
          <a:p>
            <a:pPr algn="just"/>
            <a:r>
              <a:rPr lang="tr-TR" sz="2000" dirty="0" smtClean="0">
                <a:solidFill>
                  <a:srgbClr val="0000FF"/>
                </a:solidFill>
              </a:rPr>
              <a:t>a) İlgili mevzuatı uyarınca bilançosunu yayımlatma zorunluluğu olan aday ve istekliler yıl sonu bilançosunu veya bilançonun </a:t>
            </a:r>
            <a:r>
              <a:rPr lang="tr-TR" sz="2000" dirty="0" smtClean="0">
                <a:solidFill>
                  <a:schemeClr val="bg2">
                    <a:lumMod val="50000"/>
                  </a:schemeClr>
                </a:solidFill>
              </a:rPr>
              <a:t>aşağıdaki </a:t>
            </a:r>
            <a:r>
              <a:rPr lang="tr-TR" sz="2000" dirty="0" err="1" smtClean="0">
                <a:solidFill>
                  <a:schemeClr val="bg2">
                    <a:lumMod val="50000"/>
                  </a:schemeClr>
                </a:solidFill>
              </a:rPr>
              <a:t>rasyo</a:t>
            </a:r>
            <a:r>
              <a:rPr lang="tr-TR" sz="2000" dirty="0" smtClean="0">
                <a:solidFill>
                  <a:schemeClr val="bg2">
                    <a:lumMod val="50000"/>
                  </a:schemeClr>
                </a:solidFill>
              </a:rPr>
              <a:t>  </a:t>
            </a:r>
            <a:r>
              <a:rPr lang="tr-TR" sz="2000" dirty="0" smtClean="0">
                <a:solidFill>
                  <a:srgbClr val="0000FF"/>
                </a:solidFill>
              </a:rPr>
              <a:t>kriterlerini</a:t>
            </a:r>
            <a:r>
              <a:rPr lang="tr-TR" sz="2000" dirty="0" smtClean="0">
                <a:solidFill>
                  <a:schemeClr val="bg2">
                    <a:lumMod val="50000"/>
                  </a:schemeClr>
                </a:solidFill>
              </a:rPr>
              <a:t>n </a:t>
            </a:r>
            <a:r>
              <a:rPr lang="tr-TR" sz="2000" dirty="0" smtClean="0">
                <a:solidFill>
                  <a:srgbClr val="0000FF"/>
                </a:solidFill>
              </a:rPr>
              <a:t>sağlandığını gösteren bölümlerini,</a:t>
            </a:r>
          </a:p>
          <a:p>
            <a:pPr algn="just"/>
            <a:r>
              <a:rPr lang="tr-TR" sz="2000" dirty="0" smtClean="0">
                <a:solidFill>
                  <a:srgbClr val="0000FF"/>
                </a:solidFill>
              </a:rPr>
              <a:t>b) İlgili mevzuatı uyarınca bilançosunu yayımlatma zorunluluğu olmayan aday ve istekliler yıl sonu bilançosunu veya bilançonun </a:t>
            </a:r>
            <a:r>
              <a:rPr lang="tr-TR" sz="2000" dirty="0" smtClean="0">
                <a:solidFill>
                  <a:schemeClr val="bg2">
                    <a:lumMod val="50000"/>
                  </a:schemeClr>
                </a:solidFill>
              </a:rPr>
              <a:t>aşağıdaki </a:t>
            </a:r>
            <a:r>
              <a:rPr lang="tr-TR" sz="2000" dirty="0" err="1" smtClean="0">
                <a:solidFill>
                  <a:schemeClr val="bg2">
                    <a:lumMod val="50000"/>
                  </a:schemeClr>
                </a:solidFill>
              </a:rPr>
              <a:t>rasyo</a:t>
            </a:r>
            <a:r>
              <a:rPr lang="tr-TR" sz="2000" dirty="0" smtClean="0">
                <a:solidFill>
                  <a:schemeClr val="bg2">
                    <a:lumMod val="50000"/>
                  </a:schemeClr>
                </a:solidFill>
              </a:rPr>
              <a:t>  </a:t>
            </a:r>
            <a:r>
              <a:rPr lang="tr-TR" sz="2000" dirty="0" smtClean="0">
                <a:solidFill>
                  <a:srgbClr val="0000FF"/>
                </a:solidFill>
              </a:rPr>
              <a:t>kriterlerini</a:t>
            </a:r>
            <a:r>
              <a:rPr lang="tr-TR" sz="2000" dirty="0" smtClean="0">
                <a:solidFill>
                  <a:schemeClr val="bg2">
                    <a:lumMod val="50000"/>
                  </a:schemeClr>
                </a:solidFill>
              </a:rPr>
              <a:t>n </a:t>
            </a:r>
            <a:r>
              <a:rPr lang="tr-TR" sz="2000" dirty="0" smtClean="0">
                <a:solidFill>
                  <a:srgbClr val="0000FF"/>
                </a:solidFill>
              </a:rPr>
              <a:t>sağlandığını gösteren bölümlerini ya da bu kriterlerin sağlandığını göstermek üzere, yeminli mali müşavir veya serbest muhasebeci mali müşavirce standart forma uygun olarak düzenlenen belgeyi sunar.</a:t>
            </a:r>
          </a:p>
          <a:p>
            <a:pPr algn="just">
              <a:spcBef>
                <a:spcPts val="0"/>
              </a:spcBef>
            </a:pPr>
            <a:endParaRPr lang="tr-TR" sz="2000" dirty="0" smtClean="0">
              <a:solidFill>
                <a:srgbClr val="0000FF"/>
              </a:solidFill>
            </a:endParaRPr>
          </a:p>
          <a:p>
            <a:pPr algn="just" eaLnBrk="1" hangingPunct="1">
              <a:lnSpc>
                <a:spcPct val="90000"/>
              </a:lnSpc>
              <a:buFont typeface="Wingdings 2" pitchFamily="18" charset="2"/>
              <a:buNone/>
            </a:pPr>
            <a:r>
              <a:rPr lang="tr-TR" sz="2100" dirty="0" smtClean="0">
                <a:solidFill>
                  <a:schemeClr val="tx2"/>
                </a:solidFill>
              </a:rPr>
              <a:t> 	</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890842" cy="1143000"/>
          </a:xfrm>
        </p:spPr>
        <p:txBody>
          <a:bodyPr>
            <a:normAutofit/>
          </a:bodyPr>
          <a:lstStyle/>
          <a:p>
            <a:r>
              <a:rPr lang="tr-TR" sz="3600" b="1" dirty="0" smtClean="0">
                <a:solidFill>
                  <a:srgbClr val="0070C0"/>
                </a:solidFill>
                <a:effectLst/>
                <a:latin typeface="Comic Sans MS" pitchFamily="66" charset="0"/>
              </a:rPr>
              <a:t>Bilanço veya eşdeğer belgeler-2</a:t>
            </a:r>
            <a:endParaRPr lang="tr-TR" sz="3600" dirty="0">
              <a:effectLst/>
            </a:endParaRPr>
          </a:p>
        </p:txBody>
      </p:sp>
      <p:sp>
        <p:nvSpPr>
          <p:cNvPr id="3" name="2 İçerik Yer Tutucusu"/>
          <p:cNvSpPr>
            <a:spLocks noGrp="1"/>
          </p:cNvSpPr>
          <p:nvPr>
            <p:ph idx="1"/>
          </p:nvPr>
        </p:nvSpPr>
        <p:spPr>
          <a:xfrm>
            <a:off x="1043608" y="1412776"/>
            <a:ext cx="7499350" cy="4800600"/>
          </a:xfrm>
        </p:spPr>
        <p:txBody>
          <a:bodyPr/>
          <a:lstStyle/>
          <a:p>
            <a:pPr algn="just" eaLnBrk="1" hangingPunct="1">
              <a:lnSpc>
                <a:spcPct val="90000"/>
              </a:lnSpc>
              <a:buNone/>
            </a:pPr>
            <a:r>
              <a:rPr lang="tr-TR" sz="2400" b="1" dirty="0" smtClean="0">
                <a:solidFill>
                  <a:srgbClr val="FF0000"/>
                </a:solidFill>
              </a:rPr>
              <a:t>	Cari oranın</a:t>
            </a:r>
            <a:r>
              <a:rPr lang="tr-TR" sz="2400" dirty="0" smtClean="0">
                <a:solidFill>
                  <a:srgbClr val="FF0000"/>
                </a:solidFill>
              </a:rPr>
              <a:t> </a:t>
            </a:r>
            <a:r>
              <a:rPr lang="tr-TR" sz="2400" dirty="0" smtClean="0">
                <a:solidFill>
                  <a:schemeClr val="tx2"/>
                </a:solidFill>
              </a:rPr>
              <a:t>(dönen varlıklar/kısa vadeli borçlar) en az </a:t>
            </a:r>
            <a:r>
              <a:rPr lang="tr-TR" sz="2000" b="1" dirty="0" smtClean="0">
                <a:solidFill>
                  <a:srgbClr val="FF0000"/>
                </a:solidFill>
              </a:rPr>
              <a:t>0,75</a:t>
            </a:r>
            <a:r>
              <a:rPr lang="tr-TR" sz="2400" dirty="0" smtClean="0"/>
              <a:t> </a:t>
            </a:r>
            <a:r>
              <a:rPr lang="tr-TR" sz="2400" dirty="0" smtClean="0">
                <a:solidFill>
                  <a:schemeClr val="tx2"/>
                </a:solidFill>
              </a:rPr>
              <a:t>olması </a:t>
            </a:r>
          </a:p>
          <a:p>
            <a:pPr algn="just" eaLnBrk="1" hangingPunct="1">
              <a:lnSpc>
                <a:spcPct val="90000"/>
              </a:lnSpc>
              <a:buNone/>
            </a:pPr>
            <a:r>
              <a:rPr lang="tr-TR" sz="2400" b="1" dirty="0" smtClean="0">
                <a:solidFill>
                  <a:schemeClr val="tx2"/>
                </a:solidFill>
              </a:rPr>
              <a:t>	</a:t>
            </a:r>
            <a:r>
              <a:rPr lang="tr-TR" sz="2400" b="1" dirty="0" smtClean="0">
                <a:solidFill>
                  <a:srgbClr val="FF0000"/>
                </a:solidFill>
              </a:rPr>
              <a:t>Öz kaynak oranının</a:t>
            </a:r>
            <a:r>
              <a:rPr lang="tr-TR" sz="2400" dirty="0" smtClean="0">
                <a:solidFill>
                  <a:srgbClr val="FF0000"/>
                </a:solidFill>
              </a:rPr>
              <a:t> </a:t>
            </a:r>
            <a:r>
              <a:rPr lang="tr-TR" sz="2400" dirty="0" smtClean="0">
                <a:solidFill>
                  <a:schemeClr val="tx2"/>
                </a:solidFill>
              </a:rPr>
              <a:t>(öz kaynaklar/toplam aktif) en az </a:t>
            </a:r>
            <a:r>
              <a:rPr lang="tr-TR" sz="2400" b="1" dirty="0" smtClean="0">
                <a:solidFill>
                  <a:srgbClr val="FF0000"/>
                </a:solidFill>
              </a:rPr>
              <a:t>0,15</a:t>
            </a:r>
            <a:r>
              <a:rPr lang="tr-TR" sz="2400" dirty="0" smtClean="0">
                <a:solidFill>
                  <a:schemeClr val="tx2"/>
                </a:solidFill>
              </a:rPr>
              <a:t> olması </a:t>
            </a:r>
          </a:p>
          <a:p>
            <a:pPr algn="just" eaLnBrk="1" hangingPunct="1">
              <a:lnSpc>
                <a:spcPct val="90000"/>
              </a:lnSpc>
              <a:buNone/>
            </a:pPr>
            <a:r>
              <a:rPr lang="tr-TR" sz="2400" b="1" dirty="0" smtClean="0">
                <a:solidFill>
                  <a:schemeClr val="tx2"/>
                </a:solidFill>
              </a:rPr>
              <a:t>	</a:t>
            </a:r>
            <a:r>
              <a:rPr lang="tr-TR" sz="2400" b="1" dirty="0" smtClean="0">
                <a:solidFill>
                  <a:srgbClr val="FF0000"/>
                </a:solidFill>
              </a:rPr>
              <a:t>Kısa vadeli banka borçlarının öz kaynaklara</a:t>
            </a:r>
            <a:r>
              <a:rPr lang="tr-TR" sz="2400" dirty="0" smtClean="0">
                <a:solidFill>
                  <a:srgbClr val="FF0000"/>
                </a:solidFill>
              </a:rPr>
              <a:t> </a:t>
            </a:r>
            <a:r>
              <a:rPr lang="tr-TR" sz="2400" dirty="0" smtClean="0">
                <a:solidFill>
                  <a:schemeClr val="tx2"/>
                </a:solidFill>
              </a:rPr>
              <a:t>oranının </a:t>
            </a:r>
            <a:r>
              <a:rPr lang="tr-TR" sz="2400" b="1" dirty="0" smtClean="0">
                <a:solidFill>
                  <a:srgbClr val="FF0000"/>
                </a:solidFill>
              </a:rPr>
              <a:t>0,50</a:t>
            </a:r>
            <a:r>
              <a:rPr lang="tr-TR" sz="2400" dirty="0" smtClean="0">
                <a:solidFill>
                  <a:srgbClr val="FF0000"/>
                </a:solidFill>
              </a:rPr>
              <a:t>’</a:t>
            </a:r>
            <a:r>
              <a:rPr lang="tr-TR" sz="2400" dirty="0" smtClean="0">
                <a:solidFill>
                  <a:schemeClr val="tx2"/>
                </a:solidFill>
              </a:rPr>
              <a:t>den küçük olması gerekir. </a:t>
            </a:r>
          </a:p>
          <a:p>
            <a:pPr algn="just" eaLnBrk="1" hangingPunct="1">
              <a:lnSpc>
                <a:spcPct val="90000"/>
              </a:lnSpc>
              <a:buNone/>
            </a:pPr>
            <a:endParaRPr lang="tr-TR" sz="1200" dirty="0" smtClean="0">
              <a:solidFill>
                <a:schemeClr val="tx2"/>
              </a:solidFill>
            </a:endParaRPr>
          </a:p>
          <a:p>
            <a:pPr algn="just" eaLnBrk="1" hangingPunct="1">
              <a:lnSpc>
                <a:spcPct val="90000"/>
              </a:lnSpc>
            </a:pPr>
            <a:r>
              <a:rPr lang="tr-TR" sz="2400" dirty="0" smtClean="0">
                <a:solidFill>
                  <a:schemeClr val="tx2"/>
                </a:solidFill>
              </a:rPr>
              <a:t>Bu kriterleri </a:t>
            </a:r>
            <a:r>
              <a:rPr lang="tr-TR" sz="2400" b="1" dirty="0" smtClean="0">
                <a:solidFill>
                  <a:srgbClr val="FF0000"/>
                </a:solidFill>
              </a:rPr>
              <a:t>bir önceki yılda sağlayamayanlar</a:t>
            </a:r>
            <a:r>
              <a:rPr lang="tr-TR" sz="2400" dirty="0" smtClean="0">
                <a:solidFill>
                  <a:schemeClr val="tx2"/>
                </a:solidFill>
              </a:rPr>
              <a:t>, </a:t>
            </a:r>
            <a:r>
              <a:rPr lang="tr-TR" sz="2400" b="1" dirty="0" smtClean="0">
                <a:solidFill>
                  <a:srgbClr val="FF0000"/>
                </a:solidFill>
              </a:rPr>
              <a:t>son iki yıla ait belgelerini</a:t>
            </a:r>
            <a:r>
              <a:rPr lang="tr-TR" sz="2400" dirty="0" smtClean="0">
                <a:solidFill>
                  <a:schemeClr val="tx2"/>
                </a:solidFill>
              </a:rPr>
              <a:t> sunabilirler. Bu takdirde, son iki yılın parasal tutarlarının ortalaması üzerinden yeterlik kriterlerinin sağlanıp sağlanmadığına bakılır.</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1285875" y="285750"/>
            <a:ext cx="7497763" cy="1143000"/>
          </a:xfrm>
        </p:spPr>
        <p:txBody>
          <a:bodyPr/>
          <a:lstStyle/>
          <a:p>
            <a:pPr algn="just" eaLnBrk="1" fontAlgn="auto" hangingPunct="1">
              <a:spcAft>
                <a:spcPts val="0"/>
              </a:spcAft>
              <a:defRPr/>
            </a:pPr>
            <a:r>
              <a:rPr lang="tr-TR" sz="2800" b="1" dirty="0" smtClean="0">
                <a:solidFill>
                  <a:srgbClr val="0070C0"/>
                </a:solidFill>
                <a:latin typeface="Comic Sans MS" pitchFamily="66" charset="0"/>
              </a:rPr>
              <a:t>Bilanço veya eşdeğer belgeler-3</a:t>
            </a:r>
            <a:endParaRPr lang="tr-TR" sz="2800" b="1" dirty="0">
              <a:solidFill>
                <a:srgbClr val="0070C0"/>
              </a:solidFill>
              <a:latin typeface="Comic Sans MS" pitchFamily="66" charset="0"/>
            </a:endParaRPr>
          </a:p>
        </p:txBody>
      </p:sp>
      <p:sp>
        <p:nvSpPr>
          <p:cNvPr id="344067" name="Rectangle 3"/>
          <p:cNvSpPr>
            <a:spLocks noGrp="1" noChangeArrowheads="1"/>
          </p:cNvSpPr>
          <p:nvPr>
            <p:ph idx="1"/>
          </p:nvPr>
        </p:nvSpPr>
        <p:spPr>
          <a:xfrm>
            <a:off x="857250" y="1285875"/>
            <a:ext cx="8143875" cy="4733925"/>
          </a:xfrm>
        </p:spPr>
        <p:txBody>
          <a:bodyPr>
            <a:normAutofit/>
          </a:bodyPr>
          <a:lstStyle/>
          <a:p>
            <a:pPr marL="365760" indent="-283464" eaLnBrk="1" fontAlgn="auto" hangingPunct="1">
              <a:lnSpc>
                <a:spcPct val="90000"/>
              </a:lnSpc>
              <a:spcAft>
                <a:spcPts val="0"/>
              </a:spcAft>
              <a:buFont typeface="Wingdings 2" pitchFamily="18" charset="2"/>
              <a:buNone/>
              <a:defRPr/>
            </a:pPr>
            <a:endParaRPr lang="tr-TR" sz="2000" dirty="0" smtClean="0">
              <a:solidFill>
                <a:schemeClr val="tx2"/>
              </a:solidFill>
            </a:endParaRPr>
          </a:p>
          <a:p>
            <a:pPr marL="365760" indent="-283464" algn="just" eaLnBrk="1" fontAlgn="auto" hangingPunct="1">
              <a:lnSpc>
                <a:spcPct val="90000"/>
              </a:lnSpc>
              <a:spcAft>
                <a:spcPts val="0"/>
              </a:spcAft>
              <a:buFont typeface="Wingdings 2"/>
              <a:buChar char=""/>
              <a:defRPr/>
            </a:pPr>
            <a:r>
              <a:rPr lang="tr-TR" sz="2400" dirty="0" smtClean="0">
                <a:solidFill>
                  <a:schemeClr val="tx2"/>
                </a:solidFill>
                <a:latin typeface="Calibri" pitchFamily="34" charset="0"/>
              </a:rPr>
              <a:t>İlgili mevzuatına göre düzenlenmiş olmalı ve yeminli mali müşavir veya serbest muhasebeci mali müşavir ya da vergi dairesince onaylanmalı. </a:t>
            </a:r>
          </a:p>
          <a:p>
            <a:pPr marL="365760" indent="-283464" algn="just" eaLnBrk="1" fontAlgn="auto" hangingPunct="1">
              <a:lnSpc>
                <a:spcPct val="90000"/>
              </a:lnSpc>
              <a:spcAft>
                <a:spcPts val="0"/>
              </a:spcAft>
              <a:buFont typeface="Wingdings 2"/>
              <a:buChar char=""/>
              <a:defRPr/>
            </a:pPr>
            <a:endParaRPr lang="tr-TR" sz="2400" dirty="0" smtClean="0">
              <a:solidFill>
                <a:schemeClr val="tx2"/>
              </a:solidFill>
              <a:latin typeface="Calibri" pitchFamily="34" charset="0"/>
            </a:endParaRPr>
          </a:p>
          <a:p>
            <a:pPr marL="365760" indent="-283464" algn="just" eaLnBrk="1" fontAlgn="auto" hangingPunct="1">
              <a:lnSpc>
                <a:spcPct val="90000"/>
              </a:lnSpc>
              <a:spcAft>
                <a:spcPts val="0"/>
              </a:spcAft>
              <a:buFont typeface="Wingdings 2"/>
              <a:buChar char=""/>
              <a:defRPr/>
            </a:pPr>
            <a:r>
              <a:rPr lang="tr-TR" sz="2400" dirty="0" smtClean="0">
                <a:solidFill>
                  <a:schemeClr val="tx2"/>
                </a:solidFill>
                <a:latin typeface="Calibri" pitchFamily="34" charset="0"/>
              </a:rPr>
              <a:t>4/1/1961 tarihli ve 213 sayılı Vergi Usul Kanununun 174 üncü maddesine göre takvim yılından farklı hesap dönemi belirlenen aday ve isteklinin bilançoları için bu hesap dönemi esas alınır.</a:t>
            </a:r>
            <a:endParaRPr lang="tr-TR" sz="2400" dirty="0">
              <a:solidFill>
                <a:schemeClr val="tx2"/>
              </a:solidFill>
              <a:latin typeface="Calibri"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eaLnBrk="1" hangingPunct="1">
              <a:defRPr/>
            </a:pPr>
            <a:r>
              <a:rPr lang="tr-TR" sz="2700" b="1" dirty="0" smtClean="0">
                <a:solidFill>
                  <a:srgbClr val="0070C0"/>
                </a:solidFill>
                <a:latin typeface="Comic Sans MS" pitchFamily="66" charset="0"/>
              </a:rPr>
              <a:t/>
            </a:r>
            <a:br>
              <a:rPr lang="tr-TR" sz="2700" b="1" dirty="0" smtClean="0">
                <a:solidFill>
                  <a:srgbClr val="0070C0"/>
                </a:solidFill>
                <a:latin typeface="Comic Sans MS" pitchFamily="66" charset="0"/>
              </a:rPr>
            </a:br>
            <a:r>
              <a:rPr lang="tr-TR" sz="2700" b="1" dirty="0" smtClean="0">
                <a:solidFill>
                  <a:srgbClr val="0070C0"/>
                </a:solidFill>
                <a:latin typeface="Comic Sans MS" pitchFamily="66" charset="0"/>
              </a:rPr>
              <a:t/>
            </a:r>
            <a:br>
              <a:rPr lang="tr-TR" sz="2700" b="1" dirty="0" smtClean="0">
                <a:solidFill>
                  <a:srgbClr val="0070C0"/>
                </a:solidFill>
                <a:latin typeface="Comic Sans MS" pitchFamily="66" charset="0"/>
              </a:rPr>
            </a:br>
            <a:r>
              <a:rPr lang="tr-TR" sz="2700" b="1" dirty="0" smtClean="0">
                <a:solidFill>
                  <a:srgbClr val="0070C0"/>
                </a:solidFill>
                <a:latin typeface="Comic Sans MS" pitchFamily="66" charset="0"/>
              </a:rPr>
              <a:t/>
            </a:r>
            <a:br>
              <a:rPr lang="tr-TR" sz="2700" b="1" dirty="0" smtClean="0">
                <a:solidFill>
                  <a:srgbClr val="0070C0"/>
                </a:solidFill>
                <a:latin typeface="Comic Sans MS" pitchFamily="66" charset="0"/>
              </a:rPr>
            </a:br>
            <a:r>
              <a:rPr lang="tr-TR" sz="2700" b="1" dirty="0" smtClean="0">
                <a:solidFill>
                  <a:srgbClr val="0070C0"/>
                </a:solidFill>
                <a:latin typeface="Comic Sans MS" pitchFamily="66" charset="0"/>
              </a:rPr>
              <a:t>PERSONEL ÇALIŞTIRILMASINA DAYALI HİZMET TANIMI (K.İ.Genel Tebliği m. 78)</a:t>
            </a:r>
            <a:r>
              <a:rPr lang="tr-TR" sz="4400" b="1" dirty="0" smtClean="0">
                <a:solidFill>
                  <a:srgbClr val="0070C0"/>
                </a:solidFill>
                <a:latin typeface="Comic Sans MS" pitchFamily="66" charset="0"/>
              </a:rPr>
              <a:t/>
            </a:r>
            <a:br>
              <a:rPr lang="tr-TR" sz="4400" b="1" dirty="0" smtClean="0">
                <a:solidFill>
                  <a:srgbClr val="0070C0"/>
                </a:solidFill>
                <a:latin typeface="Comic Sans MS" pitchFamily="66" charset="0"/>
              </a:rPr>
            </a:br>
            <a:r>
              <a:rPr lang="tr-TR" sz="4400" b="1" dirty="0" smtClean="0">
                <a:solidFill>
                  <a:srgbClr val="0070C0"/>
                </a:solidFill>
                <a:latin typeface="Comic Sans MS" pitchFamily="66" charset="0"/>
              </a:rPr>
              <a:t/>
            </a:r>
            <a:br>
              <a:rPr lang="tr-TR" sz="4400" b="1" dirty="0" smtClean="0">
                <a:solidFill>
                  <a:srgbClr val="0070C0"/>
                </a:solidFill>
                <a:latin typeface="Comic Sans MS" pitchFamily="66" charset="0"/>
              </a:rPr>
            </a:br>
            <a:endParaRPr lang="tr-TR" dirty="0"/>
          </a:p>
        </p:txBody>
      </p:sp>
      <p:sp>
        <p:nvSpPr>
          <p:cNvPr id="10243" name="2 İçerik Yer Tutucusu"/>
          <p:cNvSpPr>
            <a:spLocks noGrp="1"/>
          </p:cNvSpPr>
          <p:nvPr>
            <p:ph idx="1"/>
          </p:nvPr>
        </p:nvSpPr>
        <p:spPr/>
        <p:txBody>
          <a:bodyPr/>
          <a:lstStyle/>
          <a:p>
            <a:pPr algn="just" eaLnBrk="1" hangingPunct="1"/>
            <a:r>
              <a:rPr lang="tr-TR" sz="2400" dirty="0" smtClean="0">
                <a:solidFill>
                  <a:schemeClr val="bg2">
                    <a:lumMod val="50000"/>
                  </a:schemeClr>
                </a:solidFill>
                <a:latin typeface="Calibri" pitchFamily="34" charset="0"/>
              </a:rPr>
              <a:t>Hizmet tanımı kapsamında yer alan personel çalıştırılmasına dayalı hizmet alımları; ağırlıklı olarak personel çalıştırılmasına dayanan, çalıştırılacak personel sayısının belirlendiği ve haftalık çalışma saatlerinin tamamının idare için kullanıldığı hizmetlerdir.</a:t>
            </a:r>
          </a:p>
          <a:p>
            <a:pPr algn="just" eaLnBrk="1" hangingPunct="1"/>
            <a:r>
              <a:rPr lang="tr-TR" sz="2400" dirty="0" smtClean="0">
                <a:solidFill>
                  <a:schemeClr val="bg2">
                    <a:lumMod val="50000"/>
                  </a:schemeClr>
                </a:solidFill>
                <a:latin typeface="Calibri" pitchFamily="34" charset="0"/>
              </a:rPr>
              <a:t>Bir hizmetin personel çalıştırılmasına dayalı olup olmaması; </a:t>
            </a:r>
          </a:p>
          <a:p>
            <a:pPr lvl="1" algn="just" eaLnBrk="1" hangingPunct="1"/>
            <a:r>
              <a:rPr lang="tr-TR" sz="2400" dirty="0" smtClean="0">
                <a:solidFill>
                  <a:schemeClr val="bg2">
                    <a:lumMod val="50000"/>
                  </a:schemeClr>
                </a:solidFill>
                <a:latin typeface="Calibri" pitchFamily="34" charset="0"/>
              </a:rPr>
              <a:t>Yaklaşık maliyet hesabı ve ihale dokümanının hazırlanması,</a:t>
            </a:r>
          </a:p>
          <a:p>
            <a:pPr lvl="1" algn="just" eaLnBrk="1" hangingPunct="1"/>
            <a:r>
              <a:rPr lang="tr-TR" sz="2400" dirty="0" smtClean="0">
                <a:solidFill>
                  <a:schemeClr val="bg2">
                    <a:lumMod val="50000"/>
                  </a:schemeClr>
                </a:solidFill>
                <a:latin typeface="Calibri" pitchFamily="34" charset="0"/>
              </a:rPr>
              <a:t>Tekliflerin değerlendirilmesi,</a:t>
            </a:r>
          </a:p>
          <a:p>
            <a:pPr lvl="1" algn="just" eaLnBrk="1" hangingPunct="1">
              <a:buNone/>
            </a:pPr>
            <a:r>
              <a:rPr lang="tr-TR" sz="2400" dirty="0" smtClean="0">
                <a:solidFill>
                  <a:schemeClr val="bg2">
                    <a:lumMod val="50000"/>
                  </a:schemeClr>
                </a:solidFill>
                <a:latin typeface="Calibri" pitchFamily="34" charset="0"/>
              </a:rPr>
              <a:t>Açısından farklı sonuçlar doğurur.</a:t>
            </a:r>
          </a:p>
          <a:p>
            <a:pPr lvl="1" algn="just" eaLnBrk="1" hangingPunct="1"/>
            <a:endParaRPr lang="tr-TR" dirty="0" smtClean="0">
              <a:latin typeface="Calibri" pitchFamily="34" charset="0"/>
            </a:endParaRPr>
          </a:p>
          <a:p>
            <a:pPr lvl="1" algn="just" eaLnBrk="1" hangingPunct="1"/>
            <a:endParaRPr lang="tr-TR" dirty="0" smtClean="0">
              <a:latin typeface="Calibri" pitchFamily="34" charset="0"/>
            </a:endParaRPr>
          </a:p>
          <a:p>
            <a:pPr algn="just" eaLnBrk="1" hangingPunct="1">
              <a:buFont typeface="Wingdings 2" pitchFamily="18" charset="2"/>
              <a:buNone/>
            </a:pPr>
            <a:r>
              <a:rPr lang="tr-TR" dirty="0" smtClean="0">
                <a:latin typeface="Calibri" pitchFamily="34" charset="0"/>
              </a:rPr>
              <a:t> </a:t>
            </a:r>
          </a:p>
          <a:p>
            <a:pPr eaLnBrk="1" hangingPunct="1">
              <a:buFont typeface="Wingdings 2" pitchFamily="18" charset="2"/>
              <a:buNone/>
            </a:pPr>
            <a:endParaRPr lang="tr-TR"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pPr eaLnBrk="1" fontAlgn="auto" hangingPunct="1">
              <a:spcAft>
                <a:spcPts val="0"/>
              </a:spcAft>
              <a:defRPr/>
            </a:pPr>
            <a:r>
              <a:rPr lang="tr-TR" sz="2800" b="1" dirty="0" smtClean="0">
                <a:solidFill>
                  <a:srgbClr val="0070C0"/>
                </a:solidFill>
                <a:latin typeface="Comic Sans MS" pitchFamily="66" charset="0"/>
              </a:rPr>
              <a:t>Bilanço veya eşdeğer belgeler-4</a:t>
            </a:r>
            <a:endParaRPr lang="tr-TR" sz="2800" b="1" dirty="0">
              <a:solidFill>
                <a:srgbClr val="0070C0"/>
              </a:solidFill>
              <a:latin typeface="Comic Sans MS" pitchFamily="66" charset="0"/>
            </a:endParaRPr>
          </a:p>
        </p:txBody>
      </p:sp>
      <p:sp>
        <p:nvSpPr>
          <p:cNvPr id="38915" name="Rectangle 3"/>
          <p:cNvSpPr>
            <a:spLocks noGrp="1" noChangeArrowheads="1"/>
          </p:cNvSpPr>
          <p:nvPr>
            <p:ph idx="1"/>
          </p:nvPr>
        </p:nvSpPr>
        <p:spPr>
          <a:xfrm>
            <a:off x="1000125" y="1752600"/>
            <a:ext cx="7929563" cy="4748213"/>
          </a:xfrm>
        </p:spPr>
        <p:txBody>
          <a:bodyPr/>
          <a:lstStyle/>
          <a:p>
            <a:pPr algn="just" eaLnBrk="1" hangingPunct="1">
              <a:lnSpc>
                <a:spcPct val="90000"/>
              </a:lnSpc>
            </a:pPr>
            <a:r>
              <a:rPr lang="tr-TR" sz="2100" dirty="0" smtClean="0">
                <a:solidFill>
                  <a:schemeClr val="tx2"/>
                </a:solidFill>
              </a:rPr>
              <a:t>İhale veya son başvuru tarihi </a:t>
            </a:r>
            <a:r>
              <a:rPr lang="tr-TR" sz="2100" b="1" dirty="0" smtClean="0">
                <a:solidFill>
                  <a:srgbClr val="FF0000"/>
                </a:solidFill>
              </a:rPr>
              <a:t>yılın ilk dört ayında olan ihalelerde</a:t>
            </a:r>
            <a:r>
              <a:rPr lang="tr-TR" sz="2100" dirty="0" smtClean="0">
                <a:solidFill>
                  <a:schemeClr val="tx2"/>
                </a:solidFill>
              </a:rPr>
              <a:t>, bir önceki yıla ait yıl sonu bilançosunu veya bilançonun gerekli görülen bölümlerini ya da bunlara eşdeğer belgelerini sunmayanlar, </a:t>
            </a:r>
            <a:r>
              <a:rPr lang="tr-TR" sz="2100" b="1" dirty="0" smtClean="0">
                <a:solidFill>
                  <a:srgbClr val="FF0000"/>
                </a:solidFill>
              </a:rPr>
              <a:t>iki önceki yıla ait belgelerini </a:t>
            </a:r>
            <a:r>
              <a:rPr lang="tr-TR" sz="2100" dirty="0" smtClean="0">
                <a:solidFill>
                  <a:schemeClr val="tx2"/>
                </a:solidFill>
              </a:rPr>
              <a:t>sunabilirler. </a:t>
            </a:r>
          </a:p>
          <a:p>
            <a:pPr algn="just" eaLnBrk="1" hangingPunct="1">
              <a:lnSpc>
                <a:spcPct val="90000"/>
              </a:lnSpc>
            </a:pPr>
            <a:endParaRPr lang="tr-TR" sz="2100" dirty="0" smtClean="0">
              <a:solidFill>
                <a:schemeClr val="tx2"/>
              </a:solidFill>
            </a:endParaRPr>
          </a:p>
          <a:p>
            <a:pPr algn="just" eaLnBrk="1" hangingPunct="1">
              <a:lnSpc>
                <a:spcPct val="90000"/>
              </a:lnSpc>
            </a:pPr>
            <a:r>
              <a:rPr lang="tr-TR" sz="2100" b="1" dirty="0" smtClean="0">
                <a:solidFill>
                  <a:srgbClr val="FF0000"/>
                </a:solidFill>
              </a:rPr>
              <a:t>Bu belgelerde yeterlik kriterini sağlayamayanlar ise iki önceki yılın belgeleri ile üç önceki yılın belgelerini sunabilirler</a:t>
            </a:r>
            <a:r>
              <a:rPr lang="tr-TR" sz="2100" dirty="0" smtClean="0">
                <a:solidFill>
                  <a:schemeClr val="tx2"/>
                </a:solidFill>
              </a:rPr>
              <a:t>. Bu durumda, belgeleri sunulan yılların parasal tutarlarının ortalaması üzerinden yeterlik kriterlerinin sağlanıp sağlanmadığına bakılır.</a:t>
            </a:r>
          </a:p>
          <a:p>
            <a:pPr algn="just" eaLnBrk="1" hangingPunct="1">
              <a:lnSpc>
                <a:spcPct val="90000"/>
              </a:lnSpc>
              <a:buFont typeface="Wingdings 2" pitchFamily="18" charset="2"/>
              <a:buNone/>
            </a:pPr>
            <a:endParaRPr lang="tr-TR" sz="2100" dirty="0" smtClean="0">
              <a:solidFill>
                <a:schemeClr val="tx2"/>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1357313" y="214313"/>
            <a:ext cx="7497762" cy="1143000"/>
          </a:xfrm>
        </p:spPr>
        <p:txBody>
          <a:bodyPr vert="horz" wrap="square" lIns="91440" tIns="45720" rIns="91440" bIns="45720" numCol="1" anchorCtr="0" compatLnSpc="1">
            <a:prstTxWarp prst="textNoShape">
              <a:avLst/>
            </a:prstTxWarp>
            <a:normAutofit fontScale="90000"/>
          </a:bodyPr>
          <a:lstStyle/>
          <a:p>
            <a:pPr eaLnBrk="1" hangingPunct="1">
              <a:defRPr/>
            </a:pPr>
            <a:r>
              <a:rPr lang="tr-TR" sz="3200" b="1" dirty="0" smtClean="0">
                <a:solidFill>
                  <a:srgbClr val="0070C0"/>
                </a:solidFill>
                <a:effectLst/>
                <a:latin typeface="Comic Sans MS" pitchFamily="66" charset="0"/>
              </a:rPr>
              <a:t>3-İş hacmini gösteren belgeler-1 (Yön. m. 36</a:t>
            </a:r>
            <a:r>
              <a:rPr lang="tr-TR" sz="3200" b="1" dirty="0" smtClean="0">
                <a:solidFill>
                  <a:srgbClr val="0070C0"/>
                </a:solidFill>
                <a:latin typeface="Comic Sans MS" pitchFamily="66" charset="0"/>
              </a:rPr>
              <a:t>-geçici m.6</a:t>
            </a:r>
            <a:r>
              <a:rPr lang="tr-TR" sz="3200" b="1" dirty="0" smtClean="0">
                <a:solidFill>
                  <a:srgbClr val="0070C0"/>
                </a:solidFill>
                <a:effectLst/>
                <a:latin typeface="Comic Sans MS" pitchFamily="66" charset="0"/>
              </a:rPr>
              <a:t>)</a:t>
            </a:r>
            <a:r>
              <a:rPr lang="tr-TR" sz="5400" dirty="0" smtClean="0">
                <a:effectLst/>
                <a:latin typeface="Comic Sans MS" pitchFamily="66" charset="0"/>
              </a:rPr>
              <a:t> </a:t>
            </a:r>
          </a:p>
        </p:txBody>
      </p:sp>
      <p:sp>
        <p:nvSpPr>
          <p:cNvPr id="39939" name="Rectangle 3"/>
          <p:cNvSpPr>
            <a:spLocks noGrp="1" noChangeArrowheads="1"/>
          </p:cNvSpPr>
          <p:nvPr>
            <p:ph idx="1"/>
          </p:nvPr>
        </p:nvSpPr>
        <p:spPr>
          <a:xfrm>
            <a:off x="1000125" y="1447800"/>
            <a:ext cx="8001000" cy="4910138"/>
          </a:xfrm>
        </p:spPr>
        <p:txBody>
          <a:bodyPr/>
          <a:lstStyle/>
          <a:p>
            <a:pPr algn="just" eaLnBrk="1" hangingPunct="1"/>
            <a:r>
              <a:rPr lang="tr-TR" sz="2400" smtClean="0">
                <a:latin typeface="Calibri" pitchFamily="34" charset="0"/>
              </a:rPr>
              <a:t>İş hacmini gösteren belgelerin istenildiği ihalelerde; </a:t>
            </a:r>
          </a:p>
          <a:p>
            <a:pPr algn="just" eaLnBrk="1" hangingPunct="1">
              <a:buFont typeface="Wingdings 2" pitchFamily="18" charset="2"/>
              <a:buNone/>
            </a:pPr>
            <a:endParaRPr lang="tr-TR" sz="2400" smtClean="0">
              <a:latin typeface="Calibri" pitchFamily="34" charset="0"/>
            </a:endParaRPr>
          </a:p>
          <a:p>
            <a:pPr algn="just" eaLnBrk="1" hangingPunct="1">
              <a:buFont typeface="Wingdings 2" pitchFamily="18" charset="2"/>
              <a:buNone/>
            </a:pPr>
            <a:r>
              <a:rPr lang="tr-TR" sz="2400" b="1" smtClean="0">
                <a:solidFill>
                  <a:srgbClr val="FF0000"/>
                </a:solidFill>
                <a:latin typeface="Calibri" pitchFamily="34" charset="0"/>
              </a:rPr>
              <a:t>1-</a:t>
            </a:r>
            <a:r>
              <a:rPr lang="tr-TR" sz="2400" smtClean="0">
                <a:latin typeface="Calibri" pitchFamily="34" charset="0"/>
              </a:rPr>
              <a:t>İhalenin yapıldığı yıldan önceki yıla ait </a:t>
            </a:r>
            <a:r>
              <a:rPr lang="tr-TR" sz="2400" b="1" smtClean="0">
                <a:solidFill>
                  <a:srgbClr val="FF0000"/>
                </a:solidFill>
                <a:latin typeface="Calibri" pitchFamily="34" charset="0"/>
              </a:rPr>
              <a:t>toplam ciroyu gösteren gelir tablosunun</a:t>
            </a:r>
            <a:r>
              <a:rPr lang="tr-TR" sz="2400" smtClean="0">
                <a:latin typeface="Calibri" pitchFamily="34" charset="0"/>
              </a:rPr>
              <a:t>,</a:t>
            </a:r>
          </a:p>
          <a:p>
            <a:pPr algn="just" eaLnBrk="1" hangingPunct="1">
              <a:buFont typeface="Wingdings 2" pitchFamily="18" charset="2"/>
              <a:buNone/>
            </a:pPr>
            <a:r>
              <a:rPr lang="tr-TR" sz="2400" b="1" smtClean="0">
                <a:solidFill>
                  <a:srgbClr val="FF0000"/>
                </a:solidFill>
                <a:latin typeface="Calibri" pitchFamily="34" charset="0"/>
              </a:rPr>
              <a:t>2-</a:t>
            </a:r>
            <a:r>
              <a:rPr lang="tr-TR" sz="2400" smtClean="0">
                <a:latin typeface="Calibri" pitchFamily="34" charset="0"/>
              </a:rPr>
              <a:t>Taahhüt altında </a:t>
            </a:r>
            <a:r>
              <a:rPr lang="tr-TR" sz="2400" b="1" smtClean="0">
                <a:solidFill>
                  <a:srgbClr val="FF0000"/>
                </a:solidFill>
                <a:latin typeface="Calibri" pitchFamily="34" charset="0"/>
              </a:rPr>
              <a:t>devam eden hizmet işlerinin gerçekleştirilen kısmının</a:t>
            </a:r>
            <a:r>
              <a:rPr lang="tr-TR" sz="2400" smtClean="0">
                <a:latin typeface="Calibri" pitchFamily="34" charset="0"/>
              </a:rPr>
              <a:t> veya </a:t>
            </a:r>
            <a:r>
              <a:rPr lang="tr-TR" sz="2400" b="1" smtClean="0">
                <a:solidFill>
                  <a:srgbClr val="FF0000"/>
                </a:solidFill>
                <a:latin typeface="Calibri" pitchFamily="34" charset="0"/>
              </a:rPr>
              <a:t>bitirilen hizmet işlerinin parasal tutarını gösteren ihalenin yapıldığı yıldan önceki yılda düzenlenmiş faturaların</a:t>
            </a:r>
            <a:r>
              <a:rPr lang="tr-TR" sz="2400" smtClean="0">
                <a:latin typeface="Calibri" pitchFamily="34" charset="0"/>
              </a:rPr>
              <a:t>,</a:t>
            </a:r>
          </a:p>
          <a:p>
            <a:pPr algn="just" eaLnBrk="1" hangingPunct="1">
              <a:buFont typeface="Wingdings 2" pitchFamily="18" charset="2"/>
              <a:buNone/>
            </a:pPr>
            <a:r>
              <a:rPr lang="tr-TR" sz="2400" smtClean="0">
                <a:latin typeface="Calibri" pitchFamily="34" charset="0"/>
              </a:rPr>
              <a:t>	her ikisinin de idarelerce istenilmesi zorunludur. </a:t>
            </a:r>
          </a:p>
          <a:p>
            <a:pPr algn="just" eaLnBrk="1" hangingPunct="1">
              <a:buFont typeface="Wingdings 2" pitchFamily="18" charset="2"/>
              <a:buNone/>
            </a:pPr>
            <a:endParaRPr lang="tr-TR" sz="2400" smtClean="0">
              <a:latin typeface="Calibri" pitchFamily="34" charset="0"/>
            </a:endParaRPr>
          </a:p>
          <a:p>
            <a:pPr algn="just" eaLnBrk="1" hangingPunct="1"/>
            <a:r>
              <a:rPr lang="tr-TR" sz="2400" smtClean="0">
                <a:latin typeface="Calibri" pitchFamily="34" charset="0"/>
              </a:rPr>
              <a:t> Aday veya isteklinin yukarıda belirtilen belgelerden birini sunması yeterlidir. </a:t>
            </a:r>
            <a:endParaRPr lang="tr-TR" sz="2400" b="1" smtClean="0">
              <a:solidFill>
                <a:schemeClr val="tx2"/>
              </a:solidFill>
              <a:latin typeface="Calibri" pitchFamily="34"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a:xfrm>
            <a:off x="539750" y="188913"/>
            <a:ext cx="8001000" cy="1216025"/>
          </a:xfrm>
        </p:spPr>
        <p:txBody>
          <a:bodyPr>
            <a:normAutofit/>
          </a:bodyPr>
          <a:lstStyle/>
          <a:p>
            <a:pPr eaLnBrk="1" fontAlgn="auto" hangingPunct="1">
              <a:spcAft>
                <a:spcPts val="0"/>
              </a:spcAft>
              <a:defRPr/>
            </a:pPr>
            <a:r>
              <a:rPr lang="tr-TR" sz="2800" b="1" dirty="0" smtClean="0">
                <a:solidFill>
                  <a:srgbClr val="0070C0"/>
                </a:solidFill>
                <a:latin typeface="Comic Sans MS" pitchFamily="66" charset="0"/>
              </a:rPr>
              <a:t>       İş </a:t>
            </a:r>
            <a:r>
              <a:rPr lang="tr-TR" sz="2800" b="1" dirty="0">
                <a:solidFill>
                  <a:srgbClr val="0070C0"/>
                </a:solidFill>
                <a:latin typeface="Comic Sans MS" pitchFamily="66" charset="0"/>
              </a:rPr>
              <a:t>hacmini gösteren </a:t>
            </a:r>
            <a:r>
              <a:rPr lang="tr-TR" sz="2800" b="1" dirty="0" smtClean="0">
                <a:solidFill>
                  <a:srgbClr val="0070C0"/>
                </a:solidFill>
                <a:latin typeface="Comic Sans MS" pitchFamily="66" charset="0"/>
              </a:rPr>
              <a:t>belgeler-2</a:t>
            </a:r>
            <a:endParaRPr lang="tr-TR" sz="2800" b="1" strike="sngStrike" dirty="0">
              <a:solidFill>
                <a:schemeClr val="bg2">
                  <a:lumMod val="50000"/>
                </a:schemeClr>
              </a:solidFill>
              <a:latin typeface="Comic Sans MS" pitchFamily="66" charset="0"/>
            </a:endParaRPr>
          </a:p>
        </p:txBody>
      </p:sp>
      <p:sp>
        <p:nvSpPr>
          <p:cNvPr id="40963" name="Rectangle 3"/>
          <p:cNvSpPr>
            <a:spLocks noGrp="1" noChangeArrowheads="1"/>
          </p:cNvSpPr>
          <p:nvPr>
            <p:ph idx="1"/>
          </p:nvPr>
        </p:nvSpPr>
        <p:spPr>
          <a:xfrm>
            <a:off x="1435100" y="1447800"/>
            <a:ext cx="7499350" cy="5725616"/>
          </a:xfrm>
        </p:spPr>
        <p:txBody>
          <a:bodyPr/>
          <a:lstStyle/>
          <a:p>
            <a:pPr algn="just" eaLnBrk="1" hangingPunct="1">
              <a:lnSpc>
                <a:spcPct val="90000"/>
              </a:lnSpc>
            </a:pPr>
            <a:r>
              <a:rPr lang="tr-TR" sz="1800" b="1" dirty="0" smtClean="0">
                <a:solidFill>
                  <a:srgbClr val="FF0000"/>
                </a:solidFill>
                <a:latin typeface="Calibri" pitchFamily="34" charset="0"/>
              </a:rPr>
              <a:t>Açık ihale usulüyle yapılan ihaleler ile Kanunun 21 inci maddesinin (b) ve (c) bentlerine göre yapılan ihalelerde:</a:t>
            </a:r>
          </a:p>
          <a:p>
            <a:pPr algn="just" eaLnBrk="1" hangingPunct="1">
              <a:lnSpc>
                <a:spcPct val="90000"/>
              </a:lnSpc>
            </a:pPr>
            <a:endParaRPr lang="tr-TR" sz="1800" dirty="0" smtClean="0">
              <a:latin typeface="Calibri" pitchFamily="34" charset="0"/>
            </a:endParaRPr>
          </a:p>
          <a:p>
            <a:pPr algn="just" eaLnBrk="1" hangingPunct="1">
              <a:lnSpc>
                <a:spcPct val="90000"/>
              </a:lnSpc>
              <a:buFont typeface="Wingdings 2" pitchFamily="18" charset="2"/>
              <a:buNone/>
            </a:pPr>
            <a:r>
              <a:rPr lang="tr-TR" sz="1800" dirty="0" smtClean="0">
                <a:latin typeface="Calibri" pitchFamily="34" charset="0"/>
              </a:rPr>
              <a:t>    	</a:t>
            </a:r>
            <a:r>
              <a:rPr lang="tr-TR" sz="1800" b="1" dirty="0" smtClean="0">
                <a:solidFill>
                  <a:srgbClr val="FF0000"/>
                </a:solidFill>
                <a:latin typeface="Calibri" pitchFamily="34" charset="0"/>
              </a:rPr>
              <a:t>Toplam cironun teklif edilen bedelin % 25’inden</a:t>
            </a:r>
            <a:r>
              <a:rPr lang="tr-TR" sz="1800" dirty="0" smtClean="0">
                <a:latin typeface="Calibri" pitchFamily="34" charset="0"/>
              </a:rPr>
              <a:t>, </a:t>
            </a:r>
            <a:r>
              <a:rPr lang="tr-TR" sz="1800" b="1" dirty="0" smtClean="0">
                <a:solidFill>
                  <a:srgbClr val="FF0000"/>
                </a:solidFill>
                <a:latin typeface="Calibri" pitchFamily="34" charset="0"/>
              </a:rPr>
              <a:t>taahhüt altında devam eden işlerin gerçekleştirilen kısmının veya bitirilen işlerin parasal tutarının ise teklif edilen bedelin % 15’inden az olmaması gerekir</a:t>
            </a:r>
            <a:r>
              <a:rPr lang="tr-TR" sz="1800" dirty="0" smtClean="0">
                <a:latin typeface="Calibri" pitchFamily="34" charset="0"/>
              </a:rPr>
              <a:t>. Bu kriterlerden herhangi birini sağlayan ve sağladığı kritere ilişkin belgeyi sunan istekli yeterli kabul edilir.</a:t>
            </a:r>
          </a:p>
          <a:p>
            <a:pPr algn="just" eaLnBrk="1" hangingPunct="1">
              <a:lnSpc>
                <a:spcPct val="90000"/>
              </a:lnSpc>
              <a:buFont typeface="Wingdings 2" pitchFamily="18" charset="2"/>
              <a:buNone/>
            </a:pPr>
            <a:endParaRPr lang="tr-TR" sz="1800" dirty="0" smtClean="0">
              <a:latin typeface="Calibri" pitchFamily="34" charset="0"/>
            </a:endParaRPr>
          </a:p>
          <a:p>
            <a:pPr algn="just" eaLnBrk="1" hangingPunct="1">
              <a:lnSpc>
                <a:spcPct val="90000"/>
              </a:lnSpc>
            </a:pPr>
            <a:r>
              <a:rPr lang="tr-TR" sz="1800" b="1" dirty="0" smtClean="0">
                <a:solidFill>
                  <a:srgbClr val="FF0000"/>
                </a:solidFill>
                <a:latin typeface="Calibri" pitchFamily="34" charset="0"/>
              </a:rPr>
              <a:t>Belli istekliler arasında ihale usulüyle yapılan ihalelerin ön yeterlik aşaması ile Kanunun 21 inci maddesinin (a), (d) ve (e) bentlerine göre yapılan ihalelerin yeterlik aşamasında</a:t>
            </a:r>
            <a:r>
              <a:rPr lang="tr-TR" sz="1800" dirty="0" smtClean="0">
                <a:solidFill>
                  <a:srgbClr val="FF0000"/>
                </a:solidFill>
                <a:latin typeface="Calibri" pitchFamily="34" charset="0"/>
              </a:rPr>
              <a:t>:</a:t>
            </a:r>
          </a:p>
          <a:p>
            <a:pPr algn="just" eaLnBrk="1" hangingPunct="1">
              <a:lnSpc>
                <a:spcPct val="90000"/>
              </a:lnSpc>
              <a:buFont typeface="Wingdings 2" pitchFamily="18" charset="2"/>
              <a:buNone/>
            </a:pPr>
            <a:endParaRPr lang="tr-TR" sz="1800" dirty="0" smtClean="0">
              <a:latin typeface="Calibri" pitchFamily="34" charset="0"/>
            </a:endParaRPr>
          </a:p>
          <a:p>
            <a:pPr algn="just" eaLnBrk="1" hangingPunct="1">
              <a:lnSpc>
                <a:spcPct val="90000"/>
              </a:lnSpc>
              <a:buFont typeface="Wingdings 2" pitchFamily="18" charset="2"/>
              <a:buNone/>
            </a:pPr>
            <a:r>
              <a:rPr lang="tr-TR" sz="1800" b="1" dirty="0" smtClean="0">
                <a:solidFill>
                  <a:srgbClr val="FF0000"/>
                </a:solidFill>
                <a:latin typeface="Calibri" pitchFamily="34" charset="0"/>
              </a:rPr>
              <a:t>	Toplam ciro için yaklaşık maliyetin % 25’i ile % 35’i aralığında</a:t>
            </a:r>
            <a:r>
              <a:rPr lang="tr-TR" sz="1800" dirty="0" smtClean="0">
                <a:latin typeface="Calibri" pitchFamily="34" charset="0"/>
              </a:rPr>
              <a:t>, </a:t>
            </a:r>
            <a:r>
              <a:rPr lang="tr-TR" sz="1800" b="1" dirty="0" smtClean="0">
                <a:solidFill>
                  <a:srgbClr val="FF0000"/>
                </a:solidFill>
                <a:latin typeface="Calibri" pitchFamily="34" charset="0"/>
              </a:rPr>
              <a:t>taahhüt altında devam eden işlerin gerçekleştirilen kısmının veya bitirilen işlerin parasal tutarı için ise yaklaşık maliyetin % 15’i  ile % 25’i aralığında </a:t>
            </a:r>
            <a:r>
              <a:rPr lang="tr-TR" sz="1800" dirty="0" smtClean="0">
                <a:latin typeface="Calibri" pitchFamily="34" charset="0"/>
              </a:rPr>
              <a:t>idarece belirlenecek parasal tutar asgari yeterlik kriteri olarak öngörülür. Bu kriterlerden herhangi birini sağlayan ve sağladığı kritere ilişkin belgeyi sunan aday veya istekli yeterli kabul edilir.</a:t>
            </a:r>
            <a:endParaRPr lang="tr-TR" sz="1800" dirty="0" smtClean="0">
              <a:solidFill>
                <a:schemeClr val="tx2"/>
              </a:solidFill>
              <a:latin typeface="Calibri" pitchFamily="34" charset="0"/>
            </a:endParaRPr>
          </a:p>
          <a:p>
            <a:pPr algn="just" eaLnBrk="1" hangingPunct="1">
              <a:lnSpc>
                <a:spcPct val="90000"/>
              </a:lnSpc>
              <a:buFont typeface="Wingdings 2" pitchFamily="18" charset="2"/>
              <a:buNone/>
            </a:pPr>
            <a:endParaRPr lang="tr-TR" sz="2400" dirty="0" smtClean="0">
              <a:solidFill>
                <a:schemeClr val="tx2"/>
              </a:solidFill>
              <a:latin typeface="Calibri" pitchFamily="34"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eaLnBrk="1" fontAlgn="auto" hangingPunct="1">
              <a:spcAft>
                <a:spcPts val="0"/>
              </a:spcAft>
              <a:defRPr/>
            </a:pPr>
            <a:r>
              <a:rPr lang="tr-TR" sz="2400" b="1" dirty="0" smtClean="0">
                <a:solidFill>
                  <a:srgbClr val="0070C0"/>
                </a:solidFill>
                <a:latin typeface="Comic Sans MS" pitchFamily="66" charset="0"/>
              </a:rPr>
              <a:t>   İş </a:t>
            </a:r>
            <a:r>
              <a:rPr lang="tr-TR" sz="2400" b="1" dirty="0">
                <a:solidFill>
                  <a:srgbClr val="0070C0"/>
                </a:solidFill>
                <a:latin typeface="Comic Sans MS" pitchFamily="66" charset="0"/>
              </a:rPr>
              <a:t>hacmini gösteren </a:t>
            </a:r>
            <a:r>
              <a:rPr lang="tr-TR" sz="2400" b="1" dirty="0" smtClean="0">
                <a:solidFill>
                  <a:srgbClr val="0070C0"/>
                </a:solidFill>
                <a:latin typeface="Comic Sans MS" pitchFamily="66" charset="0"/>
              </a:rPr>
              <a:t>belgeler-3</a:t>
            </a:r>
            <a:endParaRPr lang="tr-TR" sz="2400" b="1" dirty="0">
              <a:solidFill>
                <a:srgbClr val="0070C0"/>
              </a:solidFill>
              <a:latin typeface="Comic Sans MS" pitchFamily="66" charset="0"/>
            </a:endParaRPr>
          </a:p>
        </p:txBody>
      </p:sp>
      <p:sp>
        <p:nvSpPr>
          <p:cNvPr id="348163" name="Rectangle 3"/>
          <p:cNvSpPr>
            <a:spLocks noGrp="1" noChangeArrowheads="1"/>
          </p:cNvSpPr>
          <p:nvPr>
            <p:ph idx="1"/>
          </p:nvPr>
        </p:nvSpPr>
        <p:spPr/>
        <p:txBody>
          <a:bodyPr>
            <a:normAutofit fontScale="92500"/>
          </a:bodyPr>
          <a:lstStyle/>
          <a:p>
            <a:pPr marL="365760" indent="-283464" algn="just" eaLnBrk="1" fontAlgn="auto" hangingPunct="1">
              <a:spcAft>
                <a:spcPts val="0"/>
              </a:spcAft>
              <a:buFont typeface="Wingdings 2"/>
              <a:buChar char=""/>
              <a:defRPr/>
            </a:pPr>
            <a:r>
              <a:rPr lang="tr-TR" sz="2400" b="1" dirty="0" smtClean="0">
                <a:solidFill>
                  <a:srgbClr val="FF0000"/>
                </a:solidFill>
                <a:latin typeface="Calibri" pitchFamily="34" charset="0"/>
              </a:rPr>
              <a:t>Bu kriterleri bir önceki yılda sağlayamayanlar, son iki yıla ait belgelerini sunabilirler</a:t>
            </a:r>
            <a:r>
              <a:rPr lang="tr-TR" sz="2400" dirty="0" smtClean="0">
                <a:latin typeface="Calibri" pitchFamily="34" charset="0"/>
              </a:rPr>
              <a:t>. Bu takdirde, son iki yılın parasal tutarlarının ortalaması üzerinden yeterlik kriterlerinin sağlanıp sağlanmadığına bakılır. </a:t>
            </a:r>
          </a:p>
          <a:p>
            <a:pPr marL="365760" indent="-283464" algn="just" eaLnBrk="1" fontAlgn="auto" hangingPunct="1">
              <a:spcAft>
                <a:spcPts val="0"/>
              </a:spcAft>
              <a:buFont typeface="Wingdings 2"/>
              <a:buChar char=""/>
              <a:defRPr/>
            </a:pPr>
            <a:endParaRPr lang="tr-TR" sz="2400" dirty="0" smtClean="0">
              <a:latin typeface="Calibri" pitchFamily="34" charset="0"/>
            </a:endParaRPr>
          </a:p>
          <a:p>
            <a:pPr marL="365760" indent="-283464" algn="just" eaLnBrk="1" fontAlgn="auto" hangingPunct="1">
              <a:spcAft>
                <a:spcPts val="0"/>
              </a:spcAft>
              <a:buFont typeface="Wingdings 2"/>
              <a:buChar char=""/>
              <a:defRPr/>
            </a:pPr>
            <a:r>
              <a:rPr lang="tr-TR" sz="2400" b="1" dirty="0" smtClean="0">
                <a:solidFill>
                  <a:srgbClr val="FF0000"/>
                </a:solidFill>
                <a:latin typeface="Calibri" pitchFamily="34" charset="0"/>
              </a:rPr>
              <a:t>İhale veya son başvuru tarihi yılın ilk dört ayında olan ihalelerde, bir önceki yıla ait gelir tablosunu sunmayanlar, iki önceki yılın gelir tablosunu sunabilirler. </a:t>
            </a:r>
            <a:r>
              <a:rPr lang="tr-TR" sz="2400" dirty="0" smtClean="0">
                <a:latin typeface="Calibri" pitchFamily="34" charset="0"/>
              </a:rPr>
              <a:t>Bu gelir tablosunun yeterlik kriterini sağlayamaması halinde, iki önceki yılın ve üç önceki yılın gelir tabloları sunulabilir. Bu durumda, gelir tabloları sunulan yılların parasal tutarlarının ortalaması üzerinden yeterlik kriterlerinin sağlanıp sağlanmadığına bakılır. </a:t>
            </a:r>
          </a:p>
          <a:p>
            <a:pPr marL="365760" indent="-283464" eaLnBrk="1" fontAlgn="auto" hangingPunct="1">
              <a:spcAft>
                <a:spcPts val="0"/>
              </a:spcAft>
              <a:buFont typeface="Wingdings 2"/>
              <a:buChar char=""/>
              <a:defRPr/>
            </a:pPr>
            <a:endParaRPr lang="tr-TR" sz="2000" dirty="0" smtClean="0">
              <a:latin typeface="Calibri" pitchFamily="34" charset="0"/>
            </a:endParaRPr>
          </a:p>
          <a:p>
            <a:pPr marL="365760" indent="-283464" eaLnBrk="1" fontAlgn="auto" hangingPunct="1">
              <a:lnSpc>
                <a:spcPct val="80000"/>
              </a:lnSpc>
              <a:spcAft>
                <a:spcPts val="0"/>
              </a:spcAft>
              <a:buFont typeface="Wingdings 2"/>
              <a:buChar char=""/>
              <a:defRPr/>
            </a:pPr>
            <a:endParaRPr lang="tr-TR" sz="1800" dirty="0">
              <a:solidFill>
                <a:schemeClr val="tx2"/>
              </a:solidFill>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eaLnBrk="1" fontAlgn="auto" hangingPunct="1">
              <a:spcAft>
                <a:spcPts val="0"/>
              </a:spcAft>
              <a:defRPr/>
            </a:pPr>
            <a:r>
              <a:rPr lang="tr-TR" sz="2800" b="1" dirty="0" smtClean="0">
                <a:solidFill>
                  <a:srgbClr val="0070C0"/>
                </a:solidFill>
                <a:latin typeface="Comic Sans MS" pitchFamily="66" charset="0"/>
              </a:rPr>
              <a:t>   İş </a:t>
            </a:r>
            <a:r>
              <a:rPr lang="tr-TR" sz="2800" b="1" dirty="0">
                <a:solidFill>
                  <a:srgbClr val="0070C0"/>
                </a:solidFill>
                <a:latin typeface="Comic Sans MS" pitchFamily="66" charset="0"/>
              </a:rPr>
              <a:t>hacmini gösteren </a:t>
            </a:r>
            <a:r>
              <a:rPr lang="tr-TR" sz="2800" b="1" dirty="0" smtClean="0">
                <a:solidFill>
                  <a:srgbClr val="0070C0"/>
                </a:solidFill>
                <a:latin typeface="Comic Sans MS" pitchFamily="66" charset="0"/>
              </a:rPr>
              <a:t>belgeler-4</a:t>
            </a:r>
            <a:endParaRPr lang="tr-TR" sz="2800" b="1" dirty="0">
              <a:solidFill>
                <a:srgbClr val="0070C0"/>
              </a:solidFill>
              <a:latin typeface="Comic Sans MS" pitchFamily="66" charset="0"/>
            </a:endParaRPr>
          </a:p>
        </p:txBody>
      </p:sp>
      <p:sp>
        <p:nvSpPr>
          <p:cNvPr id="43011" name="Rectangle 3"/>
          <p:cNvSpPr>
            <a:spLocks noGrp="1" noChangeArrowheads="1"/>
          </p:cNvSpPr>
          <p:nvPr>
            <p:ph idx="1"/>
          </p:nvPr>
        </p:nvSpPr>
        <p:spPr>
          <a:xfrm>
            <a:off x="1435100" y="1447800"/>
            <a:ext cx="7499350" cy="4195763"/>
          </a:xfrm>
        </p:spPr>
        <p:txBody>
          <a:bodyPr/>
          <a:lstStyle/>
          <a:p>
            <a:pPr algn="just" eaLnBrk="1" hangingPunct="1"/>
            <a:r>
              <a:rPr lang="tr-TR" sz="2000" smtClean="0">
                <a:latin typeface="Calibri" pitchFamily="34" charset="0"/>
              </a:rPr>
              <a:t>213 sayılı Vergi Usul Kanununun 174 üncü maddesine göre takvim yılından farklı hesap dönemi belirlenen aday ve isteklinin gelir tablosu için bu hesap dönemi esas alınır. </a:t>
            </a:r>
          </a:p>
          <a:p>
            <a:pPr algn="just" eaLnBrk="1" hangingPunct="1"/>
            <a:endParaRPr lang="tr-TR" sz="2000" smtClean="0">
              <a:latin typeface="Calibri" pitchFamily="34" charset="0"/>
            </a:endParaRPr>
          </a:p>
          <a:p>
            <a:pPr algn="just" eaLnBrk="1" hangingPunct="1"/>
            <a:r>
              <a:rPr lang="tr-TR" sz="2000" smtClean="0">
                <a:latin typeface="Calibri" pitchFamily="34" charset="0"/>
              </a:rPr>
              <a:t>Gelir tablosunun veya serbest meslek kazanç defteri özetinin yeminli mali müşavir veya serbest muhasebeci mali müşavir ya da vergi dairesince onaylı olması zorunludur. </a:t>
            </a:r>
          </a:p>
          <a:p>
            <a:pPr algn="just" eaLnBrk="1" hangingPunct="1">
              <a:lnSpc>
                <a:spcPct val="80000"/>
              </a:lnSpc>
            </a:pPr>
            <a:endParaRPr lang="tr-TR" sz="2000" smtClean="0">
              <a:solidFill>
                <a:schemeClr val="tx2"/>
              </a:solidFill>
              <a:latin typeface="Calibri" pitchFamily="34" charset="0"/>
            </a:endParaRPr>
          </a:p>
          <a:p>
            <a:pPr algn="just" eaLnBrk="1" hangingPunct="1">
              <a:lnSpc>
                <a:spcPct val="80000"/>
              </a:lnSpc>
            </a:pPr>
            <a:r>
              <a:rPr lang="tr-TR" sz="2000" smtClean="0">
                <a:latin typeface="Calibri" pitchFamily="34" charset="0"/>
              </a:rPr>
              <a:t>İş ortaklığı olarak ihaleye katılan aday ve isteklilerde; iş hacmine ilişkin kriterlerin, her bir ortak tarafından iş ortaklığındaki hissesi oranında sağlanması zorunludur.</a:t>
            </a:r>
            <a:endParaRPr lang="tr-TR" sz="2000" smtClean="0">
              <a:solidFill>
                <a:schemeClr val="tx2"/>
              </a:solidFill>
              <a:latin typeface="Calibri" pitchFamily="34"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a:xfrm>
            <a:off x="1435100" y="142875"/>
            <a:ext cx="7499350" cy="1143000"/>
          </a:xfrm>
        </p:spPr>
        <p:txBody>
          <a:bodyPr>
            <a:noAutofit/>
          </a:bodyPr>
          <a:lstStyle/>
          <a:p>
            <a:pPr algn="ctr" eaLnBrk="1" fontAlgn="auto" hangingPunct="1">
              <a:spcAft>
                <a:spcPts val="0"/>
              </a:spcAft>
              <a:defRPr/>
            </a:pPr>
            <a:r>
              <a:rPr lang="tr-TR" sz="1600" b="1" dirty="0" smtClean="0">
                <a:solidFill>
                  <a:srgbClr val="0070C0"/>
                </a:solidFill>
                <a:latin typeface="Comic Sans MS" pitchFamily="66" charset="0"/>
              </a:rPr>
              <a:t>M</a:t>
            </a:r>
            <a:br>
              <a:rPr lang="tr-TR" sz="1600" b="1" dirty="0" smtClean="0">
                <a:solidFill>
                  <a:srgbClr val="0070C0"/>
                </a:solidFill>
                <a:latin typeface="Comic Sans MS" pitchFamily="66" charset="0"/>
              </a:rPr>
            </a:br>
            <a:r>
              <a:rPr lang="tr-TR" sz="1600" b="1" dirty="0" smtClean="0">
                <a:solidFill>
                  <a:srgbClr val="0070C0"/>
                </a:solidFill>
                <a:latin typeface="Comic Sans MS" pitchFamily="66" charset="0"/>
              </a:rPr>
              <a:t/>
            </a:r>
            <a:br>
              <a:rPr lang="tr-TR" sz="1600" b="1" dirty="0" smtClean="0">
                <a:solidFill>
                  <a:srgbClr val="0070C0"/>
                </a:solidFill>
                <a:latin typeface="Comic Sans MS" pitchFamily="66" charset="0"/>
              </a:rPr>
            </a:br>
            <a:r>
              <a:rPr lang="tr-TR" sz="2800" b="1" dirty="0" smtClean="0">
                <a:solidFill>
                  <a:srgbClr val="0070C0"/>
                </a:solidFill>
                <a:latin typeface="Comic Sans MS" pitchFamily="66" charset="0"/>
              </a:rPr>
              <a:t>MESLEKİ </a:t>
            </a:r>
            <a:r>
              <a:rPr lang="tr-TR" sz="2800" b="1" dirty="0">
                <a:solidFill>
                  <a:srgbClr val="0070C0"/>
                </a:solidFill>
                <a:latin typeface="Comic Sans MS" pitchFamily="66" charset="0"/>
              </a:rPr>
              <a:t>VE TEKNİK YETERLİK </a:t>
            </a:r>
            <a:r>
              <a:rPr lang="tr-TR" sz="2800" b="1" dirty="0" smtClean="0">
                <a:solidFill>
                  <a:srgbClr val="0070C0"/>
                </a:solidFill>
                <a:latin typeface="Comic Sans MS" pitchFamily="66" charset="0"/>
              </a:rPr>
              <a:t>KRİTERLERİ</a:t>
            </a:r>
            <a:br>
              <a:rPr lang="tr-TR" sz="2800" b="1" dirty="0" smtClean="0">
                <a:solidFill>
                  <a:srgbClr val="0070C0"/>
                </a:solidFill>
                <a:latin typeface="Comic Sans MS" pitchFamily="66" charset="0"/>
              </a:rPr>
            </a:br>
            <a:r>
              <a:rPr lang="tr-TR" sz="2800" b="1" dirty="0">
                <a:solidFill>
                  <a:srgbClr val="0070C0"/>
                </a:solidFill>
                <a:latin typeface="Comic Sans MS" pitchFamily="66" charset="0"/>
              </a:rPr>
              <a:t/>
            </a:r>
            <a:br>
              <a:rPr lang="tr-TR" sz="2800" b="1" dirty="0">
                <a:solidFill>
                  <a:srgbClr val="0070C0"/>
                </a:solidFill>
                <a:latin typeface="Comic Sans MS" pitchFamily="66" charset="0"/>
              </a:rPr>
            </a:br>
            <a:endParaRPr lang="tr-TR" sz="2800" b="1" dirty="0">
              <a:solidFill>
                <a:srgbClr val="0070C0"/>
              </a:solidFill>
              <a:latin typeface="Comic Sans MS" pitchFamily="66" charset="0"/>
            </a:endParaRPr>
          </a:p>
        </p:txBody>
      </p:sp>
      <p:sp>
        <p:nvSpPr>
          <p:cNvPr id="44035" name="Rectangle 3"/>
          <p:cNvSpPr>
            <a:spLocks noGrp="1" noChangeArrowheads="1"/>
          </p:cNvSpPr>
          <p:nvPr>
            <p:ph idx="1"/>
          </p:nvPr>
        </p:nvSpPr>
        <p:spPr>
          <a:xfrm>
            <a:off x="1071563" y="1357313"/>
            <a:ext cx="7929562" cy="4800600"/>
          </a:xfrm>
        </p:spPr>
        <p:txBody>
          <a:bodyPr/>
          <a:lstStyle/>
          <a:p>
            <a:pPr algn="just" eaLnBrk="1" hangingPunct="1">
              <a:lnSpc>
                <a:spcPct val="80000"/>
              </a:lnSpc>
            </a:pPr>
            <a:endParaRPr lang="tr-TR" sz="2000" b="1" smtClean="0">
              <a:solidFill>
                <a:srgbClr val="0070C0"/>
              </a:solidFill>
              <a:latin typeface="Comic Sans MS" pitchFamily="66" charset="0"/>
            </a:endParaRPr>
          </a:p>
          <a:p>
            <a:pPr algn="just" eaLnBrk="1" hangingPunct="1">
              <a:lnSpc>
                <a:spcPct val="80000"/>
              </a:lnSpc>
              <a:buFont typeface="Wingdings 2" pitchFamily="18" charset="2"/>
              <a:buNone/>
            </a:pPr>
            <a:r>
              <a:rPr lang="tr-TR" sz="2000" b="1" smtClean="0">
                <a:solidFill>
                  <a:srgbClr val="0070C0"/>
                </a:solidFill>
                <a:latin typeface="Comic Sans MS" pitchFamily="66" charset="0"/>
              </a:rPr>
              <a:t>	1-Mesleki faaliyetini sürdürdüğünü ve teklif vermeye yetkili olduğunu gösteren belgeler-1 (Yön. m. 38)</a:t>
            </a:r>
          </a:p>
          <a:p>
            <a:pPr algn="just" eaLnBrk="1" hangingPunct="1">
              <a:lnSpc>
                <a:spcPct val="80000"/>
              </a:lnSpc>
              <a:buFont typeface="Wingdings 2" pitchFamily="18" charset="2"/>
              <a:buNone/>
            </a:pPr>
            <a:endParaRPr lang="tr-TR" sz="2000" smtClean="0">
              <a:solidFill>
                <a:schemeClr val="tx2"/>
              </a:solidFill>
              <a:latin typeface="Comic Sans MS" pitchFamily="66" charset="0"/>
            </a:endParaRPr>
          </a:p>
          <a:p>
            <a:pPr algn="just" eaLnBrk="1" hangingPunct="1"/>
            <a:r>
              <a:rPr lang="tr-TR" sz="2000" smtClean="0">
                <a:latin typeface="Calibri" pitchFamily="34" charset="0"/>
              </a:rPr>
              <a:t>a) </a:t>
            </a:r>
            <a:r>
              <a:rPr lang="tr-TR" sz="2000" b="1" smtClean="0">
                <a:solidFill>
                  <a:srgbClr val="FF0000"/>
                </a:solidFill>
                <a:latin typeface="Calibri" pitchFamily="34" charset="0"/>
              </a:rPr>
              <a:t>Gerçek kişi olması halinde</a:t>
            </a:r>
            <a:r>
              <a:rPr lang="tr-TR" sz="2000" smtClean="0">
                <a:latin typeface="Calibri" pitchFamily="34" charset="0"/>
              </a:rPr>
              <a:t>, kayıtlı olduğu ticaret ve/veya sanayi odasından ya da ilgili meslek odasından, ilk ilan veya davet tarihinin ya da ihale veya son başvuru tarihinin içinde bulunduğu yılda alınmış, odaya kayıtlı olduğunu gösterir belgenin,</a:t>
            </a:r>
          </a:p>
          <a:p>
            <a:pPr algn="just" eaLnBrk="1" hangingPunct="1">
              <a:buFont typeface="Wingdings 2" pitchFamily="18" charset="2"/>
              <a:buNone/>
            </a:pPr>
            <a:endParaRPr lang="tr-TR" sz="2000" smtClean="0">
              <a:latin typeface="Calibri" pitchFamily="34" charset="0"/>
            </a:endParaRPr>
          </a:p>
          <a:p>
            <a:pPr algn="just" eaLnBrk="1" hangingPunct="1"/>
            <a:r>
              <a:rPr lang="tr-TR" sz="2000" smtClean="0">
                <a:latin typeface="Calibri" pitchFamily="34" charset="0"/>
              </a:rPr>
              <a:t>b) </a:t>
            </a:r>
            <a:r>
              <a:rPr lang="tr-TR" sz="2000" b="1" smtClean="0">
                <a:solidFill>
                  <a:srgbClr val="FF0000"/>
                </a:solidFill>
                <a:latin typeface="Calibri" pitchFamily="34" charset="0"/>
              </a:rPr>
              <a:t>Tüzel kişi olması halinde</a:t>
            </a:r>
            <a:r>
              <a:rPr lang="tr-TR" sz="2000" smtClean="0">
                <a:latin typeface="Calibri" pitchFamily="34" charset="0"/>
              </a:rPr>
              <a:t>, ilgili mevzuatı gereği kayıtlı olduğu ticaret ve/veya sanayi odasından, ilk ilan veya davet tarihinin ya da ihale veya son başvuru tarihinin içinde bulunduğu yılda alınmış, tüzel kişiliğin odaya kayıtlı olduğunu gösterir belgenin,</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100" y="500063"/>
            <a:ext cx="7499350" cy="1071562"/>
          </a:xfrm>
        </p:spPr>
        <p:txBody>
          <a:bodyPr>
            <a:normAutofit fontScale="90000"/>
          </a:bodyPr>
          <a:lstStyle/>
          <a:p>
            <a:pPr eaLnBrk="1" hangingPunct="1">
              <a:defRPr/>
            </a:pPr>
            <a:r>
              <a:rPr lang="tr-TR" sz="2200" b="1" dirty="0" smtClean="0">
                <a:solidFill>
                  <a:srgbClr val="0070C0"/>
                </a:solidFill>
                <a:latin typeface="Comic Sans MS" pitchFamily="66" charset="0"/>
              </a:rPr>
              <a:t>Mesleki faaliyetini sürdürdüğünü ve teklif vermeye yetkili olduğunu gösteren belgeler-2</a:t>
            </a:r>
            <a:r>
              <a:rPr lang="tr-TR" sz="4400" dirty="0" smtClean="0">
                <a:solidFill>
                  <a:schemeClr val="tx2"/>
                </a:solidFill>
                <a:latin typeface="Comic Sans MS" pitchFamily="66" charset="0"/>
              </a:rPr>
              <a:t/>
            </a:r>
            <a:br>
              <a:rPr lang="tr-TR" sz="4400" dirty="0" smtClean="0">
                <a:solidFill>
                  <a:schemeClr val="tx2"/>
                </a:solidFill>
                <a:latin typeface="Comic Sans MS" pitchFamily="66" charset="0"/>
              </a:rPr>
            </a:br>
            <a:endParaRPr lang="tr-TR" dirty="0"/>
          </a:p>
        </p:txBody>
      </p:sp>
      <p:sp>
        <p:nvSpPr>
          <p:cNvPr id="45059" name="2 İçerik Yer Tutucusu"/>
          <p:cNvSpPr>
            <a:spLocks noGrp="1"/>
          </p:cNvSpPr>
          <p:nvPr>
            <p:ph idx="1"/>
          </p:nvPr>
        </p:nvSpPr>
        <p:spPr>
          <a:xfrm>
            <a:off x="1435100" y="1357313"/>
            <a:ext cx="7499350" cy="4891087"/>
          </a:xfrm>
        </p:spPr>
        <p:txBody>
          <a:bodyPr/>
          <a:lstStyle/>
          <a:p>
            <a:pPr algn="just" eaLnBrk="1" hangingPunct="1">
              <a:buFont typeface="Wingdings 2" pitchFamily="18" charset="2"/>
              <a:buNone/>
            </a:pPr>
            <a:endParaRPr lang="tr-TR" sz="2000" smtClean="0">
              <a:latin typeface="Calibri" pitchFamily="34" charset="0"/>
            </a:endParaRPr>
          </a:p>
          <a:p>
            <a:pPr algn="just" eaLnBrk="1" hangingPunct="1"/>
            <a:r>
              <a:rPr lang="tr-TR" sz="2000" smtClean="0">
                <a:latin typeface="Calibri" pitchFamily="34" charset="0"/>
              </a:rPr>
              <a:t>c) </a:t>
            </a:r>
            <a:r>
              <a:rPr lang="tr-TR" sz="2000" b="1" smtClean="0">
                <a:solidFill>
                  <a:srgbClr val="FF0000"/>
                </a:solidFill>
                <a:latin typeface="Calibri" pitchFamily="34" charset="0"/>
              </a:rPr>
              <a:t>Gerçek kişi olması halinde</a:t>
            </a:r>
            <a:r>
              <a:rPr lang="tr-TR" sz="2000" smtClean="0">
                <a:latin typeface="Calibri" pitchFamily="34" charset="0"/>
              </a:rPr>
              <a:t>, noter tasdikli imza beyannamesinin,</a:t>
            </a:r>
          </a:p>
          <a:p>
            <a:pPr algn="just" eaLnBrk="1" hangingPunct="1">
              <a:buFont typeface="Wingdings 2" pitchFamily="18" charset="2"/>
              <a:buNone/>
            </a:pPr>
            <a:endParaRPr lang="tr-TR" sz="2000" smtClean="0">
              <a:latin typeface="Calibri" pitchFamily="34" charset="0"/>
            </a:endParaRPr>
          </a:p>
          <a:p>
            <a:pPr algn="just" eaLnBrk="1" hangingPunct="1"/>
            <a:r>
              <a:rPr lang="tr-TR" sz="2000" smtClean="0">
                <a:latin typeface="Calibri" pitchFamily="34" charset="0"/>
              </a:rPr>
              <a:t>ç) </a:t>
            </a:r>
            <a:r>
              <a:rPr lang="tr-TR" sz="2000" b="1" smtClean="0">
                <a:solidFill>
                  <a:srgbClr val="FF0000"/>
                </a:solidFill>
                <a:latin typeface="Calibri" pitchFamily="34" charset="0"/>
              </a:rPr>
              <a:t>Tüzel kişi olması halinde</a:t>
            </a:r>
            <a:r>
              <a:rPr lang="tr-TR" sz="2000" smtClean="0">
                <a:latin typeface="Calibri" pitchFamily="34" charset="0"/>
              </a:rPr>
              <a:t>, ilgisine göre tüzel kişiliğin ortakları, üyeleri veya kurucuları ile tüzel kişiliğin yönetimindeki görevlileri belirten son durumu gösterir Ticaret Sicil Gazetesi, bu bilgilerin tamamının bir Ticaret Sicil Gazetesinde bulunmaması halinde, bu bilgilerin tümünü göstermek üzere ilgili Ticaret Sicil Gazeteleri veya bu hususları gösteren belgeler ile tüzel kişiliğin noter tasdikli imza sirkülerinin,</a:t>
            </a:r>
          </a:p>
          <a:p>
            <a:pPr algn="just" eaLnBrk="1" hangingPunct="1">
              <a:buFont typeface="Wingdings 2" pitchFamily="18" charset="2"/>
              <a:buNone/>
            </a:pPr>
            <a:r>
              <a:rPr lang="tr-TR" sz="2000" smtClean="0">
                <a:latin typeface="Calibri" pitchFamily="34" charset="0"/>
              </a:rPr>
              <a:t>     </a:t>
            </a:r>
            <a:r>
              <a:rPr lang="tr-TR" sz="2000" b="1" smtClean="0">
                <a:solidFill>
                  <a:srgbClr val="FF0000"/>
                </a:solidFill>
                <a:latin typeface="Calibri" pitchFamily="34" charset="0"/>
              </a:rPr>
              <a:t>istenilmesi zorunludur.</a:t>
            </a:r>
          </a:p>
          <a:p>
            <a:pPr eaLnBrk="1" hangingPunct="1"/>
            <a:endParaRPr lang="tr-TR"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pPr eaLnBrk="1" fontAlgn="auto" hangingPunct="1">
              <a:spcAft>
                <a:spcPts val="0"/>
              </a:spcAft>
              <a:defRPr/>
            </a:pPr>
            <a:r>
              <a:rPr lang="tr-TR" sz="2000" b="1" dirty="0">
                <a:solidFill>
                  <a:srgbClr val="0070C0"/>
                </a:solidFill>
                <a:latin typeface="Comic Sans MS" pitchFamily="66" charset="0"/>
              </a:rPr>
              <a:t>Mesleki faaliyetin sürdüğüne ve teklif verme yetkisine </a:t>
            </a:r>
            <a:r>
              <a:rPr lang="tr-TR" sz="2000" b="1" dirty="0" smtClean="0">
                <a:solidFill>
                  <a:srgbClr val="0070C0"/>
                </a:solidFill>
                <a:latin typeface="Comic Sans MS" pitchFamily="66" charset="0"/>
              </a:rPr>
              <a:t>dair belgeler-3</a:t>
            </a:r>
            <a:endParaRPr lang="tr-TR" sz="2000" b="1" dirty="0">
              <a:solidFill>
                <a:srgbClr val="0070C0"/>
              </a:solidFill>
              <a:latin typeface="Comic Sans MS" pitchFamily="66" charset="0"/>
            </a:endParaRPr>
          </a:p>
        </p:txBody>
      </p:sp>
      <p:sp>
        <p:nvSpPr>
          <p:cNvPr id="46083" name="Rectangle 3"/>
          <p:cNvSpPr>
            <a:spLocks noGrp="1" noChangeArrowheads="1"/>
          </p:cNvSpPr>
          <p:nvPr>
            <p:ph idx="1"/>
          </p:nvPr>
        </p:nvSpPr>
        <p:spPr>
          <a:xfrm>
            <a:off x="1071563" y="1285875"/>
            <a:ext cx="7929562" cy="5072063"/>
          </a:xfrm>
        </p:spPr>
        <p:txBody>
          <a:bodyPr/>
          <a:lstStyle/>
          <a:p>
            <a:pPr eaLnBrk="1" hangingPunct="1">
              <a:lnSpc>
                <a:spcPct val="80000"/>
              </a:lnSpc>
              <a:buFont typeface="Wingdings 2" pitchFamily="18" charset="2"/>
              <a:buNone/>
            </a:pPr>
            <a:endParaRPr lang="tr-TR" sz="2100" smtClean="0">
              <a:solidFill>
                <a:schemeClr val="tx2"/>
              </a:solidFill>
            </a:endParaRPr>
          </a:p>
          <a:p>
            <a:pPr algn="just" eaLnBrk="1" hangingPunct="1">
              <a:lnSpc>
                <a:spcPct val="80000"/>
              </a:lnSpc>
              <a:buFont typeface="Wingdings 2" pitchFamily="18" charset="2"/>
              <a:buNone/>
            </a:pPr>
            <a:endParaRPr lang="tr-TR" sz="2400" smtClean="0">
              <a:latin typeface="Calibri" pitchFamily="34" charset="0"/>
            </a:endParaRPr>
          </a:p>
          <a:p>
            <a:pPr algn="just" eaLnBrk="1" hangingPunct="1">
              <a:lnSpc>
                <a:spcPct val="80000"/>
              </a:lnSpc>
            </a:pPr>
            <a:r>
              <a:rPr lang="tr-TR" sz="2400" smtClean="0">
                <a:latin typeface="Calibri" pitchFamily="34" charset="0"/>
              </a:rPr>
              <a:t>İhale konusu işin yerine getirilmesi için alınması zorunlu olan ve ilgili mevzuatında o iş için özel olarak düzenlenen sicil, izin, ruhsat vb. belgelerin adaylar veya istekliler tarafından sunulmasına ilişkin hükümlere, ilan ve ön yeterlik şartnamesi veya idari şartnamede yer verilir. İş ortaklarının her birinin söz konusu belgeleri ayrı ayrı sunması, konsorsiyumda ise her bir ortağın kendi kısmına ilişkin belgeleri sunması zorunludur.</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lstStyle/>
          <a:p>
            <a:pPr eaLnBrk="1" fontAlgn="auto" hangingPunct="1">
              <a:spcAft>
                <a:spcPts val="0"/>
              </a:spcAft>
              <a:defRPr/>
            </a:pPr>
            <a:r>
              <a:rPr lang="tr-TR" sz="2400" b="1" dirty="0" smtClean="0">
                <a:solidFill>
                  <a:srgbClr val="0070C0"/>
                </a:solidFill>
                <a:latin typeface="Comic Sans MS" pitchFamily="66" charset="0"/>
              </a:rPr>
              <a:t>2-İş Deneyimini Gösteren Belgeler-1 (Yön. m.39)</a:t>
            </a:r>
            <a:endParaRPr lang="tr-TR" sz="2400" b="1" dirty="0">
              <a:solidFill>
                <a:srgbClr val="0070C0"/>
              </a:solidFill>
              <a:latin typeface="Comic Sans MS" pitchFamily="66" charset="0"/>
            </a:endParaRPr>
          </a:p>
        </p:txBody>
      </p:sp>
      <p:sp>
        <p:nvSpPr>
          <p:cNvPr id="47107" name="Rectangle 3"/>
          <p:cNvSpPr>
            <a:spLocks noGrp="1" noChangeArrowheads="1"/>
          </p:cNvSpPr>
          <p:nvPr>
            <p:ph idx="1"/>
          </p:nvPr>
        </p:nvSpPr>
        <p:spPr>
          <a:xfrm>
            <a:off x="1043608" y="1412776"/>
            <a:ext cx="7929562" cy="5312047"/>
          </a:xfrm>
        </p:spPr>
        <p:txBody>
          <a:bodyPr/>
          <a:lstStyle/>
          <a:p>
            <a:pPr algn="just" eaLnBrk="1" hangingPunct="1"/>
            <a:r>
              <a:rPr lang="tr-TR" sz="2000" dirty="0" smtClean="0">
                <a:latin typeface="Calibri" pitchFamily="34" charset="0"/>
              </a:rPr>
              <a:t>İş deneyimini gösteren belgelerin istenildiği ihalelerde; yurt içinde veya yurt dışında kamu veya özel sektörde bedel içeren tek  bir sözleşme kapsamında taahhüt edilen ihale konusu iş veya benzer işlere ilişkin olarak;</a:t>
            </a:r>
          </a:p>
          <a:p>
            <a:pPr algn="just" eaLnBrk="1" hangingPunct="1">
              <a:buFont typeface="Wingdings 2" pitchFamily="18" charset="2"/>
              <a:buNone/>
            </a:pPr>
            <a:r>
              <a:rPr lang="tr-TR" sz="2000" dirty="0" smtClean="0">
                <a:latin typeface="Calibri" pitchFamily="34" charset="0"/>
              </a:rPr>
              <a:t>	</a:t>
            </a:r>
            <a:r>
              <a:rPr lang="tr-TR" sz="2000" b="1" dirty="0" smtClean="0">
                <a:solidFill>
                  <a:srgbClr val="FF0000"/>
                </a:solidFill>
                <a:latin typeface="Calibri" pitchFamily="34" charset="0"/>
              </a:rPr>
              <a:t>a) </a:t>
            </a:r>
            <a:r>
              <a:rPr lang="tr-TR" sz="2000" dirty="0" smtClean="0">
                <a:latin typeface="Calibri" pitchFamily="34" charset="0"/>
              </a:rPr>
              <a:t>İlk ilan veya davet tarihinden </a:t>
            </a:r>
            <a:r>
              <a:rPr lang="tr-TR" sz="2000" b="1" dirty="0" smtClean="0">
                <a:solidFill>
                  <a:srgbClr val="FF0000"/>
                </a:solidFill>
                <a:latin typeface="Calibri" pitchFamily="34" charset="0"/>
              </a:rPr>
              <a:t>geriye doğru son beş yıl içinde kabul işlemleri tamamlanan</a:t>
            </a:r>
            <a:r>
              <a:rPr lang="tr-TR" sz="2000" dirty="0" smtClean="0">
                <a:latin typeface="Calibri" pitchFamily="34" charset="0"/>
              </a:rPr>
              <a:t> </a:t>
            </a:r>
            <a:r>
              <a:rPr lang="tr-TR" sz="2000" b="1" dirty="0" smtClean="0">
                <a:solidFill>
                  <a:srgbClr val="FF0000"/>
                </a:solidFill>
                <a:latin typeface="Calibri" pitchFamily="34" charset="0"/>
              </a:rPr>
              <a:t>hizmet </a:t>
            </a:r>
            <a:r>
              <a:rPr lang="tr-TR" sz="2000" dirty="0" smtClean="0">
                <a:latin typeface="Calibri" pitchFamily="34" charset="0"/>
              </a:rPr>
              <a:t>alımlarıyla ilgili iş deneyimini gösteren belgelerin,</a:t>
            </a:r>
          </a:p>
          <a:p>
            <a:pPr algn="just" eaLnBrk="1" hangingPunct="1">
              <a:spcBef>
                <a:spcPts val="0"/>
              </a:spcBef>
              <a:buNone/>
            </a:pPr>
            <a:r>
              <a:rPr lang="tr-TR" sz="2200" b="1" dirty="0" smtClean="0">
                <a:solidFill>
                  <a:srgbClr val="FF0000"/>
                </a:solidFill>
                <a:latin typeface="Calibri" pitchFamily="34" charset="0"/>
              </a:rPr>
              <a:t>	b)</a:t>
            </a:r>
            <a:r>
              <a:rPr lang="tr-TR" sz="2000" dirty="0" smtClean="0">
                <a:solidFill>
                  <a:srgbClr val="0000FF"/>
                </a:solidFill>
              </a:rPr>
              <a:t>Devredilen işlerde devir öncesindeki veya sonrasındaki dönemde ilk sözleşme bedelinin en az % 80’inin gerçekleştirilmesi şartıyla, ilk ilan veya davet tarihinden geriye doğru son beş yıl içinde kabul işlemleri tamamlanan hizmet işleriyle ilgili iş deneyimini gösteren belgelerin,</a:t>
            </a:r>
          </a:p>
          <a:p>
            <a:pPr algn="just" eaLnBrk="1" hangingPunct="1"/>
            <a:r>
              <a:rPr lang="tr-TR" sz="2000" b="1" dirty="0" smtClean="0">
                <a:solidFill>
                  <a:srgbClr val="FF0000"/>
                </a:solidFill>
                <a:latin typeface="Calibri" pitchFamily="34" charset="0"/>
              </a:rPr>
              <a:t>c) </a:t>
            </a:r>
            <a:r>
              <a:rPr lang="tr-TR" sz="2000" dirty="0" smtClean="0">
                <a:solidFill>
                  <a:srgbClr val="0000FF"/>
                </a:solidFill>
              </a:rPr>
              <a:t>Yapımla ilgili hizmet işleri dahil hizmet alımı ihalesiyle gerçekleştirilecek danışmanlık hizmetlerinde, Danışmanlık Hizmet Alımı İhaleleri Uygulama Yönetmeliğinin 38 inci maddesinde düzenlenen iş deneyimini gösteren belgelerin,</a:t>
            </a:r>
          </a:p>
          <a:p>
            <a:pPr algn="just" eaLnBrk="1" hangingPunct="1"/>
            <a:r>
              <a:rPr lang="tr-TR" sz="2000" dirty="0" smtClean="0">
                <a:solidFill>
                  <a:srgbClr val="0000FF"/>
                </a:solidFill>
              </a:rPr>
              <a:t>istenilmesi zorunludur. </a:t>
            </a:r>
          </a:p>
          <a:p>
            <a:pPr algn="just" eaLnBrk="1" hangingPunct="1">
              <a:spcBef>
                <a:spcPts val="0"/>
              </a:spcBef>
              <a:buNone/>
            </a:pPr>
            <a:endParaRPr lang="tr-TR" sz="2100" dirty="0" smtClean="0">
              <a:solidFill>
                <a:schemeClr val="hlink"/>
              </a:solidFill>
            </a:endParaRPr>
          </a:p>
          <a:p>
            <a:pPr eaLnBrk="1" hangingPunct="1">
              <a:lnSpc>
                <a:spcPct val="90000"/>
              </a:lnSpc>
              <a:buFont typeface="Wingdings" pitchFamily="2" charset="2"/>
              <a:buNone/>
            </a:pPr>
            <a:endParaRPr lang="tr-TR" sz="2100" dirty="0" smtClean="0">
              <a:solidFill>
                <a:schemeClr val="hlink"/>
              </a:solidFill>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pPr eaLnBrk="1" fontAlgn="auto" hangingPunct="1">
              <a:spcAft>
                <a:spcPts val="0"/>
              </a:spcAft>
              <a:defRPr/>
            </a:pPr>
            <a:r>
              <a:rPr lang="tr-TR" sz="2800" b="1" dirty="0" smtClean="0">
                <a:solidFill>
                  <a:srgbClr val="0070C0"/>
                </a:solidFill>
                <a:latin typeface="Comic Sans MS" pitchFamily="66" charset="0"/>
              </a:rPr>
              <a:t>İş Deneyimini Gösteren Belgeler-2</a:t>
            </a:r>
            <a:endParaRPr lang="tr-TR" sz="2800" dirty="0">
              <a:solidFill>
                <a:srgbClr val="0070C0"/>
              </a:solidFill>
              <a:latin typeface="Comic Sans MS" pitchFamily="66" charset="0"/>
            </a:endParaRPr>
          </a:p>
        </p:txBody>
      </p:sp>
      <p:sp>
        <p:nvSpPr>
          <p:cNvPr id="50179" name="Rectangle 3"/>
          <p:cNvSpPr>
            <a:spLocks noGrp="1" noChangeArrowheads="1"/>
          </p:cNvSpPr>
          <p:nvPr>
            <p:ph idx="1"/>
          </p:nvPr>
        </p:nvSpPr>
        <p:spPr>
          <a:xfrm>
            <a:off x="1071563" y="1214438"/>
            <a:ext cx="7929562" cy="5000625"/>
          </a:xfrm>
        </p:spPr>
        <p:txBody>
          <a:bodyPr/>
          <a:lstStyle/>
          <a:p>
            <a:pPr algn="just" eaLnBrk="1" hangingPunct="1"/>
            <a:r>
              <a:rPr lang="tr-TR" sz="2200" dirty="0" smtClean="0">
                <a:latin typeface="Calibri" pitchFamily="34" charset="0"/>
              </a:rPr>
              <a:t>İş deneyiminin belirlenmesi amacıyla;</a:t>
            </a:r>
            <a:endParaRPr lang="tr-TR" sz="2200" b="1" dirty="0" smtClean="0">
              <a:solidFill>
                <a:srgbClr val="FF0000"/>
              </a:solidFill>
              <a:latin typeface="Calibri" pitchFamily="34" charset="0"/>
            </a:endParaRPr>
          </a:p>
          <a:p>
            <a:pPr algn="just" eaLnBrk="1" hangingPunct="1">
              <a:buFont typeface="Wingdings 2" pitchFamily="18" charset="2"/>
              <a:buNone/>
            </a:pPr>
            <a:r>
              <a:rPr lang="tr-TR" sz="2200" b="1" dirty="0" smtClean="0">
                <a:solidFill>
                  <a:srgbClr val="FF0000"/>
                </a:solidFill>
                <a:latin typeface="Calibri" pitchFamily="34" charset="0"/>
              </a:rPr>
              <a:t>	</a:t>
            </a:r>
            <a:r>
              <a:rPr lang="tr-TR" sz="2000" b="1" dirty="0" smtClean="0">
                <a:solidFill>
                  <a:srgbClr val="FF0000"/>
                </a:solidFill>
                <a:latin typeface="Calibri" pitchFamily="34" charset="0"/>
              </a:rPr>
              <a:t>a) Açık ihale usulüyle yapılan ihaleler ile Kanunun 21 inci maddesinin (b), (c) ve (f) bentlerine göre yapılan ihalelerde:</a:t>
            </a:r>
          </a:p>
          <a:p>
            <a:pPr algn="just" eaLnBrk="1" hangingPunct="1">
              <a:buFont typeface="Wingdings 2" pitchFamily="18" charset="2"/>
              <a:buNone/>
            </a:pPr>
            <a:endParaRPr lang="tr-TR" sz="2000" b="1" dirty="0" smtClean="0">
              <a:solidFill>
                <a:srgbClr val="FF0000"/>
              </a:solidFill>
              <a:latin typeface="Calibri" pitchFamily="34" charset="0"/>
            </a:endParaRPr>
          </a:p>
          <a:p>
            <a:pPr algn="just" eaLnBrk="1" hangingPunct="1">
              <a:buFont typeface="Wingdings 2" pitchFamily="18" charset="2"/>
              <a:buNone/>
            </a:pPr>
            <a:r>
              <a:rPr lang="tr-TR" sz="2000" dirty="0" smtClean="0">
                <a:latin typeface="Calibri" pitchFamily="34" charset="0"/>
              </a:rPr>
              <a:t>     </a:t>
            </a:r>
            <a:r>
              <a:rPr lang="tr-TR" sz="2000" b="1" dirty="0" smtClean="0">
                <a:solidFill>
                  <a:srgbClr val="FF0000"/>
                </a:solidFill>
                <a:latin typeface="Calibri" pitchFamily="34" charset="0"/>
              </a:rPr>
              <a:t>Teklif edilen bedelin % 25’inden az ve % 50’sinden fazla olmamak </a:t>
            </a:r>
            <a:r>
              <a:rPr lang="tr-TR" sz="2000" dirty="0" smtClean="0">
                <a:latin typeface="Calibri" pitchFamily="34" charset="0"/>
              </a:rPr>
              <a:t>üzere idarece belirlenecek bir oranda, </a:t>
            </a:r>
            <a:endParaRPr lang="tr-TR" sz="2000" dirty="0" smtClean="0">
              <a:solidFill>
                <a:srgbClr val="0000FF"/>
              </a:solidFill>
              <a:latin typeface="Calibri" pitchFamily="34" charset="0"/>
            </a:endParaRPr>
          </a:p>
          <a:p>
            <a:pPr algn="just" eaLnBrk="1" hangingPunct="1">
              <a:buFont typeface="Wingdings 2" pitchFamily="18" charset="2"/>
              <a:buNone/>
            </a:pPr>
            <a:r>
              <a:rPr lang="tr-TR" sz="2000" b="1" dirty="0" smtClean="0">
                <a:solidFill>
                  <a:srgbClr val="FF0000"/>
                </a:solidFill>
                <a:latin typeface="Calibri" pitchFamily="34" charset="0"/>
              </a:rPr>
              <a:t>	b) Belli istekliler arasında ihale usulüyle ve Kanunun 21 inci maddesinin (a), (d) ve (e) bentlerine göre yapılan ihalelerde:</a:t>
            </a:r>
          </a:p>
          <a:p>
            <a:pPr algn="just" eaLnBrk="1" hangingPunct="1">
              <a:buFont typeface="Wingdings 2" pitchFamily="18" charset="2"/>
              <a:buNone/>
            </a:pPr>
            <a:endParaRPr lang="tr-TR" sz="2000" b="1" dirty="0" smtClean="0">
              <a:solidFill>
                <a:srgbClr val="FF0000"/>
              </a:solidFill>
              <a:latin typeface="Calibri" pitchFamily="34" charset="0"/>
            </a:endParaRPr>
          </a:p>
          <a:p>
            <a:pPr algn="just" eaLnBrk="1" hangingPunct="1">
              <a:buNone/>
            </a:pPr>
            <a:r>
              <a:rPr lang="tr-TR" sz="2000" b="1" dirty="0" smtClean="0">
                <a:solidFill>
                  <a:srgbClr val="FF0000"/>
                </a:solidFill>
                <a:latin typeface="Calibri" pitchFamily="34" charset="0"/>
              </a:rPr>
              <a:t>   </a:t>
            </a:r>
            <a:r>
              <a:rPr lang="tr-TR" sz="2000" dirty="0" smtClean="0">
                <a:latin typeface="Calibri" pitchFamily="34" charset="0"/>
              </a:rPr>
              <a:t>  </a:t>
            </a:r>
            <a:r>
              <a:rPr lang="tr-TR" sz="2000" b="1" dirty="0" smtClean="0">
                <a:solidFill>
                  <a:srgbClr val="FF0000"/>
                </a:solidFill>
                <a:latin typeface="Calibri" pitchFamily="34" charset="0"/>
              </a:rPr>
              <a:t>Yaklaşık maliyetin % 25’inden az ve % 50’sinden fazla olmamak </a:t>
            </a:r>
            <a:r>
              <a:rPr lang="tr-TR" sz="2000" dirty="0" smtClean="0">
                <a:latin typeface="Calibri" pitchFamily="34" charset="0"/>
              </a:rPr>
              <a:t>üzere , idarece belirlenecek parasal tutardan az olmamak üzere, </a:t>
            </a:r>
          </a:p>
          <a:p>
            <a:pPr algn="just" eaLnBrk="1" hangingPunct="1">
              <a:buNone/>
            </a:pPr>
            <a:r>
              <a:rPr lang="tr-TR" sz="2000" dirty="0" smtClean="0">
                <a:latin typeface="Calibri" pitchFamily="34" charset="0"/>
              </a:rPr>
              <a:t>ihale konusu iş veya benzer işlere ait tek sözleşmeye ilişkin iş deneyimini gösteren belgelerin sunulması istenir.</a:t>
            </a:r>
            <a:r>
              <a:rPr lang="tr-TR" sz="2000" dirty="0" smtClean="0"/>
              <a:t> </a:t>
            </a:r>
          </a:p>
          <a:p>
            <a:pPr algn="just" eaLnBrk="1" hangingPunct="1">
              <a:buFont typeface="Wingdings 2" pitchFamily="18" charset="2"/>
              <a:buNone/>
            </a:pPr>
            <a:endParaRPr lang="tr-TR" sz="2000" dirty="0" smtClean="0">
              <a:latin typeface="Calibri" pitchFamily="34" charset="0"/>
            </a:endParaRPr>
          </a:p>
          <a:p>
            <a:pPr algn="just" eaLnBrk="1" hangingPunct="1">
              <a:buFont typeface="Wingdings 2" pitchFamily="18" charset="2"/>
              <a:buNone/>
            </a:pPr>
            <a:endParaRPr lang="tr-TR" sz="2200" dirty="0" smtClean="0">
              <a:latin typeface="Calibri"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pPr algn="ctr" eaLnBrk="1" fontAlgn="auto" hangingPunct="1">
              <a:spcAft>
                <a:spcPts val="0"/>
              </a:spcAft>
              <a:defRPr/>
            </a:pPr>
            <a:r>
              <a:rPr lang="tr-TR" sz="3600" b="1" dirty="0">
                <a:solidFill>
                  <a:srgbClr val="0070C0"/>
                </a:solidFill>
                <a:latin typeface="Comic Sans MS" pitchFamily="66" charset="0"/>
              </a:rPr>
              <a:t>İhale Öncesi Yapılacak İşlemler</a:t>
            </a:r>
          </a:p>
        </p:txBody>
      </p:sp>
      <p:sp>
        <p:nvSpPr>
          <p:cNvPr id="11267" name="Rectangle 3"/>
          <p:cNvSpPr>
            <a:spLocks noGrp="1" noChangeArrowheads="1"/>
          </p:cNvSpPr>
          <p:nvPr>
            <p:ph idx="1"/>
          </p:nvPr>
        </p:nvSpPr>
        <p:spPr>
          <a:xfrm>
            <a:off x="971550" y="1341438"/>
            <a:ext cx="7773988" cy="5040312"/>
          </a:xfrm>
        </p:spPr>
        <p:txBody>
          <a:bodyPr/>
          <a:lstStyle/>
          <a:p>
            <a:pPr eaLnBrk="1" hangingPunct="1"/>
            <a:endParaRPr lang="tr-TR" sz="3700" b="1" dirty="0" smtClean="0">
              <a:latin typeface="Calibri" pitchFamily="34" charset="0"/>
            </a:endParaRPr>
          </a:p>
          <a:p>
            <a:pPr eaLnBrk="1" hangingPunct="1"/>
            <a:r>
              <a:rPr lang="tr-TR" sz="2100" b="1" dirty="0" smtClean="0">
                <a:latin typeface="Calibri" pitchFamily="34" charset="0"/>
              </a:rPr>
              <a:t>İHTİYAÇ KONUSU HİZMETİN BELİRLENMESİ</a:t>
            </a:r>
          </a:p>
          <a:p>
            <a:pPr eaLnBrk="1" hangingPunct="1">
              <a:buFont typeface="Wingdings 2" pitchFamily="18" charset="2"/>
              <a:buNone/>
            </a:pPr>
            <a:endParaRPr lang="tr-TR" sz="2100" b="1" dirty="0" smtClean="0">
              <a:latin typeface="Calibri" pitchFamily="34" charset="0"/>
            </a:endParaRPr>
          </a:p>
          <a:p>
            <a:pPr eaLnBrk="1" hangingPunct="1"/>
            <a:r>
              <a:rPr lang="tr-TR" sz="2100" b="1" dirty="0" smtClean="0">
                <a:latin typeface="Calibri" pitchFamily="34" charset="0"/>
              </a:rPr>
              <a:t>YAKLAŞIK MALİYETİN HESAPLANMASI</a:t>
            </a:r>
          </a:p>
          <a:p>
            <a:pPr eaLnBrk="1" hangingPunct="1">
              <a:buFont typeface="Wingdings" pitchFamily="2" charset="2"/>
              <a:buNone/>
            </a:pPr>
            <a:endParaRPr lang="tr-TR" sz="2100" b="1" dirty="0" smtClean="0">
              <a:latin typeface="Calibri" pitchFamily="34" charset="0"/>
            </a:endParaRPr>
          </a:p>
          <a:p>
            <a:pPr eaLnBrk="1" hangingPunct="1"/>
            <a:r>
              <a:rPr lang="tr-TR" sz="2100" b="1" dirty="0" smtClean="0">
                <a:latin typeface="Calibri" pitchFamily="34" charset="0"/>
              </a:rPr>
              <a:t>UYGULANACAK İHALE USULÜNÜN TESPİT EDİLMESİ</a:t>
            </a:r>
          </a:p>
          <a:p>
            <a:pPr eaLnBrk="1" hangingPunct="1">
              <a:buFont typeface="Wingdings" pitchFamily="2" charset="2"/>
              <a:buNone/>
            </a:pPr>
            <a:endParaRPr lang="tr-TR" sz="2100" b="1" dirty="0" smtClean="0">
              <a:latin typeface="Calibri" pitchFamily="34" charset="0"/>
            </a:endParaRPr>
          </a:p>
          <a:p>
            <a:pPr eaLnBrk="1" hangingPunct="1"/>
            <a:r>
              <a:rPr lang="tr-TR" sz="2100" b="1" dirty="0" smtClean="0">
                <a:latin typeface="Calibri" pitchFamily="34" charset="0"/>
              </a:rPr>
              <a:t>İHALE DOKÜMANININ HAZIRLANMASI</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720725" y="381000"/>
            <a:ext cx="7705725" cy="941388"/>
          </a:xfrm>
        </p:spPr>
        <p:txBody>
          <a:bodyPr/>
          <a:lstStyle/>
          <a:p>
            <a:pPr eaLnBrk="1" fontAlgn="auto" hangingPunct="1">
              <a:spcAft>
                <a:spcPts val="0"/>
              </a:spcAft>
              <a:defRPr/>
            </a:pPr>
            <a:r>
              <a:rPr lang="tr-TR" sz="2800" b="1" dirty="0" smtClean="0">
                <a:solidFill>
                  <a:srgbClr val="0070C0"/>
                </a:solidFill>
                <a:latin typeface="Comic Sans MS" pitchFamily="66" charset="0"/>
              </a:rPr>
              <a:t>   İş Deneyimini Gösteren Belgeler-3</a:t>
            </a:r>
            <a:endParaRPr lang="tr-TR" sz="2800" b="1" dirty="0">
              <a:solidFill>
                <a:srgbClr val="0070C0"/>
              </a:solidFill>
              <a:latin typeface="Comic Sans MS" pitchFamily="66" charset="0"/>
            </a:endParaRPr>
          </a:p>
        </p:txBody>
      </p:sp>
      <p:sp>
        <p:nvSpPr>
          <p:cNvPr id="362499" name="Rectangle 3"/>
          <p:cNvSpPr>
            <a:spLocks noGrp="1" noChangeArrowheads="1"/>
          </p:cNvSpPr>
          <p:nvPr>
            <p:ph idx="1"/>
          </p:nvPr>
        </p:nvSpPr>
        <p:spPr>
          <a:xfrm>
            <a:off x="971550" y="1196975"/>
            <a:ext cx="8172450" cy="5400377"/>
          </a:xfrm>
        </p:spPr>
        <p:txBody>
          <a:bodyPr>
            <a:normAutofit fontScale="32500" lnSpcReduction="20000"/>
          </a:bodyPr>
          <a:lstStyle/>
          <a:p>
            <a:pPr marL="365760" indent="-283464" eaLnBrk="1" fontAlgn="auto" hangingPunct="1">
              <a:spcAft>
                <a:spcPts val="0"/>
              </a:spcAft>
              <a:buFont typeface="Wingdings 2"/>
              <a:buNone/>
              <a:defRPr/>
            </a:pPr>
            <a:r>
              <a:rPr lang="tr-TR" sz="2000" b="1" dirty="0">
                <a:solidFill>
                  <a:schemeClr val="tx2"/>
                </a:solidFill>
                <a:latin typeface="Times New Roman" pitchFamily="18" charset="0"/>
                <a:cs typeface="Times New Roman" pitchFamily="18" charset="0"/>
              </a:rPr>
              <a:t>	</a:t>
            </a:r>
            <a:r>
              <a:rPr lang="tr-TR" sz="9600" b="1" dirty="0" smtClean="0">
                <a:solidFill>
                  <a:srgbClr val="FF0000"/>
                </a:solidFill>
                <a:latin typeface="Calibri" pitchFamily="34" charset="0"/>
                <a:cs typeface="Arial" pitchFamily="34" charset="0"/>
              </a:rPr>
              <a:t>İş deneyimini gösteren belgelerin istenildiği ihalelerde;</a:t>
            </a:r>
          </a:p>
          <a:p>
            <a:pPr marL="365760" indent="-283464" eaLnBrk="1" fontAlgn="auto" hangingPunct="1">
              <a:spcAft>
                <a:spcPts val="0"/>
              </a:spcAft>
              <a:buFont typeface="Wingdings 2"/>
              <a:buNone/>
              <a:defRPr/>
            </a:pPr>
            <a:endParaRPr lang="tr-TR" sz="9600" dirty="0" smtClean="0">
              <a:latin typeface="Calibri" pitchFamily="34" charset="0"/>
              <a:cs typeface="Arial" pitchFamily="34" charset="0"/>
            </a:endParaRPr>
          </a:p>
          <a:p>
            <a:pPr algn="just">
              <a:buFont typeface="Wingdings 2" pitchFamily="18" charset="2"/>
              <a:buNone/>
              <a:defRPr/>
            </a:pPr>
            <a:r>
              <a:rPr lang="tr-TR" sz="8000" dirty="0" smtClean="0">
                <a:latin typeface="Calibri" pitchFamily="34" charset="0"/>
                <a:cs typeface="Arial" pitchFamily="34" charset="0"/>
              </a:rPr>
              <a:t>     Tüzel kişi tarafından iş deneyimini göstermek üzere sunulan belgenin (iş bitirme belgesi), tüzel kişiliğin yarısından fazla hissesine sahip ortağına ait olması halinde, ticaret ve sanayi odası/ticaret odası bünyesinde bulunan ticaret sicil memurlukları veya yeminli mali müşavir ya da serbest muhasebeci mali müşavir tarafından ilk ilan veya davet tarihinden sonra düzenlenen ve düzenlendiği tarihten geriye doğru son bir yıldır kesintisiz olarak bu şartın korunduğunu gösteren belgenin	sunulması zorunludur. </a:t>
            </a:r>
            <a:endParaRPr lang="tr-TR" sz="28800" dirty="0" smtClean="0">
              <a:solidFill>
                <a:srgbClr val="0000FF"/>
              </a:solidFill>
              <a:latin typeface="Calibri" pitchFamily="34" charset="0"/>
              <a:cs typeface="Arial" pitchFamily="34" charset="0"/>
            </a:endParaRPr>
          </a:p>
          <a:p>
            <a:pPr algn="just">
              <a:buFont typeface="Wingdings 2" pitchFamily="18" charset="2"/>
              <a:buNone/>
              <a:defRPr/>
            </a:pPr>
            <a:endParaRPr lang="tr-TR" sz="8000" dirty="0" smtClean="0">
              <a:latin typeface="Calibri" pitchFamily="34" charset="0"/>
              <a:cs typeface="Arial" pitchFamily="34" charset="0"/>
            </a:endParaRPr>
          </a:p>
          <a:p>
            <a:pPr marL="365760" indent="-283464" algn="just" eaLnBrk="1" fontAlgn="auto" hangingPunct="1">
              <a:lnSpc>
                <a:spcPct val="80000"/>
              </a:lnSpc>
              <a:spcAft>
                <a:spcPts val="0"/>
              </a:spcAft>
              <a:buFont typeface="Wingdings" pitchFamily="2" charset="2"/>
              <a:buNone/>
              <a:defRPr/>
            </a:pPr>
            <a:endParaRPr lang="tr-TR" sz="2000" dirty="0">
              <a:solidFill>
                <a:schemeClr val="tx2"/>
              </a:solidFill>
              <a:latin typeface="Times New Roman" pitchFamily="18" charset="0"/>
              <a:cs typeface="Times New Roman" pitchFamily="18" charset="0"/>
            </a:endParaRPr>
          </a:p>
          <a:p>
            <a:pPr marL="365760" indent="-283464" algn="just" eaLnBrk="1" fontAlgn="auto" hangingPunct="1">
              <a:lnSpc>
                <a:spcPct val="80000"/>
              </a:lnSpc>
              <a:spcAft>
                <a:spcPts val="0"/>
              </a:spcAft>
              <a:buFont typeface="Wingdings" pitchFamily="2" charset="2"/>
              <a:buNone/>
              <a:defRPr/>
            </a:pPr>
            <a:r>
              <a:rPr lang="tr-TR" sz="2000" dirty="0">
                <a:solidFill>
                  <a:schemeClr val="tx2"/>
                </a:solidFill>
                <a:latin typeface="Times New Roman" pitchFamily="18" charset="0"/>
                <a:cs typeface="Times New Roman" pitchFamily="18" charset="0"/>
              </a:rPr>
              <a:t>	</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1071563" y="304800"/>
            <a:ext cx="7504112" cy="838200"/>
          </a:xfrm>
        </p:spPr>
        <p:txBody>
          <a:bodyPr>
            <a:normAutofit fontScale="90000"/>
          </a:bodyPr>
          <a:lstStyle/>
          <a:p>
            <a:pPr algn="ctr" eaLnBrk="1" fontAlgn="auto" hangingPunct="1">
              <a:spcAft>
                <a:spcPts val="0"/>
              </a:spcAft>
              <a:defRPr/>
            </a:pPr>
            <a:r>
              <a:rPr lang="tr-TR" sz="3200" b="1" dirty="0" smtClean="0">
                <a:solidFill>
                  <a:srgbClr val="0070C0"/>
                </a:solidFill>
                <a:latin typeface="Comic Sans MS" pitchFamily="66" charset="0"/>
              </a:rPr>
              <a:t>Belge (İş deneyim belgesi) düzenleme koşulları-1 (Yön. m. 45)</a:t>
            </a:r>
            <a:endParaRPr lang="tr-TR" sz="3200" b="1" dirty="0">
              <a:solidFill>
                <a:srgbClr val="0070C0"/>
              </a:solidFill>
              <a:latin typeface="Comic Sans MS" pitchFamily="66" charset="0"/>
            </a:endParaRPr>
          </a:p>
        </p:txBody>
      </p:sp>
      <p:sp>
        <p:nvSpPr>
          <p:cNvPr id="52227" name="Rectangle 3"/>
          <p:cNvSpPr>
            <a:spLocks noGrp="1" noChangeArrowheads="1"/>
          </p:cNvSpPr>
          <p:nvPr>
            <p:ph idx="1"/>
          </p:nvPr>
        </p:nvSpPr>
        <p:spPr>
          <a:xfrm>
            <a:off x="1000125" y="1447800"/>
            <a:ext cx="8001000" cy="5053013"/>
          </a:xfrm>
        </p:spPr>
        <p:txBody>
          <a:bodyPr/>
          <a:lstStyle/>
          <a:p>
            <a:pPr algn="just" eaLnBrk="1" hangingPunct="1"/>
            <a:r>
              <a:rPr lang="tr-TR" sz="2200" smtClean="0">
                <a:latin typeface="Calibri" pitchFamily="34" charset="0"/>
              </a:rPr>
              <a:t>Belgeyi düzenlemeye yetkili kurum veya kuruluş, herhangi bir başvuru olmaksızın </a:t>
            </a:r>
            <a:r>
              <a:rPr lang="tr-TR" sz="2200" b="1" smtClean="0">
                <a:solidFill>
                  <a:srgbClr val="FF0000"/>
                </a:solidFill>
                <a:latin typeface="Calibri" pitchFamily="34" charset="0"/>
              </a:rPr>
              <a:t>iş bitirme belgesi </a:t>
            </a:r>
            <a:r>
              <a:rPr lang="tr-TR" sz="2200" smtClean="0">
                <a:latin typeface="Calibri" pitchFamily="34" charset="0"/>
              </a:rPr>
              <a:t>düzenleyebilir. </a:t>
            </a:r>
          </a:p>
          <a:p>
            <a:pPr algn="just" eaLnBrk="1" hangingPunct="1"/>
            <a:endParaRPr lang="tr-TR" sz="2200" smtClean="0">
              <a:latin typeface="Calibri" pitchFamily="34" charset="0"/>
            </a:endParaRPr>
          </a:p>
          <a:p>
            <a:pPr algn="just" eaLnBrk="1" hangingPunct="1"/>
            <a:r>
              <a:rPr lang="tr-TR" sz="2200" b="1" smtClean="0">
                <a:solidFill>
                  <a:srgbClr val="FF0000"/>
                </a:solidFill>
                <a:latin typeface="Calibri" pitchFamily="34" charset="0"/>
              </a:rPr>
              <a:t>Ancak, yüklenicinin veya alt yüklenicinin iş bitirme belgesi almak amacıyla yetkili kurum veya kuruluşa başvurması halinde:</a:t>
            </a:r>
          </a:p>
          <a:p>
            <a:pPr algn="just" eaLnBrk="1" hangingPunct="1">
              <a:buFont typeface="Wingdings 2" pitchFamily="18" charset="2"/>
              <a:buNone/>
            </a:pPr>
            <a:r>
              <a:rPr lang="tr-TR" sz="2200" b="1" smtClean="0">
                <a:solidFill>
                  <a:srgbClr val="FF0000"/>
                </a:solidFill>
                <a:latin typeface="Calibri" pitchFamily="34" charset="0"/>
              </a:rPr>
              <a:t>     Başvuru tarihinden itibaren 20 iş günü</a:t>
            </a:r>
            <a:r>
              <a:rPr lang="tr-TR" sz="2200" smtClean="0">
                <a:latin typeface="Calibri" pitchFamily="34" charset="0"/>
              </a:rPr>
              <a:t> içinde iş bitirme belgesinin düzenlenmesi zorunludur. Düzenleme koşullarını taşımayan başvurularda ise, aynı süre içinde başvuru sahibine bu husus gerekçeli bir yazıyla bildirilir.</a:t>
            </a:r>
          </a:p>
          <a:p>
            <a:pPr algn="just" eaLnBrk="1" hangingPunct="1">
              <a:buFont typeface="Wingdings 2" pitchFamily="18" charset="2"/>
              <a:buNone/>
            </a:pPr>
            <a:endParaRPr lang="tr-TR" sz="2200" smtClean="0">
              <a:latin typeface="Calibri" pitchFamily="34" charset="0"/>
            </a:endParaRPr>
          </a:p>
          <a:p>
            <a:pPr algn="just" eaLnBrk="1" hangingPunct="1"/>
            <a:r>
              <a:rPr lang="tr-TR" sz="2200" smtClean="0">
                <a:latin typeface="Calibri" pitchFamily="34" charset="0"/>
              </a:rPr>
              <a:t>İş bitirme belgesi almak amacıyla yapılacak başvurularda hangi iş için iş bitirme belgesi talep edildiğinin belirtilmesi yeterlidir.</a:t>
            </a:r>
          </a:p>
          <a:p>
            <a:pPr algn="just" eaLnBrk="1" hangingPunct="1">
              <a:buFont typeface="Wingdings 2" pitchFamily="18" charset="2"/>
              <a:buNone/>
            </a:pPr>
            <a:endParaRPr lang="tr-TR" sz="1600" smtClean="0">
              <a:latin typeface="Calibri" pitchFamily="34" charset="0"/>
            </a:endParaRPr>
          </a:p>
          <a:p>
            <a:pPr algn="just" eaLnBrk="1" hangingPunct="1">
              <a:lnSpc>
                <a:spcPct val="90000"/>
              </a:lnSpc>
              <a:buFont typeface="Wingdings 2" pitchFamily="18" charset="2"/>
              <a:buNone/>
            </a:pPr>
            <a:endParaRPr lang="tr-TR" sz="2400" smtClean="0">
              <a:latin typeface="Calibri" pitchFamily="34" charset="0"/>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pPr eaLnBrk="1" fontAlgn="auto" hangingPunct="1">
              <a:spcAft>
                <a:spcPts val="0"/>
              </a:spcAft>
              <a:defRPr/>
            </a:pPr>
            <a:r>
              <a:rPr lang="tr-TR" sz="3600" b="1" dirty="0" smtClean="0">
                <a:solidFill>
                  <a:srgbClr val="0070C0"/>
                </a:solidFill>
                <a:latin typeface="Comic Sans MS" pitchFamily="66" charset="0"/>
              </a:rPr>
              <a:t>Belge düzenleme koşulları-2</a:t>
            </a:r>
            <a:endParaRPr lang="tr-TR" sz="3600" b="1" dirty="0">
              <a:solidFill>
                <a:srgbClr val="0070C0"/>
              </a:solidFill>
              <a:latin typeface="Comic Sans MS" pitchFamily="66" charset="0"/>
            </a:endParaRPr>
          </a:p>
        </p:txBody>
      </p:sp>
      <p:sp>
        <p:nvSpPr>
          <p:cNvPr id="53251" name="Rectangle 3"/>
          <p:cNvSpPr>
            <a:spLocks noGrp="1" noChangeArrowheads="1"/>
          </p:cNvSpPr>
          <p:nvPr>
            <p:ph idx="1"/>
          </p:nvPr>
        </p:nvSpPr>
        <p:spPr>
          <a:xfrm>
            <a:off x="1000125" y="1447800"/>
            <a:ext cx="7934325" cy="5053013"/>
          </a:xfrm>
        </p:spPr>
        <p:txBody>
          <a:bodyPr/>
          <a:lstStyle/>
          <a:p>
            <a:pPr algn="just" eaLnBrk="1" hangingPunct="1">
              <a:lnSpc>
                <a:spcPct val="90000"/>
              </a:lnSpc>
              <a:buFont typeface="Wingdings 2" pitchFamily="18" charset="2"/>
              <a:buNone/>
            </a:pPr>
            <a:r>
              <a:rPr lang="tr-TR" sz="2100" dirty="0" smtClean="0">
                <a:solidFill>
                  <a:schemeClr val="tx2"/>
                </a:solidFill>
                <a:latin typeface="Arial" charset="0"/>
              </a:rPr>
              <a:t>	</a:t>
            </a:r>
            <a:r>
              <a:rPr lang="tr-TR" sz="2400" b="1" dirty="0" smtClean="0">
                <a:solidFill>
                  <a:srgbClr val="FF0000"/>
                </a:solidFill>
                <a:latin typeface="Calibri" pitchFamily="34" charset="0"/>
              </a:rPr>
              <a:t>Alt yüklenicilerin iş bitirme belgesi almak amacıyla yapacakları başvurularda;</a:t>
            </a:r>
          </a:p>
          <a:p>
            <a:pPr algn="just" eaLnBrk="1" hangingPunct="1">
              <a:lnSpc>
                <a:spcPct val="90000"/>
              </a:lnSpc>
              <a:buFont typeface="Wingdings 2" pitchFamily="18" charset="2"/>
              <a:buNone/>
            </a:pPr>
            <a:endParaRPr lang="tr-TR" sz="2400" dirty="0" smtClean="0">
              <a:latin typeface="Calibri" pitchFamily="34" charset="0"/>
            </a:endParaRPr>
          </a:p>
          <a:p>
            <a:pPr algn="just" eaLnBrk="1" hangingPunct="1">
              <a:lnSpc>
                <a:spcPct val="90000"/>
              </a:lnSpc>
              <a:buNone/>
            </a:pPr>
            <a:r>
              <a:rPr lang="tr-TR" sz="2000" dirty="0" smtClean="0">
                <a:latin typeface="Calibri" pitchFamily="34" charset="0"/>
              </a:rPr>
              <a:t>    Yüklenici ile alt yüklenici arasında imzalanan bedel içeren sözleşmenin ve bu sözleşme kapsamında düzenlenen fatura örneklerinin veya bu örneklerin noter, yeminli mali müşavir, serbest muhasebeci mali müşavir veya vergi dairesi onaylı suretlerinin veya serbest meslek makbuzu nüshalarının ya da bu nüshaların noter, yeminli mali müşavir, serbest muhasebeci mali müşavir veya vergi dairesi onaylı suretlerinin, personel çalıştırılan işlerde </a:t>
            </a:r>
            <a:r>
              <a:rPr lang="tr-TR" sz="1800" dirty="0" smtClean="0">
                <a:solidFill>
                  <a:srgbClr val="0000FF"/>
                </a:solidFill>
              </a:rPr>
              <a:t>ise bu belgelere ek olarak </a:t>
            </a:r>
            <a:r>
              <a:rPr lang="tr-TR" sz="1800" dirty="0" smtClean="0">
                <a:solidFill>
                  <a:schemeClr val="bg2">
                    <a:lumMod val="50000"/>
                  </a:schemeClr>
                </a:solidFill>
              </a:rPr>
              <a:t>alt yüklenicinin </a:t>
            </a:r>
            <a:r>
              <a:rPr lang="tr-TR" sz="1800" dirty="0" smtClean="0">
                <a:solidFill>
                  <a:srgbClr val="0000FF"/>
                </a:solidFill>
              </a:rPr>
              <a:t>sözleşme konusu işte personel </a:t>
            </a:r>
            <a:r>
              <a:rPr lang="tr-TR" sz="1800" dirty="0" smtClean="0">
                <a:solidFill>
                  <a:schemeClr val="bg2">
                    <a:lumMod val="50000"/>
                  </a:schemeClr>
                </a:solidFill>
              </a:rPr>
              <a:t>çalıştırdığını</a:t>
            </a:r>
            <a:r>
              <a:rPr lang="tr-TR" sz="1800" dirty="0" smtClean="0">
                <a:solidFill>
                  <a:srgbClr val="0000FF"/>
                </a:solidFill>
              </a:rPr>
              <a:t> gösteren Sosyal Güvenlik Kurumu internet sayfası üzerinden düzenlenmiş ve idarece teyidi yapılabilen belgelerin sunulması zorunludur.</a:t>
            </a:r>
            <a:endParaRPr lang="tr-TR" sz="1800" dirty="0" smtClean="0">
              <a:solidFill>
                <a:srgbClr val="0000FF"/>
              </a:solidFill>
              <a:latin typeface="Calibri" pitchFamily="34" charset="0"/>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1000125" y="304800"/>
            <a:ext cx="7575550" cy="838200"/>
          </a:xfrm>
        </p:spPr>
        <p:txBody>
          <a:bodyPr>
            <a:noAutofit/>
          </a:bodyPr>
          <a:lstStyle/>
          <a:p>
            <a:pPr eaLnBrk="1" fontAlgn="auto" hangingPunct="1">
              <a:spcAft>
                <a:spcPts val="0"/>
              </a:spcAft>
              <a:defRPr/>
            </a:pPr>
            <a:r>
              <a:rPr lang="tr-TR" sz="3600" b="1" dirty="0" smtClean="0">
                <a:solidFill>
                  <a:srgbClr val="0070C0"/>
                </a:solidFill>
                <a:latin typeface="Comic Sans MS" pitchFamily="66" charset="0"/>
              </a:rPr>
              <a:t>Belge düzenleme koşulları-3</a:t>
            </a:r>
            <a:endParaRPr lang="tr-TR" sz="3600" b="1" dirty="0">
              <a:solidFill>
                <a:srgbClr val="0070C0"/>
              </a:solidFill>
              <a:latin typeface="Comic Sans MS" pitchFamily="66" charset="0"/>
            </a:endParaRPr>
          </a:p>
        </p:txBody>
      </p:sp>
      <p:sp>
        <p:nvSpPr>
          <p:cNvPr id="54275" name="Rectangle 3"/>
          <p:cNvSpPr>
            <a:spLocks noGrp="1" noChangeArrowheads="1"/>
          </p:cNvSpPr>
          <p:nvPr>
            <p:ph idx="1"/>
          </p:nvPr>
        </p:nvSpPr>
        <p:spPr>
          <a:xfrm>
            <a:off x="1000125" y="1447800"/>
            <a:ext cx="7934325" cy="4838700"/>
          </a:xfrm>
        </p:spPr>
        <p:txBody>
          <a:bodyPr/>
          <a:lstStyle/>
          <a:p>
            <a:pPr algn="just" eaLnBrk="1" hangingPunct="1"/>
            <a:r>
              <a:rPr lang="tr-TR" sz="2000" b="1" dirty="0" smtClean="0">
                <a:solidFill>
                  <a:srgbClr val="FF0000"/>
                </a:solidFill>
                <a:latin typeface="Calibri" pitchFamily="34" charset="0"/>
              </a:rPr>
              <a:t>İhale dokümanında alt yüklenici çalıştırılabileceği öngörülen işlerde: </a:t>
            </a:r>
          </a:p>
          <a:p>
            <a:pPr algn="just" eaLnBrk="1" hangingPunct="1">
              <a:buFont typeface="Wingdings 2" pitchFamily="18" charset="2"/>
              <a:buNone/>
            </a:pPr>
            <a:r>
              <a:rPr lang="tr-TR" sz="2000" dirty="0" smtClean="0">
                <a:latin typeface="Calibri" pitchFamily="34" charset="0"/>
              </a:rPr>
              <a:t>     Belgeyi düzenlemeye yetkili kurum veya kuruluşun onayı ile çalıştırılan alt yüklenicinin gerçekleştirdiği iş kısımları için alt yüklenici iş bitirme belgesi düzenlenir.</a:t>
            </a:r>
          </a:p>
          <a:p>
            <a:pPr algn="just" eaLnBrk="1" hangingPunct="1">
              <a:buFont typeface="Wingdings 2" pitchFamily="18" charset="2"/>
              <a:buNone/>
            </a:pPr>
            <a:endParaRPr lang="tr-TR" sz="2000" dirty="0" smtClean="0">
              <a:latin typeface="Calibri" pitchFamily="34" charset="0"/>
            </a:endParaRPr>
          </a:p>
          <a:p>
            <a:pPr algn="just" eaLnBrk="1" hangingPunct="1"/>
            <a:r>
              <a:rPr lang="tr-TR" sz="2000" b="1" dirty="0" smtClean="0">
                <a:solidFill>
                  <a:srgbClr val="FF0000"/>
                </a:solidFill>
                <a:latin typeface="Calibri" pitchFamily="34" charset="0"/>
              </a:rPr>
              <a:t>Belge düzenlemeye yetkili kurum ve kuruluşlara taahhüt edilen işlerin alt yüklenicileri için:</a:t>
            </a:r>
          </a:p>
          <a:p>
            <a:pPr algn="just" eaLnBrk="1" hangingPunct="1">
              <a:buFont typeface="Wingdings 2" pitchFamily="18" charset="2"/>
              <a:buNone/>
            </a:pPr>
            <a:r>
              <a:rPr lang="tr-TR" sz="2000" dirty="0" smtClean="0">
                <a:latin typeface="Calibri" pitchFamily="34" charset="0"/>
              </a:rPr>
              <a:t>     Sözleşmesinin tamamını bir bütün olarak gerçekleştirip bitirmek ve idare tarafından o işin kısmî kabulü veya esas sözleşmeye konu işin kabulü yapılmak şartıyla, yaptıkları işin esas sözleşme fiyatları ile hesaplanan tutarını geçmemek üzere, kendi sözleşmelerinde yazılı bedel esas alınır. Yüklenici ile alt yüklenici arasında yapılan sözleşmelerde, nevi itibariyle bir işin baştan sona yapılmasının öngörülmesi  zorunludur. </a:t>
            </a:r>
          </a:p>
          <a:p>
            <a:pPr algn="just" eaLnBrk="1" hangingPunct="1">
              <a:lnSpc>
                <a:spcPct val="90000"/>
              </a:lnSpc>
              <a:buFont typeface="Wingdings 2" pitchFamily="18" charset="2"/>
              <a:buNone/>
            </a:pPr>
            <a:endParaRPr lang="tr-TR" sz="2400" dirty="0" smtClean="0">
              <a:latin typeface="Calibri" pitchFamily="34" charset="0"/>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p:txBody>
          <a:bodyPr vert="horz" wrap="square" lIns="91440" tIns="45720" rIns="91440" bIns="45720" numCol="1" anchorCtr="0" compatLnSpc="1">
            <a:prstTxWarp prst="textNoShape">
              <a:avLst/>
            </a:prstTxWarp>
          </a:bodyPr>
          <a:lstStyle/>
          <a:p>
            <a:pPr algn="ctr" eaLnBrk="1" hangingPunct="1"/>
            <a:r>
              <a:rPr lang="tr-TR" sz="2000" b="1" smtClean="0">
                <a:solidFill>
                  <a:srgbClr val="0070C0"/>
                </a:solidFill>
                <a:effectLst/>
                <a:latin typeface="Comic Sans MS" pitchFamily="66" charset="0"/>
              </a:rPr>
              <a:t>Danışmanlık hizmetlerinde iş deneyimini gösteren belgelerin düzenlenmesi, verilmesi ve değerlendirilmesi (Yön. m. 44)</a:t>
            </a:r>
          </a:p>
        </p:txBody>
      </p:sp>
      <p:sp>
        <p:nvSpPr>
          <p:cNvPr id="55299" name="Rectangle 3"/>
          <p:cNvSpPr>
            <a:spLocks noGrp="1" noChangeArrowheads="1"/>
          </p:cNvSpPr>
          <p:nvPr>
            <p:ph idx="1"/>
          </p:nvPr>
        </p:nvSpPr>
        <p:spPr>
          <a:xfrm>
            <a:off x="1000125" y="1447800"/>
            <a:ext cx="7934325" cy="4800600"/>
          </a:xfrm>
        </p:spPr>
        <p:txBody>
          <a:bodyPr/>
          <a:lstStyle/>
          <a:p>
            <a:pPr algn="just" eaLnBrk="1" hangingPunct="1">
              <a:lnSpc>
                <a:spcPct val="90000"/>
              </a:lnSpc>
              <a:buFont typeface="Arial" charset="0"/>
              <a:buChar char="•"/>
            </a:pPr>
            <a:r>
              <a:rPr lang="tr-TR" sz="2400" b="1" smtClean="0">
                <a:solidFill>
                  <a:srgbClr val="FF0000"/>
                </a:solidFill>
                <a:latin typeface="Calibri" pitchFamily="34" charset="0"/>
              </a:rPr>
              <a:t>Yapımla ilgili hizmet işleri, </a:t>
            </a:r>
            <a:r>
              <a:rPr lang="tr-TR" sz="2400" smtClean="0">
                <a:latin typeface="Calibri" pitchFamily="34" charset="0"/>
              </a:rPr>
              <a:t>Danışmanlık Hizmet Alımı İhaleleri Uygulama Yönetmeliğinin 6 ncı maddesinde sayılmıştır. </a:t>
            </a:r>
          </a:p>
          <a:p>
            <a:pPr algn="just" eaLnBrk="1" hangingPunct="1">
              <a:lnSpc>
                <a:spcPct val="90000"/>
              </a:lnSpc>
              <a:buFont typeface="Wingdings 2" pitchFamily="18" charset="2"/>
              <a:buNone/>
            </a:pPr>
            <a:endParaRPr lang="tr-TR" sz="2400" smtClean="0">
              <a:latin typeface="Calibri" pitchFamily="34" charset="0"/>
            </a:endParaRPr>
          </a:p>
          <a:p>
            <a:pPr algn="just" eaLnBrk="1" hangingPunct="1">
              <a:lnSpc>
                <a:spcPct val="90000"/>
              </a:lnSpc>
              <a:buFont typeface="Arial" charset="0"/>
              <a:buChar char="•"/>
            </a:pPr>
            <a:r>
              <a:rPr lang="tr-TR" sz="2400" smtClean="0">
                <a:latin typeface="Calibri" pitchFamily="34" charset="0"/>
              </a:rPr>
              <a:t>Bu işlere ve yaklaşık maliyeti Kanunun 13 üncü maddesinin (b) bendinin (2) numaralı alt bendindeki üst limit tutarının altında kalan ve hizmet alımı ihalesi yoluyla gerçekleştirilecek olan diğer danışmanlık hizmetlerine ilişkin iş deneyimini gösteren belgelerin düzenlenmesi, verilmesi ve değerlendirilmesinde Danışmanlık Hizmet Alımı İhaleleri Uygulama Yönetmeliğinin ikinci kısmının beşinci ve altıncı bölümlerinde yer alan hükümler uygulanır.</a:t>
            </a:r>
            <a:endParaRPr lang="tr-TR" sz="2000" smtClean="0">
              <a:latin typeface="Calibri" pitchFamily="34" charset="0"/>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1043608" y="116632"/>
            <a:ext cx="7643812" cy="1143000"/>
          </a:xfrm>
        </p:spPr>
        <p:txBody>
          <a:bodyPr/>
          <a:lstStyle/>
          <a:p>
            <a:pPr algn="ctr" eaLnBrk="1" fontAlgn="auto" hangingPunct="1">
              <a:spcAft>
                <a:spcPts val="0"/>
              </a:spcAft>
              <a:defRPr/>
            </a:pPr>
            <a:r>
              <a:rPr lang="tr-TR" sz="2800" b="1" dirty="0">
                <a:solidFill>
                  <a:srgbClr val="0070C0"/>
                </a:solidFill>
                <a:latin typeface="Comic Sans MS" pitchFamily="66" charset="0"/>
              </a:rPr>
              <a:t>Belge düzenlenmeyen hallerde iş </a:t>
            </a:r>
            <a:r>
              <a:rPr lang="tr-TR" sz="2800" b="1" dirty="0" smtClean="0">
                <a:solidFill>
                  <a:srgbClr val="0070C0"/>
                </a:solidFill>
                <a:latin typeface="Comic Sans MS" pitchFamily="66" charset="0"/>
              </a:rPr>
              <a:t>deneyimi-1 (Yön. m. 47)</a:t>
            </a:r>
            <a:endParaRPr lang="tr-TR" sz="2800" b="1" dirty="0">
              <a:solidFill>
                <a:srgbClr val="0070C0"/>
              </a:solidFill>
              <a:latin typeface="Comic Sans MS" pitchFamily="66" charset="0"/>
            </a:endParaRPr>
          </a:p>
        </p:txBody>
      </p:sp>
      <p:sp>
        <p:nvSpPr>
          <p:cNvPr id="56323" name="Rectangle 3"/>
          <p:cNvSpPr>
            <a:spLocks noGrp="1" noChangeArrowheads="1"/>
          </p:cNvSpPr>
          <p:nvPr>
            <p:ph idx="1"/>
          </p:nvPr>
        </p:nvSpPr>
        <p:spPr>
          <a:xfrm>
            <a:off x="1000125" y="1268760"/>
            <a:ext cx="7964363" cy="5589240"/>
          </a:xfrm>
        </p:spPr>
        <p:txBody>
          <a:bodyPr/>
          <a:lstStyle/>
          <a:p>
            <a:pPr algn="just" eaLnBrk="1" hangingPunct="1">
              <a:lnSpc>
                <a:spcPct val="90000"/>
              </a:lnSpc>
            </a:pPr>
            <a:r>
              <a:rPr lang="tr-TR" sz="2000" dirty="0" smtClean="0">
                <a:latin typeface="Calibri" pitchFamily="34" charset="0"/>
              </a:rPr>
              <a:t>Gerçek kişilere veya iş deneyim belgesi düzenlemeye yetkili olmayan her türlü kurum ve kuruluşa bedel içeren tek bir sözleşmeye dayalı olarak gerçekleştirilen işlerde, iş deneyim belgesi düzenlenemez. </a:t>
            </a:r>
          </a:p>
          <a:p>
            <a:pPr algn="just"/>
            <a:r>
              <a:rPr lang="tr-TR" sz="2000" dirty="0" smtClean="0">
                <a:solidFill>
                  <a:srgbClr val="0000FF"/>
                </a:solidFill>
              </a:rPr>
              <a:t>Yurtdışında gerçekleştirilen işler hariç bu madde kapsamında yer alan işlerde; sözleşme ve bu sözleşmenin uygulanmasına ilişkin olarak 213 sayılı Vergi Usul Kanununun ilgili hükümleri çerçevesinde düzenlenen; </a:t>
            </a:r>
            <a:r>
              <a:rPr lang="tr-TR" sz="2000" b="1" dirty="0" smtClean="0">
                <a:solidFill>
                  <a:srgbClr val="0000FF"/>
                </a:solidFill>
              </a:rPr>
              <a:t>fatura örnekleri</a:t>
            </a:r>
            <a:r>
              <a:rPr lang="tr-TR" sz="2000" dirty="0" smtClean="0">
                <a:solidFill>
                  <a:srgbClr val="0000FF"/>
                </a:solidFill>
              </a:rPr>
              <a:t> veya bu </a:t>
            </a:r>
            <a:r>
              <a:rPr lang="tr-TR" sz="2000" b="1" dirty="0" smtClean="0">
                <a:solidFill>
                  <a:srgbClr val="0000FF"/>
                </a:solidFill>
              </a:rPr>
              <a:t>örneklerin</a:t>
            </a:r>
            <a:r>
              <a:rPr lang="tr-TR" sz="2000" dirty="0" smtClean="0">
                <a:solidFill>
                  <a:srgbClr val="0000FF"/>
                </a:solidFill>
              </a:rPr>
              <a:t> </a:t>
            </a:r>
            <a:r>
              <a:rPr lang="tr-TR" sz="2000" b="1" dirty="0" smtClean="0">
                <a:solidFill>
                  <a:srgbClr val="0000FF"/>
                </a:solidFill>
              </a:rPr>
              <a:t>noter, yeminli mali müşavir, serbest muhasebeci mali müşavir veya vergi dairesi onaylı suretleri</a:t>
            </a:r>
            <a:r>
              <a:rPr lang="tr-TR" sz="2000" dirty="0" smtClean="0">
                <a:solidFill>
                  <a:srgbClr val="0000FF"/>
                </a:solidFill>
              </a:rPr>
              <a:t> veya </a:t>
            </a:r>
            <a:r>
              <a:rPr lang="tr-TR" sz="2000" b="1" dirty="0" smtClean="0">
                <a:solidFill>
                  <a:srgbClr val="0000FF"/>
                </a:solidFill>
              </a:rPr>
              <a:t>serbest meslek makbuzu nüshaları</a:t>
            </a:r>
            <a:r>
              <a:rPr lang="tr-TR" sz="2000" dirty="0" smtClean="0">
                <a:solidFill>
                  <a:srgbClr val="0000FF"/>
                </a:solidFill>
              </a:rPr>
              <a:t> ya da bu </a:t>
            </a:r>
            <a:r>
              <a:rPr lang="tr-TR" sz="2000" b="1" dirty="0" smtClean="0">
                <a:solidFill>
                  <a:srgbClr val="0000FF"/>
                </a:solidFill>
              </a:rPr>
              <a:t>nüshaların</a:t>
            </a:r>
            <a:r>
              <a:rPr lang="tr-TR" sz="2000" dirty="0" smtClean="0">
                <a:solidFill>
                  <a:srgbClr val="0000FF"/>
                </a:solidFill>
              </a:rPr>
              <a:t> </a:t>
            </a:r>
            <a:r>
              <a:rPr lang="tr-TR" sz="2000" b="1" dirty="0" smtClean="0">
                <a:solidFill>
                  <a:srgbClr val="0000FF"/>
                </a:solidFill>
              </a:rPr>
              <a:t>noter</a:t>
            </a:r>
            <a:r>
              <a:rPr lang="tr-TR" sz="2000" dirty="0" smtClean="0">
                <a:solidFill>
                  <a:srgbClr val="0000FF"/>
                </a:solidFill>
              </a:rPr>
              <a:t>, </a:t>
            </a:r>
            <a:r>
              <a:rPr lang="tr-TR" sz="2000" b="1" dirty="0" smtClean="0">
                <a:solidFill>
                  <a:srgbClr val="0000FF"/>
                </a:solidFill>
              </a:rPr>
              <a:t>yeminli</a:t>
            </a:r>
            <a:r>
              <a:rPr lang="tr-TR" sz="2000" dirty="0" smtClean="0">
                <a:solidFill>
                  <a:srgbClr val="0000FF"/>
                </a:solidFill>
              </a:rPr>
              <a:t> </a:t>
            </a:r>
            <a:r>
              <a:rPr lang="tr-TR" sz="2000" b="1" dirty="0" smtClean="0">
                <a:solidFill>
                  <a:srgbClr val="0000FF"/>
                </a:solidFill>
              </a:rPr>
              <a:t>mali</a:t>
            </a:r>
            <a:r>
              <a:rPr lang="tr-TR" sz="2000" dirty="0" smtClean="0">
                <a:solidFill>
                  <a:srgbClr val="0000FF"/>
                </a:solidFill>
              </a:rPr>
              <a:t> </a:t>
            </a:r>
            <a:r>
              <a:rPr lang="tr-TR" sz="2000" b="1" dirty="0" smtClean="0">
                <a:solidFill>
                  <a:srgbClr val="0000FF"/>
                </a:solidFill>
              </a:rPr>
              <a:t>müşavir</a:t>
            </a:r>
            <a:r>
              <a:rPr lang="tr-TR" sz="2000" dirty="0" smtClean="0">
                <a:solidFill>
                  <a:srgbClr val="0000FF"/>
                </a:solidFill>
              </a:rPr>
              <a:t>, </a:t>
            </a:r>
            <a:r>
              <a:rPr lang="tr-TR" sz="2000" b="1" dirty="0" smtClean="0">
                <a:solidFill>
                  <a:srgbClr val="0000FF"/>
                </a:solidFill>
              </a:rPr>
              <a:t>serbest</a:t>
            </a:r>
            <a:r>
              <a:rPr lang="tr-TR" sz="2000" dirty="0" smtClean="0">
                <a:solidFill>
                  <a:srgbClr val="0000FF"/>
                </a:solidFill>
              </a:rPr>
              <a:t> </a:t>
            </a:r>
            <a:r>
              <a:rPr lang="tr-TR" sz="2000" b="1" dirty="0" smtClean="0">
                <a:solidFill>
                  <a:srgbClr val="0000FF"/>
                </a:solidFill>
              </a:rPr>
              <a:t>muhasebeci</a:t>
            </a:r>
            <a:r>
              <a:rPr lang="tr-TR" sz="2000" dirty="0" smtClean="0">
                <a:solidFill>
                  <a:srgbClr val="0000FF"/>
                </a:solidFill>
              </a:rPr>
              <a:t> </a:t>
            </a:r>
            <a:r>
              <a:rPr lang="tr-TR" sz="2000" b="1" dirty="0" smtClean="0">
                <a:solidFill>
                  <a:srgbClr val="0000FF"/>
                </a:solidFill>
              </a:rPr>
              <a:t>mali</a:t>
            </a:r>
            <a:r>
              <a:rPr lang="tr-TR" sz="2000" dirty="0" smtClean="0">
                <a:solidFill>
                  <a:srgbClr val="0000FF"/>
                </a:solidFill>
              </a:rPr>
              <a:t> </a:t>
            </a:r>
            <a:r>
              <a:rPr lang="tr-TR" sz="2000" b="1" dirty="0" smtClean="0">
                <a:solidFill>
                  <a:srgbClr val="0000FF"/>
                </a:solidFill>
              </a:rPr>
              <a:t>müşavir</a:t>
            </a:r>
            <a:r>
              <a:rPr lang="tr-TR" sz="2000" dirty="0" smtClean="0">
                <a:solidFill>
                  <a:srgbClr val="0000FF"/>
                </a:solidFill>
              </a:rPr>
              <a:t> veya </a:t>
            </a:r>
            <a:r>
              <a:rPr lang="tr-TR" sz="2000" b="1" dirty="0" smtClean="0">
                <a:solidFill>
                  <a:srgbClr val="0000FF"/>
                </a:solidFill>
              </a:rPr>
              <a:t>vergi</a:t>
            </a:r>
            <a:r>
              <a:rPr lang="tr-TR" sz="2000" dirty="0" smtClean="0">
                <a:solidFill>
                  <a:srgbClr val="0000FF"/>
                </a:solidFill>
              </a:rPr>
              <a:t> </a:t>
            </a:r>
            <a:r>
              <a:rPr lang="tr-TR" sz="2000" b="1" dirty="0" smtClean="0">
                <a:solidFill>
                  <a:srgbClr val="0000FF"/>
                </a:solidFill>
              </a:rPr>
              <a:t>dairesi</a:t>
            </a:r>
            <a:r>
              <a:rPr lang="tr-TR" sz="2000" dirty="0" smtClean="0">
                <a:solidFill>
                  <a:srgbClr val="0000FF"/>
                </a:solidFill>
              </a:rPr>
              <a:t> </a:t>
            </a:r>
            <a:r>
              <a:rPr lang="tr-TR" sz="2000" b="1" dirty="0" smtClean="0">
                <a:solidFill>
                  <a:srgbClr val="0000FF"/>
                </a:solidFill>
              </a:rPr>
              <a:t>onaylı</a:t>
            </a:r>
            <a:r>
              <a:rPr lang="tr-TR" sz="2000" dirty="0" smtClean="0">
                <a:solidFill>
                  <a:srgbClr val="0000FF"/>
                </a:solidFill>
              </a:rPr>
              <a:t> </a:t>
            </a:r>
            <a:r>
              <a:rPr lang="tr-TR" sz="2000" b="1" dirty="0" smtClean="0">
                <a:solidFill>
                  <a:srgbClr val="0000FF"/>
                </a:solidFill>
              </a:rPr>
              <a:t>suretleri</a:t>
            </a:r>
            <a:r>
              <a:rPr lang="tr-TR" sz="2000" dirty="0" smtClean="0">
                <a:solidFill>
                  <a:srgbClr val="0000FF"/>
                </a:solidFill>
              </a:rPr>
              <a:t>, personel çalıştırılan işlerde ise bu belgelere ek olarak o işe ait sözleşme kapsamında </a:t>
            </a:r>
            <a:r>
              <a:rPr lang="tr-TR" sz="2000" b="1" dirty="0" smtClean="0">
                <a:solidFill>
                  <a:srgbClr val="0000FF"/>
                </a:solidFill>
              </a:rPr>
              <a:t>personel</a:t>
            </a:r>
            <a:r>
              <a:rPr lang="tr-TR" sz="2000" dirty="0" smtClean="0">
                <a:solidFill>
                  <a:srgbClr val="0000FF"/>
                </a:solidFill>
              </a:rPr>
              <a:t> </a:t>
            </a:r>
            <a:r>
              <a:rPr lang="tr-TR" sz="2000" b="1" dirty="0" smtClean="0">
                <a:solidFill>
                  <a:srgbClr val="0000FF"/>
                </a:solidFill>
              </a:rPr>
              <a:t>çalıştırıldığını</a:t>
            </a:r>
            <a:r>
              <a:rPr lang="tr-TR" sz="2000" dirty="0" smtClean="0">
                <a:solidFill>
                  <a:srgbClr val="0000FF"/>
                </a:solidFill>
              </a:rPr>
              <a:t> </a:t>
            </a:r>
            <a:r>
              <a:rPr lang="tr-TR" sz="2000" b="1" dirty="0" smtClean="0">
                <a:solidFill>
                  <a:srgbClr val="0000FF"/>
                </a:solidFill>
              </a:rPr>
              <a:t>gösteren</a:t>
            </a:r>
            <a:r>
              <a:rPr lang="tr-TR" sz="2000" dirty="0" smtClean="0">
                <a:solidFill>
                  <a:srgbClr val="0000FF"/>
                </a:solidFill>
              </a:rPr>
              <a:t> Sosyal Güvenlik Kurumu internet sayfası üzerinden </a:t>
            </a:r>
            <a:r>
              <a:rPr lang="tr-TR" sz="2000" b="1" dirty="0" smtClean="0">
                <a:solidFill>
                  <a:srgbClr val="0000FF"/>
                </a:solidFill>
              </a:rPr>
              <a:t>düzenlenmiş</a:t>
            </a:r>
            <a:r>
              <a:rPr lang="tr-TR" sz="2000" dirty="0" smtClean="0">
                <a:solidFill>
                  <a:srgbClr val="0000FF"/>
                </a:solidFill>
              </a:rPr>
              <a:t> ve idarece </a:t>
            </a:r>
            <a:r>
              <a:rPr lang="tr-TR" sz="2000" b="1" dirty="0" smtClean="0">
                <a:solidFill>
                  <a:srgbClr val="0000FF"/>
                </a:solidFill>
              </a:rPr>
              <a:t>teyidi</a:t>
            </a:r>
            <a:r>
              <a:rPr lang="tr-TR" sz="2000" dirty="0" smtClean="0">
                <a:solidFill>
                  <a:srgbClr val="0000FF"/>
                </a:solidFill>
              </a:rPr>
              <a:t> </a:t>
            </a:r>
            <a:r>
              <a:rPr lang="tr-TR" sz="2000" b="1" dirty="0" smtClean="0">
                <a:solidFill>
                  <a:srgbClr val="0000FF"/>
                </a:solidFill>
              </a:rPr>
              <a:t>yapılabilen</a:t>
            </a:r>
            <a:r>
              <a:rPr lang="tr-TR" sz="2000" dirty="0" smtClean="0">
                <a:solidFill>
                  <a:srgbClr val="0000FF"/>
                </a:solidFill>
              </a:rPr>
              <a:t> belgeler, </a:t>
            </a:r>
            <a:r>
              <a:rPr lang="tr-TR" sz="2000" b="1" dirty="0" smtClean="0">
                <a:solidFill>
                  <a:srgbClr val="0000FF"/>
                </a:solidFill>
              </a:rPr>
              <a:t>iş deneyimini gösteren belgelerdir.</a:t>
            </a:r>
            <a:r>
              <a:rPr lang="tr-TR" sz="2000" dirty="0" smtClean="0">
                <a:solidFill>
                  <a:srgbClr val="0000FF"/>
                </a:solidFill>
              </a:rPr>
              <a:t> Aday veya istekli, iş deneyimini gösteren bu belgeleri başvuru veya teklifi kapsamında sunar. Bu maddede belirtilen işler için iş deneyim belgesi düzenlenmiş olsa bile, ihale komisyonunca dikkate alınamaz.</a:t>
            </a:r>
            <a:endParaRPr lang="tr-TR" sz="2000" dirty="0">
              <a:solidFill>
                <a:srgbClr val="0000FF"/>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a:xfrm>
            <a:off x="1000125" y="274638"/>
            <a:ext cx="8001000" cy="1143000"/>
          </a:xfrm>
        </p:spPr>
        <p:txBody>
          <a:bodyPr/>
          <a:lstStyle/>
          <a:p>
            <a:pPr algn="ctr" eaLnBrk="1" fontAlgn="auto" hangingPunct="1">
              <a:spcAft>
                <a:spcPts val="0"/>
              </a:spcAft>
              <a:defRPr/>
            </a:pPr>
            <a:r>
              <a:rPr lang="tr-TR" sz="2800" b="1" dirty="0">
                <a:solidFill>
                  <a:srgbClr val="0070C0"/>
                </a:solidFill>
                <a:latin typeface="Comic Sans MS" pitchFamily="66" charset="0"/>
              </a:rPr>
              <a:t>Belge düzenlenmeyen hallerde iş </a:t>
            </a:r>
            <a:r>
              <a:rPr lang="tr-TR" sz="2800" b="1" dirty="0" smtClean="0">
                <a:solidFill>
                  <a:srgbClr val="0070C0"/>
                </a:solidFill>
                <a:latin typeface="Comic Sans MS" pitchFamily="66" charset="0"/>
              </a:rPr>
              <a:t>deneyimi-2</a:t>
            </a:r>
            <a:endParaRPr lang="tr-TR" sz="2800" b="1" dirty="0">
              <a:solidFill>
                <a:srgbClr val="0070C0"/>
              </a:solidFill>
              <a:latin typeface="Comic Sans MS" pitchFamily="66" charset="0"/>
            </a:endParaRPr>
          </a:p>
        </p:txBody>
      </p:sp>
      <p:sp>
        <p:nvSpPr>
          <p:cNvPr id="57347" name="Rectangle 3"/>
          <p:cNvSpPr>
            <a:spLocks noGrp="1" noChangeArrowheads="1"/>
          </p:cNvSpPr>
          <p:nvPr>
            <p:ph idx="1"/>
          </p:nvPr>
        </p:nvSpPr>
        <p:spPr>
          <a:xfrm>
            <a:off x="1000125" y="1752600"/>
            <a:ext cx="8001000" cy="4533900"/>
          </a:xfrm>
        </p:spPr>
        <p:txBody>
          <a:bodyPr/>
          <a:lstStyle/>
          <a:p>
            <a:pPr algn="just" eaLnBrk="1" hangingPunct="1">
              <a:lnSpc>
                <a:spcPct val="90000"/>
              </a:lnSpc>
            </a:pPr>
            <a:r>
              <a:rPr lang="tr-TR" sz="2100" b="1" smtClean="0">
                <a:solidFill>
                  <a:srgbClr val="FF0000"/>
                </a:solidFill>
                <a:latin typeface="Calibri" pitchFamily="34" charset="0"/>
              </a:rPr>
              <a:t>Gerçek kişilere veya iş deneyim belgesi düzenlemeye yetkili olmayan kurum ve kuruluşlara gerçekleştirilen işlere ilişkin iş deneyim tutarının tespitinde:</a:t>
            </a:r>
          </a:p>
          <a:p>
            <a:pPr algn="just" eaLnBrk="1" hangingPunct="1">
              <a:lnSpc>
                <a:spcPct val="90000"/>
              </a:lnSpc>
              <a:buFont typeface="Wingdings 2" pitchFamily="18" charset="2"/>
              <a:buNone/>
            </a:pPr>
            <a:r>
              <a:rPr lang="tr-TR" sz="2100" smtClean="0">
                <a:latin typeface="Calibri" pitchFamily="34" charset="0"/>
              </a:rPr>
              <a:t>   </a:t>
            </a:r>
          </a:p>
          <a:p>
            <a:pPr algn="just" eaLnBrk="1" hangingPunct="1">
              <a:lnSpc>
                <a:spcPct val="90000"/>
              </a:lnSpc>
              <a:buFont typeface="Wingdings 2" pitchFamily="18" charset="2"/>
              <a:buNone/>
            </a:pPr>
            <a:r>
              <a:rPr lang="tr-TR" sz="2100" smtClean="0">
                <a:latin typeface="Calibri" pitchFamily="34" charset="0"/>
              </a:rPr>
              <a:t>    Diğer belgelerin de bu tutarı doğrulaması şartıyla işin sözleşmesinde yazılı bedeli aşmamak üzere fiilen yapılan iş tutarı dikkate alınır. Sözleşmede iş artışına ilişkin hüküm bulunması durumunda, ayrıca sözleşme tutarının % 10’unu aşmamak üzere tamamlanan iş tutarı da dikkate alınır. </a:t>
            </a:r>
          </a:p>
          <a:p>
            <a:pPr algn="just" eaLnBrk="1" hangingPunct="1"/>
            <a:endParaRPr lang="tr-TR" sz="2100" smtClean="0">
              <a:latin typeface="Calibri" pitchFamily="34" charset="0"/>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pPr algn="ctr" eaLnBrk="1" fontAlgn="auto" hangingPunct="1">
              <a:spcAft>
                <a:spcPts val="0"/>
              </a:spcAft>
              <a:defRPr/>
            </a:pPr>
            <a:r>
              <a:rPr lang="tr-TR" sz="2800" b="1" dirty="0">
                <a:solidFill>
                  <a:srgbClr val="0070C0"/>
                </a:solidFill>
                <a:latin typeface="Comic Sans MS" pitchFamily="66" charset="0"/>
              </a:rPr>
              <a:t>Belge düzenlenmeyen hallerde iş </a:t>
            </a:r>
            <a:r>
              <a:rPr lang="tr-TR" sz="2800" b="1" dirty="0" smtClean="0">
                <a:solidFill>
                  <a:srgbClr val="0070C0"/>
                </a:solidFill>
                <a:latin typeface="Comic Sans MS" pitchFamily="66" charset="0"/>
              </a:rPr>
              <a:t>deneyimi-3</a:t>
            </a:r>
            <a:endParaRPr lang="tr-TR" sz="2800" b="1" dirty="0">
              <a:solidFill>
                <a:srgbClr val="0070C0"/>
              </a:solidFill>
              <a:latin typeface="Comic Sans MS" pitchFamily="66" charset="0"/>
            </a:endParaRPr>
          </a:p>
        </p:txBody>
      </p:sp>
      <p:sp>
        <p:nvSpPr>
          <p:cNvPr id="58371" name="Rectangle 3"/>
          <p:cNvSpPr>
            <a:spLocks noGrp="1" noChangeArrowheads="1"/>
          </p:cNvSpPr>
          <p:nvPr>
            <p:ph idx="1"/>
          </p:nvPr>
        </p:nvSpPr>
        <p:spPr>
          <a:xfrm>
            <a:off x="1000125" y="1500188"/>
            <a:ext cx="7929563" cy="5072062"/>
          </a:xfrm>
        </p:spPr>
        <p:txBody>
          <a:bodyPr/>
          <a:lstStyle/>
          <a:p>
            <a:pPr algn="just" eaLnBrk="1" hangingPunct="1"/>
            <a:r>
              <a:rPr lang="tr-TR" sz="1800" b="1" smtClean="0">
                <a:solidFill>
                  <a:srgbClr val="FF0000"/>
                </a:solidFill>
                <a:latin typeface="Calibri" pitchFamily="34" charset="0"/>
              </a:rPr>
              <a:t>Sözleşmenin, iş eksilişi yapılarak sona erdirilmesi durumunda:</a:t>
            </a:r>
          </a:p>
          <a:p>
            <a:pPr algn="just" eaLnBrk="1" hangingPunct="1">
              <a:buFont typeface="Wingdings 2" pitchFamily="18" charset="2"/>
              <a:buNone/>
            </a:pPr>
            <a:r>
              <a:rPr lang="tr-TR" sz="1800" smtClean="0">
                <a:latin typeface="Calibri" pitchFamily="34" charset="0"/>
              </a:rPr>
              <a:t>     Tarafların işin bu şekilde tamamlandığı hususunda anlaştığını gösterir belgenin iş deneyimini gösteren diğer belgelerle birlikte sunulması zorunludur.</a:t>
            </a:r>
          </a:p>
          <a:p>
            <a:pPr algn="just" eaLnBrk="1" hangingPunct="1">
              <a:buFont typeface="Wingdings 2" pitchFamily="18" charset="2"/>
              <a:buNone/>
            </a:pPr>
            <a:endParaRPr lang="tr-TR" sz="1800" smtClean="0">
              <a:latin typeface="Calibri" pitchFamily="34" charset="0"/>
            </a:endParaRPr>
          </a:p>
          <a:p>
            <a:pPr algn="just" eaLnBrk="1" hangingPunct="1"/>
            <a:r>
              <a:rPr lang="tr-TR" sz="1800" b="1" smtClean="0">
                <a:solidFill>
                  <a:srgbClr val="FF0000"/>
                </a:solidFill>
                <a:latin typeface="Calibri" pitchFamily="34" charset="0"/>
              </a:rPr>
              <a:t>İş deneyimini gösteren belgelerin değerlendirilmesinde ilk ilan veya davet tarihinden geriye doğru son beş yıl içinde kabulü gerçekleştirilen işlerde:</a:t>
            </a:r>
          </a:p>
          <a:p>
            <a:pPr algn="just" eaLnBrk="1" hangingPunct="1">
              <a:buFont typeface="Wingdings 2" pitchFamily="18" charset="2"/>
              <a:buNone/>
            </a:pPr>
            <a:r>
              <a:rPr lang="tr-TR" sz="1800" smtClean="0">
                <a:latin typeface="Calibri" pitchFamily="34" charset="0"/>
              </a:rPr>
              <a:t>     İş deneyimini gösteren belge tutarı tam olarak dikkate alınır. Kabulü, ihale ve son başvuru tarihi ile ilk ilan veya davet tarihi arasında yapılmış olan işler de bu kapsamda değerlendirilir. Sözleşmede kabul tarihine ilişkin bir düzenleme bulunmuyor ise, iş deneyimini gösteren belgeler kapsamında sunulan faturalardan en son düzenlenen faturanın tarihi kabul tarihi olarak dikkate alınır.</a:t>
            </a:r>
          </a:p>
          <a:p>
            <a:pPr algn="just" eaLnBrk="1" hangingPunct="1"/>
            <a:r>
              <a:rPr lang="tr-TR" sz="1800" smtClean="0">
                <a:latin typeface="Calibri" pitchFamily="34" charset="0"/>
              </a:rPr>
              <a:t>Birim fiyat üzerinden bağıtlanan ve toplam sözleşme tutarı bulunmayan süresi belirli bir sözleşmeye dayalı olarak ve sözleşme süresi içinde gerçekleştirilen işin tutarını gösteren faturalardaki tutarların toplamı, toplam sözleşme tutarı olarak kabul edilir. </a:t>
            </a:r>
          </a:p>
          <a:p>
            <a:pPr algn="just" eaLnBrk="1" hangingPunct="1"/>
            <a:endParaRPr lang="tr-TR" sz="1800" smtClean="0">
              <a:solidFill>
                <a:schemeClr val="tx2"/>
              </a:solidFill>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pPr eaLnBrk="1" fontAlgn="auto" hangingPunct="1">
              <a:spcAft>
                <a:spcPts val="0"/>
              </a:spcAft>
              <a:defRPr/>
            </a:pPr>
            <a:r>
              <a:rPr lang="tr-TR" sz="2800" b="1" dirty="0" smtClean="0">
                <a:solidFill>
                  <a:srgbClr val="0070C0"/>
                </a:solidFill>
                <a:latin typeface="Comic Sans MS" pitchFamily="66" charset="0"/>
              </a:rPr>
              <a:t>3-Personel </a:t>
            </a:r>
            <a:r>
              <a:rPr lang="tr-TR" sz="2800" b="1" dirty="0">
                <a:solidFill>
                  <a:srgbClr val="0070C0"/>
                </a:solidFill>
                <a:latin typeface="Comic Sans MS" pitchFamily="66" charset="0"/>
              </a:rPr>
              <a:t>durumuna ilişkin </a:t>
            </a:r>
            <a:r>
              <a:rPr lang="tr-TR" sz="2800" b="1" dirty="0" smtClean="0">
                <a:solidFill>
                  <a:srgbClr val="0070C0"/>
                </a:solidFill>
                <a:latin typeface="Comic Sans MS" pitchFamily="66" charset="0"/>
              </a:rPr>
              <a:t>belgeler (Yön. m. 40)</a:t>
            </a:r>
            <a:r>
              <a:rPr lang="tr-TR" sz="3400" dirty="0" smtClean="0">
                <a:solidFill>
                  <a:srgbClr val="0070C0"/>
                </a:solidFill>
                <a:latin typeface="Comic Sans MS" pitchFamily="66" charset="0"/>
              </a:rPr>
              <a:t> </a:t>
            </a:r>
            <a:endParaRPr lang="tr-TR" sz="3400" dirty="0">
              <a:solidFill>
                <a:srgbClr val="0070C0"/>
              </a:solidFill>
              <a:latin typeface="Comic Sans MS" pitchFamily="66" charset="0"/>
            </a:endParaRPr>
          </a:p>
        </p:txBody>
      </p:sp>
      <p:sp>
        <p:nvSpPr>
          <p:cNvPr id="59395" name="Rectangle 3"/>
          <p:cNvSpPr>
            <a:spLocks noGrp="1" noChangeArrowheads="1"/>
          </p:cNvSpPr>
          <p:nvPr>
            <p:ph idx="1"/>
          </p:nvPr>
        </p:nvSpPr>
        <p:spPr>
          <a:xfrm>
            <a:off x="1071563" y="1714500"/>
            <a:ext cx="7862887" cy="4533900"/>
          </a:xfrm>
        </p:spPr>
        <p:txBody>
          <a:bodyPr/>
          <a:lstStyle/>
          <a:p>
            <a:pPr algn="just" eaLnBrk="1" hangingPunct="1">
              <a:lnSpc>
                <a:spcPct val="90000"/>
              </a:lnSpc>
            </a:pPr>
            <a:r>
              <a:rPr lang="tr-TR" sz="2000" smtClean="0">
                <a:latin typeface="Calibri" pitchFamily="34" charset="0"/>
              </a:rPr>
              <a:t>İhale konusu işin niteliği esas alınarak, </a:t>
            </a:r>
            <a:r>
              <a:rPr lang="tr-TR" sz="2000" b="1" smtClean="0">
                <a:solidFill>
                  <a:srgbClr val="FF0000"/>
                </a:solidFill>
                <a:latin typeface="Calibri" pitchFamily="34" charset="0"/>
              </a:rPr>
              <a:t>çalıştırılması öngörülen personelin sayısı ve nitelikleri dokümanda belirtilir</a:t>
            </a:r>
            <a:r>
              <a:rPr lang="tr-TR" sz="2000" smtClean="0">
                <a:latin typeface="Calibri" pitchFamily="34" charset="0"/>
              </a:rPr>
              <a:t>. </a:t>
            </a:r>
          </a:p>
          <a:p>
            <a:pPr algn="just" eaLnBrk="1" hangingPunct="1">
              <a:lnSpc>
                <a:spcPct val="90000"/>
              </a:lnSpc>
            </a:pPr>
            <a:r>
              <a:rPr lang="tr-TR" sz="2000" smtClean="0">
                <a:latin typeface="Calibri" pitchFamily="34" charset="0"/>
              </a:rPr>
              <a:t>İdare tarafından ihaleye katılım ve yeterlik kriteri olarak, personel çalıştırıldığına, çalıştırılacağına veya personelin sayısı ya da niteliklerine ilişkin belge istenemez.</a:t>
            </a:r>
          </a:p>
          <a:p>
            <a:pPr algn="just" eaLnBrk="1" hangingPunct="1"/>
            <a:r>
              <a:rPr lang="tr-TR" sz="2000" smtClean="0">
                <a:latin typeface="Calibri" pitchFamily="34" charset="0"/>
              </a:rPr>
              <a:t>Çalıştırılacak personelin nitelikleri ve deneyim süresi ile bunları tevsik edecek belgelere ilişkin ayrıntılı düzenleme teknik şartnamede yapılır. </a:t>
            </a:r>
            <a:r>
              <a:rPr lang="tr-TR" sz="2000" b="1" smtClean="0">
                <a:solidFill>
                  <a:srgbClr val="FF0000"/>
                </a:solidFill>
                <a:latin typeface="Calibri" pitchFamily="34" charset="0"/>
              </a:rPr>
              <a:t>Asgari deneyim süresi öngörülmesi halinde</a:t>
            </a:r>
            <a:r>
              <a:rPr lang="tr-TR" sz="2000" smtClean="0">
                <a:latin typeface="Calibri" pitchFamily="34" charset="0"/>
              </a:rPr>
              <a:t>, bu süre </a:t>
            </a:r>
            <a:r>
              <a:rPr lang="tr-TR" sz="2000" b="1" smtClean="0">
                <a:solidFill>
                  <a:srgbClr val="FF0000"/>
                </a:solidFill>
                <a:latin typeface="Calibri" pitchFamily="34" charset="0"/>
              </a:rPr>
              <a:t>bir yıldan az beş yıldan fazla olmamak üzere </a:t>
            </a:r>
            <a:r>
              <a:rPr lang="tr-TR" sz="2000" smtClean="0">
                <a:latin typeface="Calibri" pitchFamily="34" charset="0"/>
              </a:rPr>
              <a:t>idare tarafından belirlenir. Deneyim süresi mezuniyet tarihi esas alınarak </a:t>
            </a:r>
            <a:r>
              <a:rPr lang="tr-TR" sz="2000" b="1" smtClean="0">
                <a:solidFill>
                  <a:srgbClr val="FF0000"/>
                </a:solidFill>
                <a:latin typeface="Calibri" pitchFamily="34" charset="0"/>
              </a:rPr>
              <a:t>mezuniyete ilişkin belge ile tevsik edilir</a:t>
            </a:r>
            <a:r>
              <a:rPr lang="tr-TR" sz="2000" smtClean="0">
                <a:latin typeface="Calibri" pitchFamily="34" charset="0"/>
              </a:rPr>
              <a:t>. Personelin niteliğini ve deneyim süresini gösteren belgeler sözleşmenin imzalanmasının ardından işe başlanmadan önce yüklenici tarafından idareye sunulur.</a:t>
            </a:r>
          </a:p>
          <a:p>
            <a:pPr algn="just" eaLnBrk="1" hangingPunct="1">
              <a:buFont typeface="Wingdings 2" pitchFamily="18" charset="2"/>
              <a:buNone/>
            </a:pPr>
            <a:r>
              <a:rPr lang="tr-TR" sz="2000" smtClean="0">
                <a:latin typeface="Calibri" pitchFamily="34" charset="0"/>
              </a:rPr>
              <a:t>Hizmet alımı ihalelerinde </a:t>
            </a:r>
            <a:r>
              <a:rPr lang="tr-TR" sz="2000" b="1" smtClean="0">
                <a:solidFill>
                  <a:srgbClr val="FF0000"/>
                </a:solidFill>
                <a:latin typeface="Calibri" pitchFamily="34" charset="0"/>
              </a:rPr>
              <a:t>anahtar teknik personel istenemez</a:t>
            </a:r>
            <a:r>
              <a:rPr lang="tr-TR" sz="2000" smtClean="0">
                <a:latin typeface="Calibri" pitchFamily="34" charset="0"/>
              </a:rPr>
              <a:t>.</a:t>
            </a:r>
          </a:p>
          <a:p>
            <a:pPr algn="just" eaLnBrk="1" hangingPunct="1">
              <a:buFont typeface="Wingdings 2" pitchFamily="18" charset="2"/>
              <a:buNone/>
            </a:pPr>
            <a:endParaRPr lang="tr-TR" sz="2400" smtClean="0">
              <a:latin typeface="Calibri" pitchFamily="34" charset="0"/>
            </a:endParaRPr>
          </a:p>
          <a:p>
            <a:pPr algn="just" eaLnBrk="1" hangingPunct="1">
              <a:lnSpc>
                <a:spcPct val="90000"/>
              </a:lnSpc>
            </a:pPr>
            <a:endParaRPr lang="tr-TR" sz="2400" smtClean="0">
              <a:latin typeface="Calibri" pitchFamily="34" charset="0"/>
            </a:endParaRPr>
          </a:p>
          <a:p>
            <a:pPr algn="just" eaLnBrk="1" hangingPunct="1">
              <a:lnSpc>
                <a:spcPct val="90000"/>
              </a:lnSpc>
            </a:pPr>
            <a:endParaRPr lang="tr-TR" sz="2400" smtClean="0">
              <a:latin typeface="Calibri" pitchFamily="34" charset="0"/>
            </a:endParaRPr>
          </a:p>
          <a:p>
            <a:pPr algn="just" eaLnBrk="1" hangingPunct="1">
              <a:lnSpc>
                <a:spcPct val="90000"/>
              </a:lnSpc>
              <a:buFont typeface="Wingdings 2" pitchFamily="18" charset="2"/>
              <a:buNone/>
            </a:pPr>
            <a:endParaRPr lang="tr-TR" sz="2400" smtClean="0">
              <a:latin typeface="Calibri" pitchFamily="34" charset="0"/>
            </a:endParaRPr>
          </a:p>
          <a:p>
            <a:pPr algn="just" eaLnBrk="1" hangingPunct="1">
              <a:lnSpc>
                <a:spcPct val="90000"/>
              </a:lnSpc>
              <a:buFont typeface="Wingdings 2" pitchFamily="18" charset="2"/>
              <a:buNone/>
            </a:pPr>
            <a:endParaRPr lang="tr-TR" sz="2400" smtClean="0">
              <a:latin typeface="Calibri" pitchFamily="34" charset="0"/>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63" y="142875"/>
            <a:ext cx="7862887" cy="1000125"/>
          </a:xfrm>
        </p:spPr>
        <p:txBody>
          <a:bodyPr/>
          <a:lstStyle/>
          <a:p>
            <a:pPr algn="ctr" eaLnBrk="1" fontAlgn="auto" hangingPunct="1">
              <a:spcAft>
                <a:spcPts val="0"/>
              </a:spcAft>
              <a:defRPr/>
            </a:pPr>
            <a:r>
              <a:rPr lang="tr-TR" sz="2800" b="1" dirty="0" smtClean="0">
                <a:solidFill>
                  <a:srgbClr val="0070C0"/>
                </a:solidFill>
                <a:latin typeface="Comic Sans MS" pitchFamily="66" charset="0"/>
              </a:rPr>
              <a:t>Personele Yıllık İzin Kullandırılması (K.İ.Genel Tebliği m. 78.25)</a:t>
            </a:r>
            <a:endParaRPr lang="tr-TR" sz="2800" b="1" dirty="0">
              <a:solidFill>
                <a:srgbClr val="0070C0"/>
              </a:solidFill>
              <a:latin typeface="Comic Sans MS" pitchFamily="66" charset="0"/>
            </a:endParaRPr>
          </a:p>
        </p:txBody>
      </p:sp>
      <p:sp>
        <p:nvSpPr>
          <p:cNvPr id="60419" name="2 İçerik Yer Tutucusu"/>
          <p:cNvSpPr>
            <a:spLocks noGrp="1"/>
          </p:cNvSpPr>
          <p:nvPr>
            <p:ph idx="1"/>
          </p:nvPr>
        </p:nvSpPr>
        <p:spPr>
          <a:xfrm>
            <a:off x="1000125" y="1071563"/>
            <a:ext cx="7934325" cy="5176837"/>
          </a:xfrm>
        </p:spPr>
        <p:txBody>
          <a:bodyPr/>
          <a:lstStyle/>
          <a:p>
            <a:pPr algn="just" eaLnBrk="1" hangingPunct="1"/>
            <a:r>
              <a:rPr lang="tr-TR" sz="2400" smtClean="0">
                <a:latin typeface="Calibri" pitchFamily="34" charset="0"/>
              </a:rPr>
              <a:t>İzne hak kazanan işçilerin izin hakları idarenin belirleyeceği takvim çerçevesinde kullandırılacak ve izin kullanan işçiler fiilen çalışan işçi sayısına dahil kabul edilecektir.</a:t>
            </a:r>
          </a:p>
          <a:p>
            <a:pPr algn="just" eaLnBrk="1" hangingPunct="1">
              <a:buFont typeface="Wingdings 2" pitchFamily="18" charset="2"/>
              <a:buNone/>
            </a:pPr>
            <a:endParaRPr lang="tr-TR" sz="2400" smtClean="0">
              <a:latin typeface="Calibri" pitchFamily="34" charset="0"/>
            </a:endParaRPr>
          </a:p>
          <a:p>
            <a:pPr algn="just" eaLnBrk="1" hangingPunct="1"/>
            <a:r>
              <a:rPr lang="tr-TR" sz="2400" smtClean="0">
                <a:latin typeface="Calibri" pitchFamily="34" charset="0"/>
              </a:rPr>
              <a:t>İzin kullanan işçilerin yerine başka işçilerin getirilerek sayının tamamlanması talep edilmeyecektir. </a:t>
            </a:r>
          </a:p>
          <a:p>
            <a:pPr algn="just" eaLnBrk="1" hangingPunct="1"/>
            <a:endParaRPr lang="tr-TR" sz="2400" smtClean="0">
              <a:latin typeface="Calibri" pitchFamily="34" charset="0"/>
            </a:endParaRPr>
          </a:p>
          <a:p>
            <a:pPr algn="just" eaLnBrk="1" hangingPunct="1"/>
            <a:r>
              <a:rPr lang="tr-TR" sz="2400" smtClean="0">
                <a:latin typeface="Calibri" pitchFamily="34" charset="0"/>
              </a:rPr>
              <a:t>Çalıştırılacak personel sayısı bu husus dikkate alarak belirlenmelidir. Yıllık ücretli izin haklarının kullanılmasına ilişkin olarak sözleşmenin uygulanması aşamasında 4857 sayılı Kanunun 53, 54 ve 55 inci maddelerinde belirtilen hükümlere uyulup uyulmadığı kontrol edilecektir.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332656"/>
            <a:ext cx="7499350" cy="1143000"/>
          </a:xfrm>
        </p:spPr>
        <p:txBody>
          <a:bodyPr>
            <a:normAutofit/>
          </a:bodyPr>
          <a:lstStyle/>
          <a:p>
            <a:r>
              <a:rPr lang="tr-TR" sz="3100" b="1" dirty="0" smtClean="0">
                <a:solidFill>
                  <a:schemeClr val="accent2">
                    <a:lumMod val="50000"/>
                  </a:schemeClr>
                </a:solidFill>
                <a:latin typeface="Comic Sans MS" pitchFamily="66" charset="0"/>
              </a:rPr>
              <a:t>İhtiyaç Konusu Hizmetin Belirlenmesi</a:t>
            </a:r>
          </a:p>
        </p:txBody>
      </p:sp>
      <p:sp>
        <p:nvSpPr>
          <p:cNvPr id="3" name="2 İçerik Yer Tutucusu"/>
          <p:cNvSpPr>
            <a:spLocks noGrp="1"/>
          </p:cNvSpPr>
          <p:nvPr>
            <p:ph idx="1"/>
          </p:nvPr>
        </p:nvSpPr>
        <p:spPr/>
        <p:txBody>
          <a:bodyPr/>
          <a:lstStyle/>
          <a:p>
            <a:pPr algn="just"/>
            <a:r>
              <a:rPr lang="tr-TR" sz="2800" dirty="0" smtClean="0">
                <a:solidFill>
                  <a:schemeClr val="accent2">
                    <a:lumMod val="50000"/>
                  </a:schemeClr>
                </a:solidFill>
                <a:latin typeface="Calibri" pitchFamily="34" charset="0"/>
              </a:rPr>
              <a:t>Alınacak hizmetin teknik şartnamesinin hazırlanması yoluyla alınacak hizmetin nitelik ve büyüklüğünün belirlenmesi</a:t>
            </a:r>
          </a:p>
          <a:p>
            <a:pPr algn="just"/>
            <a:r>
              <a:rPr lang="tr-TR" sz="2800" dirty="0" smtClean="0">
                <a:solidFill>
                  <a:schemeClr val="accent2">
                    <a:lumMod val="50000"/>
                  </a:schemeClr>
                </a:solidFill>
                <a:latin typeface="Calibri" pitchFamily="34" charset="0"/>
              </a:rPr>
              <a:t>Teknik şartnamede; istenen hizmetin tanımlanması, hizmetin nasıl verileceğinin ayrıntılı olarak anlatılması, kullanılacak ise makine-ekipman/malzemelerin teknik özellikleri ve miktarı ile çalışacak personelin nitelik ve sayıları ve çalışma koşullarının tereddüde yer vermeyecek şekilde belirtilmesi gereklidir.</a:t>
            </a:r>
          </a:p>
          <a:p>
            <a:pPr algn="just"/>
            <a:r>
              <a:rPr lang="tr-TR" sz="2800" dirty="0" smtClean="0">
                <a:solidFill>
                  <a:schemeClr val="accent2">
                    <a:lumMod val="50000"/>
                  </a:schemeClr>
                </a:solidFill>
                <a:latin typeface="Calibri" pitchFamily="34" charset="0"/>
              </a:rPr>
              <a:t>Yeterli teknik şartname doğru bir yaklaşık maliyet için vazgeçilmezdir.</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eaLnBrk="1" fontAlgn="auto" hangingPunct="1">
              <a:spcAft>
                <a:spcPts val="0"/>
              </a:spcAft>
              <a:defRPr/>
            </a:pPr>
            <a:r>
              <a:rPr lang="tr-TR" sz="2400" b="1" dirty="0" smtClean="0">
                <a:solidFill>
                  <a:srgbClr val="0070C0"/>
                </a:solidFill>
                <a:latin typeface="Comic Sans MS" pitchFamily="66" charset="0"/>
              </a:rPr>
              <a:t>4-Makine, teçhizat ve diğer ekipmana ilişkin belgeler ve kapasite raporu-1 (Yön. m. 41)</a:t>
            </a:r>
          </a:p>
        </p:txBody>
      </p:sp>
      <p:sp>
        <p:nvSpPr>
          <p:cNvPr id="61443" name="2 İçerik Yer Tutucusu"/>
          <p:cNvSpPr>
            <a:spLocks noGrp="1"/>
          </p:cNvSpPr>
          <p:nvPr>
            <p:ph idx="1"/>
          </p:nvPr>
        </p:nvSpPr>
        <p:spPr>
          <a:xfrm>
            <a:off x="1435100" y="1447800"/>
            <a:ext cx="7499350" cy="5053013"/>
          </a:xfrm>
        </p:spPr>
        <p:txBody>
          <a:bodyPr/>
          <a:lstStyle/>
          <a:p>
            <a:pPr algn="just"/>
            <a:r>
              <a:rPr lang="tr-TR" sz="2000" smtClean="0">
                <a:latin typeface="Calibri" pitchFamily="34" charset="0"/>
              </a:rPr>
              <a:t>İşin yapılabilmesi için gerekli görülen makine, teçhizat ve diğer ekipmanın sayısına ve niteliğine dokümanda yer verilir. Makine, teçhizat ve ekipman için kendi malı olma şartının aranmaması esastır. </a:t>
            </a:r>
          </a:p>
          <a:p>
            <a:pPr algn="just">
              <a:buFont typeface="Wingdings 2" pitchFamily="18" charset="2"/>
              <a:buNone/>
            </a:pPr>
            <a:endParaRPr lang="tr-TR" sz="2000" smtClean="0">
              <a:latin typeface="Calibri" pitchFamily="34" charset="0"/>
            </a:endParaRPr>
          </a:p>
          <a:p>
            <a:pPr algn="just"/>
            <a:r>
              <a:rPr lang="tr-TR" sz="2000" smtClean="0">
                <a:latin typeface="Calibri" pitchFamily="34" charset="0"/>
              </a:rPr>
              <a:t>Ancak idare, işin niteliğinin gerektirdiği hallerde, ihale konusu işin yapılabilmesi için adaya veya istekliye ait olmasını gerekli gördüğü makine, teçhizat ve diğer ekipmanı yeterlik kriteri olarak belirleyebilir. </a:t>
            </a:r>
          </a:p>
          <a:p>
            <a:pPr algn="just">
              <a:buFont typeface="Wingdings 2" pitchFamily="18" charset="2"/>
              <a:buNone/>
            </a:pPr>
            <a:endParaRPr lang="tr-TR" sz="2000" smtClean="0">
              <a:latin typeface="Calibri" pitchFamily="34" charset="0"/>
            </a:endParaRPr>
          </a:p>
          <a:p>
            <a:pPr algn="just"/>
            <a:r>
              <a:rPr lang="tr-TR" sz="2000" smtClean="0">
                <a:latin typeface="Calibri" pitchFamily="34" charset="0"/>
              </a:rPr>
              <a:t>Makine ve ekipmanın kendi malı olması öngörülmeyen ihalelerde, makine ve ekipman için, herhangi bir kira sözleşmesi yada kendi malı olduğunu gösterir belge istenilmeyecek, makine ekipmana ilişkin hususlar teknik şartnamede belirlenecektir.</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normAutofit fontScale="90000"/>
          </a:bodyPr>
          <a:lstStyle/>
          <a:p>
            <a:pPr eaLnBrk="1" fontAlgn="auto" hangingPunct="1">
              <a:spcAft>
                <a:spcPts val="0"/>
              </a:spcAft>
              <a:defRPr/>
            </a:pPr>
            <a:r>
              <a:rPr lang="tr-TR" sz="3400" b="1" dirty="0" smtClean="0">
                <a:solidFill>
                  <a:srgbClr val="0070C0"/>
                </a:solidFill>
                <a:effectLst/>
                <a:latin typeface="Comic Sans MS" pitchFamily="66" charset="0"/>
              </a:rPr>
              <a:t>4-Makine</a:t>
            </a:r>
            <a:r>
              <a:rPr lang="tr-TR" sz="3400" b="1" dirty="0">
                <a:solidFill>
                  <a:srgbClr val="0070C0"/>
                </a:solidFill>
                <a:effectLst/>
                <a:latin typeface="Comic Sans MS" pitchFamily="66" charset="0"/>
              </a:rPr>
              <a:t>, </a:t>
            </a:r>
            <a:r>
              <a:rPr lang="tr-TR" sz="3400" b="1" dirty="0" smtClean="0">
                <a:solidFill>
                  <a:srgbClr val="0070C0"/>
                </a:solidFill>
                <a:effectLst/>
                <a:latin typeface="Comic Sans MS" pitchFamily="66" charset="0"/>
              </a:rPr>
              <a:t>teçhizat </a:t>
            </a:r>
            <a:r>
              <a:rPr lang="tr-TR" sz="3400" b="1" dirty="0">
                <a:solidFill>
                  <a:srgbClr val="0070C0"/>
                </a:solidFill>
                <a:effectLst/>
                <a:latin typeface="Comic Sans MS" pitchFamily="66" charset="0"/>
              </a:rPr>
              <a:t>ve diğer ekipmana </a:t>
            </a:r>
            <a:r>
              <a:rPr lang="tr-TR" sz="3400" b="1" dirty="0" smtClean="0">
                <a:solidFill>
                  <a:srgbClr val="0070C0"/>
                </a:solidFill>
                <a:effectLst/>
                <a:latin typeface="Comic Sans MS" pitchFamily="66" charset="0"/>
              </a:rPr>
              <a:t>ilişkin </a:t>
            </a:r>
            <a:r>
              <a:rPr lang="tr-TR" sz="3400" b="1" dirty="0">
                <a:solidFill>
                  <a:srgbClr val="0070C0"/>
                </a:solidFill>
                <a:effectLst/>
                <a:latin typeface="Comic Sans MS" pitchFamily="66" charset="0"/>
              </a:rPr>
              <a:t>belgeler </a:t>
            </a:r>
            <a:r>
              <a:rPr lang="tr-TR" sz="3400" b="1" dirty="0" smtClean="0">
                <a:solidFill>
                  <a:srgbClr val="0070C0"/>
                </a:solidFill>
                <a:effectLst/>
                <a:latin typeface="Comic Sans MS" pitchFamily="66" charset="0"/>
              </a:rPr>
              <a:t>ve kapasite raporu-2 (Yön. m. 41)</a:t>
            </a:r>
            <a:endParaRPr lang="tr-TR" sz="3400" b="1" dirty="0">
              <a:solidFill>
                <a:srgbClr val="0070C0"/>
              </a:solidFill>
              <a:effectLst/>
              <a:latin typeface="Comic Sans MS" pitchFamily="66" charset="0"/>
            </a:endParaRPr>
          </a:p>
        </p:txBody>
      </p:sp>
      <p:sp>
        <p:nvSpPr>
          <p:cNvPr id="62467" name="Rectangle 3"/>
          <p:cNvSpPr>
            <a:spLocks noGrp="1" noChangeArrowheads="1"/>
          </p:cNvSpPr>
          <p:nvPr>
            <p:ph idx="1"/>
          </p:nvPr>
        </p:nvSpPr>
        <p:spPr>
          <a:xfrm>
            <a:off x="1000125" y="1714500"/>
            <a:ext cx="8001000" cy="4533900"/>
          </a:xfrm>
        </p:spPr>
        <p:txBody>
          <a:bodyPr/>
          <a:lstStyle/>
          <a:p>
            <a:pPr algn="just" eaLnBrk="1" hangingPunct="1"/>
            <a:r>
              <a:rPr lang="tr-TR" sz="2000" smtClean="0">
                <a:latin typeface="Calibri" pitchFamily="34" charset="0"/>
              </a:rPr>
              <a:t>İdare, ön yeterlik şartnamesinde veya idari şartnamede işin niteliğini göz önünde bulundurarak kapasite raporu ile ilgili düzenleme yapabilir. </a:t>
            </a:r>
            <a:r>
              <a:rPr lang="tr-TR" sz="2000" b="1" smtClean="0">
                <a:solidFill>
                  <a:srgbClr val="FF0000"/>
                </a:solidFill>
                <a:latin typeface="Calibri" pitchFamily="34" charset="0"/>
              </a:rPr>
              <a:t>Sunulacak kapasite raporunun ihale veya son başvuru tarihi itibarıyla geçerli olması </a:t>
            </a:r>
            <a:r>
              <a:rPr lang="tr-TR" sz="2000" smtClean="0">
                <a:latin typeface="Calibri" pitchFamily="34" charset="0"/>
              </a:rPr>
              <a:t>zorunludur.</a:t>
            </a:r>
          </a:p>
          <a:p>
            <a:pPr algn="just" eaLnBrk="1" hangingPunct="1"/>
            <a:endParaRPr lang="tr-TR" sz="2000" smtClean="0">
              <a:latin typeface="Calibri" pitchFamily="34" charset="0"/>
            </a:endParaRPr>
          </a:p>
          <a:p>
            <a:pPr algn="just" eaLnBrk="1" hangingPunct="1"/>
            <a:r>
              <a:rPr lang="tr-TR" sz="2000" smtClean="0">
                <a:latin typeface="Calibri" pitchFamily="34" charset="0"/>
              </a:rPr>
              <a:t>Aday veya istekli adına düzenlenmiş, farklı tesislere ait birden fazla kapasite raporunun sunulması halinde, kapasite tutarları toplanmak suretiyle yeterlik kriterinin sağlanıp sağlanmadığına bakılır.</a:t>
            </a:r>
          </a:p>
          <a:p>
            <a:pPr algn="just" eaLnBrk="1" hangingPunct="1">
              <a:buFont typeface="Wingdings 2" pitchFamily="18" charset="2"/>
              <a:buNone/>
            </a:pPr>
            <a:endParaRPr lang="tr-TR" sz="2000" smtClean="0">
              <a:latin typeface="Calibri" pitchFamily="34" charset="0"/>
            </a:endParaRPr>
          </a:p>
          <a:p>
            <a:pPr algn="just" eaLnBrk="1" hangingPunct="1">
              <a:buFont typeface="Wingdings 2" pitchFamily="18" charset="2"/>
              <a:buNone/>
            </a:pPr>
            <a:endParaRPr lang="tr-TR" sz="2000" smtClean="0">
              <a:latin typeface="Calibri" pitchFamily="34" charset="0"/>
            </a:endParaRPr>
          </a:p>
          <a:p>
            <a:pPr eaLnBrk="1" hangingPunct="1">
              <a:lnSpc>
                <a:spcPct val="90000"/>
              </a:lnSpc>
              <a:buFont typeface="Wingdings 2" pitchFamily="18" charset="2"/>
              <a:buNone/>
            </a:pPr>
            <a:endParaRPr lang="tr-TR" sz="1600" smtClean="0">
              <a:solidFill>
                <a:schemeClr val="tx2"/>
              </a:solidFill>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pPr eaLnBrk="1" fontAlgn="auto" hangingPunct="1">
              <a:spcAft>
                <a:spcPts val="0"/>
              </a:spcAft>
              <a:defRPr/>
            </a:pPr>
            <a:r>
              <a:rPr lang="tr-TR" sz="3400" b="1" dirty="0" smtClean="0">
                <a:solidFill>
                  <a:srgbClr val="0070C0"/>
                </a:solidFill>
                <a:latin typeface="Comic Sans MS" pitchFamily="66" charset="0"/>
              </a:rPr>
              <a:t>5-Kalite </a:t>
            </a:r>
            <a:r>
              <a:rPr lang="tr-TR" sz="3400" b="1" dirty="0">
                <a:solidFill>
                  <a:srgbClr val="0070C0"/>
                </a:solidFill>
                <a:latin typeface="Comic Sans MS" pitchFamily="66" charset="0"/>
              </a:rPr>
              <a:t>ve Standarda İlişkin </a:t>
            </a:r>
            <a:r>
              <a:rPr lang="tr-TR" sz="3400" b="1" dirty="0" smtClean="0">
                <a:solidFill>
                  <a:srgbClr val="0070C0"/>
                </a:solidFill>
                <a:latin typeface="Comic Sans MS" pitchFamily="66" charset="0"/>
              </a:rPr>
              <a:t>Belgeler-1(Yön. m. 42)</a:t>
            </a:r>
            <a:endParaRPr lang="tr-TR" sz="3400" b="1" dirty="0">
              <a:solidFill>
                <a:srgbClr val="0070C0"/>
              </a:solidFill>
              <a:latin typeface="Comic Sans MS" pitchFamily="66" charset="0"/>
            </a:endParaRPr>
          </a:p>
        </p:txBody>
      </p:sp>
      <p:sp>
        <p:nvSpPr>
          <p:cNvPr id="358403" name="Rectangle 3"/>
          <p:cNvSpPr>
            <a:spLocks noGrp="1" noChangeArrowheads="1"/>
          </p:cNvSpPr>
          <p:nvPr>
            <p:ph idx="1"/>
          </p:nvPr>
        </p:nvSpPr>
        <p:spPr>
          <a:xfrm>
            <a:off x="1042988" y="1700213"/>
            <a:ext cx="7815262" cy="4392612"/>
          </a:xfrm>
        </p:spPr>
        <p:txBody>
          <a:bodyPr>
            <a:normAutofit fontScale="85000" lnSpcReduction="20000"/>
          </a:bodyPr>
          <a:lstStyle/>
          <a:p>
            <a:pPr marL="365760" indent="-283464" algn="just" eaLnBrk="1" fontAlgn="auto" hangingPunct="1">
              <a:lnSpc>
                <a:spcPct val="80000"/>
              </a:lnSpc>
              <a:spcAft>
                <a:spcPts val="0"/>
              </a:spcAft>
              <a:buFont typeface="Wingdings 2" pitchFamily="18" charset="2"/>
              <a:buNone/>
              <a:defRPr/>
            </a:pPr>
            <a:endParaRPr lang="tr-TR" sz="2400" dirty="0" smtClean="0">
              <a:latin typeface="Calibri" pitchFamily="34" charset="0"/>
            </a:endParaRPr>
          </a:p>
          <a:p>
            <a:pPr marL="432000" indent="-283464" algn="just" eaLnBrk="1" fontAlgn="auto" hangingPunct="1">
              <a:lnSpc>
                <a:spcPct val="120000"/>
              </a:lnSpc>
              <a:spcAft>
                <a:spcPts val="600"/>
              </a:spcAft>
              <a:defRPr/>
            </a:pPr>
            <a:r>
              <a:rPr lang="tr-TR" sz="2500" dirty="0" smtClean="0">
                <a:latin typeface="Calibri" pitchFamily="34" charset="0"/>
              </a:rPr>
              <a:t>İşin niteliği göz önünde bulundurularak ön yeterlik şartnamesi ve idari şartnamede; </a:t>
            </a:r>
            <a:r>
              <a:rPr lang="tr-TR" sz="2500" b="1" dirty="0" smtClean="0">
                <a:solidFill>
                  <a:schemeClr val="bg2">
                    <a:lumMod val="50000"/>
                  </a:schemeClr>
                </a:solidFill>
                <a:latin typeface="Calibri" pitchFamily="34" charset="0"/>
              </a:rPr>
              <a:t>kalite yönetim sistem belgesi, çevre yönetim sistem belgesi, hizmet yeterlilik belgesi ile deney-analiz-kalibrasyon </a:t>
            </a:r>
            <a:r>
              <a:rPr lang="tr-TR" sz="2500" b="1" dirty="0" err="1" smtClean="0">
                <a:solidFill>
                  <a:schemeClr val="bg2">
                    <a:lumMod val="50000"/>
                  </a:schemeClr>
                </a:solidFill>
                <a:latin typeface="Calibri" pitchFamily="34" charset="0"/>
              </a:rPr>
              <a:t>laboratuvarlarının</a:t>
            </a:r>
            <a:r>
              <a:rPr lang="tr-TR" sz="2500" b="1" dirty="0" smtClean="0">
                <a:solidFill>
                  <a:schemeClr val="bg2">
                    <a:lumMod val="50000"/>
                  </a:schemeClr>
                </a:solidFill>
                <a:latin typeface="Calibri" pitchFamily="34" charset="0"/>
              </a:rPr>
              <a:t> ve muayene kuruluşlarının kalite yeterliğine </a:t>
            </a:r>
            <a:r>
              <a:rPr lang="tr-TR" sz="2500" dirty="0" smtClean="0">
                <a:latin typeface="Calibri" pitchFamily="34" charset="0"/>
              </a:rPr>
              <a:t>ilişkin düzenleme yapılabilir.</a:t>
            </a:r>
          </a:p>
          <a:p>
            <a:pPr marL="432000" indent="-283464" algn="just" eaLnBrk="1" fontAlgn="auto" hangingPunct="1">
              <a:lnSpc>
                <a:spcPct val="120000"/>
              </a:lnSpc>
              <a:spcAft>
                <a:spcPts val="600"/>
              </a:spcAft>
              <a:defRPr/>
            </a:pPr>
            <a:r>
              <a:rPr lang="tr-TR" sz="2500" dirty="0" smtClean="0">
                <a:latin typeface="Calibri" pitchFamily="34" charset="0"/>
              </a:rPr>
              <a:t>4734 sayılı Kanunun 13 üncü maddesinin birinci fıkrasının (b) bendinin (2) numaralı alt bendinde hizmet alımları için öngörülen üst limit tutarının altında kalan ve hizmet alımı ihalesiyle gerçekleştirilecek olan danışmanlık hizmeti alımlarında kalite ve standarda ilişkin belgeler kapsamında sadece kalite yönetim sistem belgesi istenebilecektir.</a:t>
            </a:r>
          </a:p>
          <a:p>
            <a:pPr marL="432000" indent="-283464" algn="just" eaLnBrk="1" fontAlgn="auto" hangingPunct="1">
              <a:lnSpc>
                <a:spcPct val="120000"/>
              </a:lnSpc>
              <a:spcAft>
                <a:spcPts val="600"/>
              </a:spcAft>
              <a:buFont typeface="Arial" pitchFamily="34" charset="0"/>
              <a:buChar char="•"/>
              <a:defRPr/>
            </a:pPr>
            <a:endParaRPr lang="tr-TR" sz="2500" dirty="0" smtClean="0">
              <a:latin typeface="Calibri" pitchFamily="34" charset="0"/>
            </a:endParaRP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sz="2800" b="1" dirty="0" smtClean="0">
                <a:solidFill>
                  <a:srgbClr val="0070C0"/>
                </a:solidFill>
                <a:latin typeface="Comic Sans MS" pitchFamily="66" charset="0"/>
              </a:rPr>
              <a:t>Kalite ve Standarda İlişkin Belgeler-2</a:t>
            </a:r>
            <a:endParaRPr lang="tr-TR" sz="2800" dirty="0"/>
          </a:p>
        </p:txBody>
      </p:sp>
      <p:sp>
        <p:nvSpPr>
          <p:cNvPr id="64515" name="2 İçerik Yer Tutucusu"/>
          <p:cNvSpPr>
            <a:spLocks noGrp="1"/>
          </p:cNvSpPr>
          <p:nvPr>
            <p:ph idx="1"/>
          </p:nvPr>
        </p:nvSpPr>
        <p:spPr/>
        <p:txBody>
          <a:bodyPr/>
          <a:lstStyle/>
          <a:p>
            <a:pPr algn="just" eaLnBrk="1" hangingPunct="1">
              <a:lnSpc>
                <a:spcPct val="80000"/>
              </a:lnSpc>
            </a:pPr>
            <a:r>
              <a:rPr lang="tr-TR" sz="2000" dirty="0" smtClean="0">
                <a:latin typeface="Calibri" pitchFamily="34" charset="0"/>
              </a:rPr>
              <a:t>Hizmet yeterlilik belgesinin kuruluş yapısı, planlama faaliyetleri ve sorumluluklar göz önünde bulundurulduğunda; idarelerin kendi hizmet binalarında gerçekleştirilen hizmetler ile niteliği gereği </a:t>
            </a:r>
            <a:r>
              <a:rPr lang="tr-TR" sz="2000" b="1" dirty="0" smtClean="0">
                <a:solidFill>
                  <a:schemeClr val="bg2">
                    <a:lumMod val="50000"/>
                  </a:schemeClr>
                </a:solidFill>
                <a:latin typeface="Calibri" pitchFamily="34" charset="0"/>
              </a:rPr>
              <a:t>hizmet yeterlilik belgesi istenmesi uygun olmayan </a:t>
            </a:r>
            <a:r>
              <a:rPr lang="tr-TR" sz="2000" dirty="0" smtClean="0">
                <a:latin typeface="Calibri" pitchFamily="34" charset="0"/>
              </a:rPr>
              <a:t>(personel ve öğrenci taşıma hizmetleri, araç kiralama, mesleki eğitim, toplantı ve organizasyon hizmetleri gibi) ihalelerde bu belge istenmeyecektir. </a:t>
            </a:r>
          </a:p>
          <a:p>
            <a:pPr algn="just" eaLnBrk="1" hangingPunct="1">
              <a:lnSpc>
                <a:spcPct val="80000"/>
              </a:lnSpc>
              <a:buFont typeface="Wingdings 2" pitchFamily="18" charset="2"/>
              <a:buNone/>
            </a:pPr>
            <a:endParaRPr lang="tr-TR" sz="2000" dirty="0" smtClean="0">
              <a:latin typeface="Calibri" pitchFamily="34" charset="0"/>
            </a:endParaRPr>
          </a:p>
          <a:p>
            <a:pPr algn="just" eaLnBrk="1" hangingPunct="1">
              <a:lnSpc>
                <a:spcPct val="80000"/>
              </a:lnSpc>
            </a:pPr>
            <a:r>
              <a:rPr lang="tr-TR" sz="2000" dirty="0" smtClean="0">
                <a:latin typeface="Calibri" pitchFamily="34" charset="0"/>
              </a:rPr>
              <a:t>Çevre yönetim sisteminin kuruluş yapısı, planlama faaliyetleri ve sorumluluklar göz önünde bulundurulduğunda; idarelerin kendi hizmet binalarında veya görev sahalarında gerçekleştirilen hizmetler (örneğin; temizlik, özel güvenlik, hasta ve ziyaretçi yönlendirme, veri işleme ve otomasyon sisteminin işletimi, yemek hazırlama ve dağıtım hizmetleri gibi) ile niteliği gereği çevre yönetim sistem belgesi istenmesi uygun olmayan hizmet alım ihalelerinde (personel ve öğrenci taşıma hizmetleri, araç kiralama, mesleki eğitim, toplantı ve organizasyon hizmetleri gibi) çevre yönetim sistem belgesine ilişkin düzenleme yapılmayacaktır.</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sz="2800" b="1" dirty="0" smtClean="0">
                <a:solidFill>
                  <a:srgbClr val="0070C0"/>
                </a:solidFill>
                <a:latin typeface="Comic Sans MS" pitchFamily="66" charset="0"/>
              </a:rPr>
              <a:t>Kalite ve Standarda İlişkin Belgeler-3</a:t>
            </a:r>
            <a:endParaRPr lang="tr-TR" sz="2800" dirty="0"/>
          </a:p>
        </p:txBody>
      </p:sp>
      <p:sp>
        <p:nvSpPr>
          <p:cNvPr id="82947" name="2 İçerik Yer Tutucusu"/>
          <p:cNvSpPr>
            <a:spLocks noGrp="1"/>
          </p:cNvSpPr>
          <p:nvPr>
            <p:ph idx="1"/>
          </p:nvPr>
        </p:nvSpPr>
        <p:spPr/>
        <p:txBody>
          <a:bodyPr/>
          <a:lstStyle/>
          <a:p>
            <a:pPr algn="just" eaLnBrk="1" hangingPunct="1">
              <a:buFont typeface="Wingdings 2" pitchFamily="18" charset="2"/>
              <a:buNone/>
              <a:defRPr/>
            </a:pPr>
            <a:endParaRPr lang="tr-TR" sz="2000" dirty="0" smtClean="0">
              <a:latin typeface="Calibri" pitchFamily="34" charset="0"/>
            </a:endParaRPr>
          </a:p>
          <a:p>
            <a:pPr marL="365760" indent="-283464" algn="just" eaLnBrk="1" fontAlgn="auto" hangingPunct="1">
              <a:lnSpc>
                <a:spcPct val="80000"/>
              </a:lnSpc>
              <a:spcAft>
                <a:spcPts val="0"/>
              </a:spcAft>
              <a:defRPr/>
            </a:pPr>
            <a:r>
              <a:rPr lang="tr-TR" sz="2000" dirty="0" smtClean="0">
                <a:latin typeface="Calibri" pitchFamily="34" charset="0"/>
              </a:rPr>
              <a:t>İhale konusu hizmetin sadece ilaçlama olmadığı ihalelerde (temizlik, yemek vb.); “Halk Sağlığı Alanında Haşerelere Karşı İlaç Uygulama İzin Belgesi” istenilmeyecektir.</a:t>
            </a:r>
          </a:p>
          <a:p>
            <a:pPr algn="just" eaLnBrk="1" hangingPunct="1">
              <a:defRPr/>
            </a:pPr>
            <a:r>
              <a:rPr lang="tr-TR" sz="2000" b="1" dirty="0" smtClean="0">
                <a:solidFill>
                  <a:srgbClr val="FF0000"/>
                </a:solidFill>
                <a:latin typeface="Calibri" pitchFamily="34" charset="0"/>
              </a:rPr>
              <a:t>Çöp toplama ve/veya kent temizliği hizmet alımı ihalelerinde</a:t>
            </a:r>
            <a:r>
              <a:rPr lang="tr-TR" sz="2000" dirty="0" smtClean="0">
                <a:latin typeface="Calibri" pitchFamily="34" charset="0"/>
              </a:rPr>
              <a:t>, </a:t>
            </a:r>
            <a:r>
              <a:rPr lang="tr-TR" sz="2000" b="1" dirty="0" smtClean="0">
                <a:solidFill>
                  <a:srgbClr val="FF0000"/>
                </a:solidFill>
                <a:latin typeface="Calibri" pitchFamily="34" charset="0"/>
              </a:rPr>
              <a:t>çevre yönetim sistem belgesi ve İşyerleri-Kent Temizliği Hizmet Yeterlilik Belgesi (TS 13111) istenebilecektir</a:t>
            </a:r>
            <a:r>
              <a:rPr lang="tr-TR" sz="2000" dirty="0" smtClean="0">
                <a:latin typeface="Calibri" pitchFamily="34" charset="0"/>
              </a:rPr>
              <a:t>.</a:t>
            </a:r>
          </a:p>
          <a:p>
            <a:pPr algn="just" eaLnBrk="1" hangingPunct="1">
              <a:defRPr/>
            </a:pPr>
            <a:r>
              <a:rPr lang="tr-TR" sz="2000" dirty="0" smtClean="0">
                <a:latin typeface="Calibri" pitchFamily="34" charset="0"/>
              </a:rPr>
              <a:t>Hizmet alımı ihalelerinde, </a:t>
            </a:r>
            <a:r>
              <a:rPr lang="tr-TR" sz="2000" b="1" dirty="0" smtClean="0">
                <a:solidFill>
                  <a:srgbClr val="FF0000"/>
                </a:solidFill>
                <a:latin typeface="Calibri" pitchFamily="34" charset="0"/>
              </a:rPr>
              <a:t>Tehlike analizi ve kritik kontrol noktaları yönetim sistemi (HACCP), iş sağlığı ve güvenliği yönetim sistemi (OHSAS), bilgi teknolojisi-bilgi güvenliği, Gıda Güvenliği Yönetim Sistemi (ISO 22000), Sosyal Sorumluluk Standardı (SA 8000), İyi Hijyen Uygulamaları (GPP) ilişkin belgeler ve sertifikalar istenmeyecektir.</a:t>
            </a:r>
          </a:p>
          <a:p>
            <a:pPr algn="just" eaLnBrk="1" hangingPunct="1">
              <a:defRPr/>
            </a:pPr>
            <a:endParaRPr lang="tr-TR" sz="2000" dirty="0" smtClean="0">
              <a:latin typeface="Calibri" pitchFamily="34" charset="0"/>
            </a:endParaRPr>
          </a:p>
          <a:p>
            <a:pPr algn="just" eaLnBrk="1" hangingPunct="1">
              <a:buFont typeface="Wingdings 2" pitchFamily="18" charset="2"/>
              <a:buNone/>
              <a:defRPr/>
            </a:pPr>
            <a:endParaRPr lang="tr-TR" sz="2000" dirty="0" smtClean="0">
              <a:latin typeface="Calibri"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pPr algn="ctr" eaLnBrk="1" fontAlgn="auto" hangingPunct="1">
              <a:spcAft>
                <a:spcPts val="0"/>
              </a:spcAft>
              <a:defRPr/>
            </a:pPr>
            <a:r>
              <a:rPr lang="tr-TR" sz="3400" b="1" dirty="0">
                <a:solidFill>
                  <a:srgbClr val="0070C0"/>
                </a:solidFill>
                <a:latin typeface="Comic Sans MS" pitchFamily="66" charset="0"/>
              </a:rPr>
              <a:t>Yıllara Yaygın Hizmet Alımlarında </a:t>
            </a:r>
            <a:r>
              <a:rPr lang="tr-TR" sz="3400" b="1" dirty="0" smtClean="0">
                <a:solidFill>
                  <a:srgbClr val="0070C0"/>
                </a:solidFill>
                <a:latin typeface="Comic Sans MS" pitchFamily="66" charset="0"/>
              </a:rPr>
              <a:t>Yeterlik (K.İ. Genel Tebliği m.71</a:t>
            </a:r>
            <a:endParaRPr lang="tr-TR" sz="3400" b="1" dirty="0">
              <a:solidFill>
                <a:srgbClr val="0070C0"/>
              </a:solidFill>
              <a:latin typeface="Comic Sans MS" pitchFamily="66" charset="0"/>
            </a:endParaRPr>
          </a:p>
        </p:txBody>
      </p:sp>
      <p:sp>
        <p:nvSpPr>
          <p:cNvPr id="285699" name="Rectangle 3"/>
          <p:cNvSpPr>
            <a:spLocks noGrp="1" noChangeArrowheads="1"/>
          </p:cNvSpPr>
          <p:nvPr>
            <p:ph idx="1"/>
          </p:nvPr>
        </p:nvSpPr>
        <p:spPr>
          <a:xfrm>
            <a:off x="1000125" y="1557338"/>
            <a:ext cx="7858125" cy="4514850"/>
          </a:xfrm>
        </p:spPr>
        <p:txBody>
          <a:bodyPr>
            <a:normAutofit fontScale="85000" lnSpcReduction="20000"/>
          </a:bodyPr>
          <a:lstStyle/>
          <a:p>
            <a:pPr marL="365760" indent="-283464" algn="just" eaLnBrk="1" fontAlgn="auto" hangingPunct="1">
              <a:spcAft>
                <a:spcPts val="0"/>
              </a:spcAft>
              <a:buFont typeface="Wingdings 2"/>
              <a:buChar char=""/>
              <a:defRPr/>
            </a:pPr>
            <a:endParaRPr lang="tr-TR" sz="2600" dirty="0"/>
          </a:p>
          <a:p>
            <a:pPr marL="365760" indent="-283464" algn="just" eaLnBrk="1" fontAlgn="auto" hangingPunct="1">
              <a:spcAft>
                <a:spcPts val="0"/>
              </a:spcAft>
              <a:buFont typeface="Wingdings 2"/>
              <a:buChar char=""/>
              <a:defRPr/>
            </a:pPr>
            <a:r>
              <a:rPr lang="tr-TR" sz="2400" dirty="0" smtClean="0">
                <a:latin typeface="Calibri" pitchFamily="34" charset="0"/>
              </a:rPr>
              <a:t>İlgili mevzuat uyarınca gelecek yıllara yaygın olarak gerçekleştirilecek işlerin, açık ihale usulüyle ve Kanunun 21 inci maddesinin (b), (c) ve (f) bentlerine göre ihale edilmesi halinde, iş deneyimine ve iş hacmine ilişkin oranlar:</a:t>
            </a:r>
          </a:p>
          <a:p>
            <a:pPr marL="365760" indent="-283464" algn="just" eaLnBrk="1" fontAlgn="auto" hangingPunct="1">
              <a:spcAft>
                <a:spcPts val="0"/>
              </a:spcAft>
              <a:buFont typeface="Wingdings 2" pitchFamily="18" charset="2"/>
              <a:buNone/>
              <a:defRPr/>
            </a:pPr>
            <a:r>
              <a:rPr lang="tr-TR" sz="2400" dirty="0" smtClean="0">
                <a:latin typeface="Calibri" pitchFamily="34" charset="0"/>
              </a:rPr>
              <a:t>	</a:t>
            </a:r>
            <a:r>
              <a:rPr lang="tr-TR" sz="2400" b="1" dirty="0" smtClean="0">
                <a:solidFill>
                  <a:srgbClr val="FF0000"/>
                </a:solidFill>
                <a:latin typeface="Calibri" pitchFamily="34" charset="0"/>
              </a:rPr>
              <a:t>1- </a:t>
            </a:r>
            <a:r>
              <a:rPr lang="tr-TR" sz="2400" dirty="0" smtClean="0">
                <a:latin typeface="Calibri" pitchFamily="34" charset="0"/>
              </a:rPr>
              <a:t>Bir yıldan fazla süreli işlerde </a:t>
            </a:r>
            <a:r>
              <a:rPr lang="tr-TR" sz="2400" b="1" dirty="0" smtClean="0">
                <a:solidFill>
                  <a:srgbClr val="FF0000"/>
                </a:solidFill>
                <a:latin typeface="Calibri" pitchFamily="34" charset="0"/>
              </a:rPr>
              <a:t>4/5</a:t>
            </a:r>
            <a:r>
              <a:rPr lang="tr-TR" sz="2400" dirty="0" smtClean="0">
                <a:latin typeface="Calibri" pitchFamily="34" charset="0"/>
              </a:rPr>
              <a:t>’i,</a:t>
            </a:r>
          </a:p>
          <a:p>
            <a:pPr marL="365760" indent="-283464" algn="just" eaLnBrk="1" fontAlgn="auto" hangingPunct="1">
              <a:spcAft>
                <a:spcPts val="0"/>
              </a:spcAft>
              <a:buFont typeface="Wingdings 2" pitchFamily="18" charset="2"/>
              <a:buNone/>
              <a:defRPr/>
            </a:pPr>
            <a:r>
              <a:rPr lang="tr-TR" sz="2400" dirty="0" smtClean="0">
                <a:latin typeface="Calibri" pitchFamily="34" charset="0"/>
              </a:rPr>
              <a:t>	</a:t>
            </a:r>
            <a:r>
              <a:rPr lang="tr-TR" sz="2400" b="1" dirty="0" smtClean="0">
                <a:solidFill>
                  <a:srgbClr val="FF0000"/>
                </a:solidFill>
                <a:latin typeface="Calibri" pitchFamily="34" charset="0"/>
              </a:rPr>
              <a:t>2-</a:t>
            </a:r>
            <a:r>
              <a:rPr lang="tr-TR" sz="2400" dirty="0" smtClean="0">
                <a:latin typeface="Calibri" pitchFamily="34" charset="0"/>
              </a:rPr>
              <a:t> İki yıldan fazla süreli işlerde </a:t>
            </a:r>
            <a:r>
              <a:rPr lang="tr-TR" sz="2400" b="1" dirty="0" smtClean="0">
                <a:solidFill>
                  <a:srgbClr val="FF0000"/>
                </a:solidFill>
                <a:latin typeface="Calibri" pitchFamily="34" charset="0"/>
              </a:rPr>
              <a:t>3/5</a:t>
            </a:r>
            <a:r>
              <a:rPr lang="tr-TR" sz="2400" dirty="0" smtClean="0">
                <a:latin typeface="Calibri" pitchFamily="34" charset="0"/>
              </a:rPr>
              <a:t>’i,</a:t>
            </a:r>
          </a:p>
          <a:p>
            <a:pPr marL="365760" indent="-283464" algn="just" eaLnBrk="1" fontAlgn="auto" hangingPunct="1">
              <a:spcAft>
                <a:spcPts val="0"/>
              </a:spcAft>
              <a:buFont typeface="Wingdings 2" pitchFamily="18" charset="2"/>
              <a:buNone/>
              <a:defRPr/>
            </a:pPr>
            <a:r>
              <a:rPr lang="tr-TR" sz="2400" dirty="0" smtClean="0">
                <a:latin typeface="Calibri" pitchFamily="34" charset="0"/>
              </a:rPr>
              <a:t>	</a:t>
            </a:r>
            <a:r>
              <a:rPr lang="tr-TR" sz="2400" b="1" dirty="0" smtClean="0">
                <a:solidFill>
                  <a:srgbClr val="FF0000"/>
                </a:solidFill>
                <a:latin typeface="Calibri" pitchFamily="34" charset="0"/>
              </a:rPr>
              <a:t>3-</a:t>
            </a:r>
            <a:r>
              <a:rPr lang="tr-TR" sz="2400" dirty="0" smtClean="0">
                <a:latin typeface="Calibri" pitchFamily="34" charset="0"/>
              </a:rPr>
              <a:t> Üç yıldan fazla süreli işlerde </a:t>
            </a:r>
            <a:r>
              <a:rPr lang="tr-TR" sz="2400" b="1" dirty="0" smtClean="0">
                <a:solidFill>
                  <a:srgbClr val="FF0000"/>
                </a:solidFill>
                <a:latin typeface="Calibri" pitchFamily="34" charset="0"/>
              </a:rPr>
              <a:t>2/5</a:t>
            </a:r>
            <a:r>
              <a:rPr lang="tr-TR" sz="2400" dirty="0" smtClean="0">
                <a:latin typeface="Calibri" pitchFamily="34" charset="0"/>
              </a:rPr>
              <a:t>’i,</a:t>
            </a:r>
          </a:p>
          <a:p>
            <a:pPr marL="365760" indent="-283464" algn="just" eaLnBrk="1" fontAlgn="auto" hangingPunct="1">
              <a:spcAft>
                <a:spcPts val="0"/>
              </a:spcAft>
              <a:buFont typeface="Wingdings 2" pitchFamily="18" charset="2"/>
              <a:buNone/>
              <a:defRPr/>
            </a:pPr>
            <a:r>
              <a:rPr lang="tr-TR" sz="2400" dirty="0" smtClean="0">
                <a:latin typeface="Calibri" pitchFamily="34" charset="0"/>
              </a:rPr>
              <a:t>	 alınarak hesaplanır ve bu oranlar yeterlik kriteri olarak öngörülür. </a:t>
            </a:r>
          </a:p>
          <a:p>
            <a:pPr marL="365760" indent="-283464" algn="just" eaLnBrk="1" fontAlgn="auto" hangingPunct="1">
              <a:spcAft>
                <a:spcPts val="0"/>
              </a:spcAft>
              <a:buFont typeface="Wingdings 2" pitchFamily="18" charset="2"/>
              <a:buNone/>
              <a:defRPr/>
            </a:pPr>
            <a:endParaRPr lang="tr-TR" sz="2400" dirty="0" smtClean="0">
              <a:latin typeface="Calibri" pitchFamily="34" charset="0"/>
            </a:endParaRPr>
          </a:p>
          <a:p>
            <a:pPr marL="365760" indent="-283464" algn="just" eaLnBrk="1" fontAlgn="auto" hangingPunct="1">
              <a:spcAft>
                <a:spcPts val="0"/>
              </a:spcAft>
              <a:buFont typeface="Wingdings 2"/>
              <a:buChar char=""/>
              <a:defRPr/>
            </a:pPr>
            <a:r>
              <a:rPr lang="tr-TR" sz="2400" dirty="0" smtClean="0">
                <a:latin typeface="Calibri" pitchFamily="34" charset="0"/>
              </a:rPr>
              <a:t>Belli istekliler arasında ihale usulüyle ve Kanunun 21 inci maddesinin (a), (d) ve (e) bentlerine göre yapılan ihalelerde ise bu oranlara göre belirlenen parasal tutarlar yeterlik kriteri olarak öngörülür.</a:t>
            </a:r>
            <a:endParaRPr lang="tr-TR" sz="2400" dirty="0">
              <a:latin typeface="Calibri" pitchFamily="34" charset="0"/>
            </a:endParaRPr>
          </a:p>
          <a:p>
            <a:pPr marL="365760" indent="-283464" algn="just" eaLnBrk="1" fontAlgn="auto" hangingPunct="1">
              <a:spcAft>
                <a:spcPts val="0"/>
              </a:spcAft>
              <a:buFont typeface="Wingdings" pitchFamily="2" charset="2"/>
              <a:buNone/>
              <a:defRPr/>
            </a:pPr>
            <a:r>
              <a:rPr lang="tr-TR" sz="2100" dirty="0"/>
              <a:t> </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1435100" y="274638"/>
            <a:ext cx="7499350" cy="1511300"/>
          </a:xfrm>
        </p:spPr>
        <p:txBody>
          <a:bodyPr/>
          <a:lstStyle/>
          <a:p>
            <a:pPr algn="ctr" eaLnBrk="1" fontAlgn="auto" hangingPunct="1">
              <a:spcAft>
                <a:spcPts val="0"/>
              </a:spcAft>
              <a:defRPr/>
            </a:pPr>
            <a:r>
              <a:rPr lang="tr-TR" sz="2800" b="1" dirty="0" smtClean="0">
                <a:solidFill>
                  <a:srgbClr val="0070C0"/>
                </a:solidFill>
                <a:latin typeface="Comic Sans MS" pitchFamily="66" charset="0"/>
              </a:rPr>
              <a:t>ÖZEL GÜVENLİK HİZMET ALIMI İHALELERİNDE DİKKAT EDİLECEK HUSUSLAR-1 (K.İ. Genel Tebliği m.67)</a:t>
            </a:r>
            <a:endParaRPr lang="tr-TR" sz="2800" b="1" dirty="0">
              <a:solidFill>
                <a:srgbClr val="0070C0"/>
              </a:solidFill>
              <a:latin typeface="Comic Sans MS" pitchFamily="66" charset="0"/>
            </a:endParaRPr>
          </a:p>
        </p:txBody>
      </p:sp>
      <p:sp>
        <p:nvSpPr>
          <p:cNvPr id="304131" name="Rectangle 3"/>
          <p:cNvSpPr>
            <a:spLocks noGrp="1" noChangeArrowheads="1"/>
          </p:cNvSpPr>
          <p:nvPr>
            <p:ph idx="1"/>
          </p:nvPr>
        </p:nvSpPr>
        <p:spPr>
          <a:xfrm>
            <a:off x="1000125" y="1857374"/>
            <a:ext cx="7748339" cy="4667969"/>
          </a:xfrm>
        </p:spPr>
        <p:txBody>
          <a:bodyPr>
            <a:normAutofit fontScale="77500" lnSpcReduction="20000"/>
          </a:bodyPr>
          <a:lstStyle/>
          <a:p>
            <a:pPr marL="365760" indent="-283464" eaLnBrk="1" fontAlgn="auto" hangingPunct="1">
              <a:spcAft>
                <a:spcPts val="0"/>
              </a:spcAft>
              <a:buFont typeface="Wingdings 2" pitchFamily="18" charset="2"/>
              <a:buNone/>
              <a:defRPr/>
            </a:pPr>
            <a:endParaRPr lang="tr-TR" dirty="0"/>
          </a:p>
          <a:p>
            <a:pPr marL="365760" indent="-283464" algn="just" eaLnBrk="1" fontAlgn="auto" hangingPunct="1">
              <a:spcAft>
                <a:spcPts val="0"/>
              </a:spcAft>
              <a:buFont typeface="Wingdings 2"/>
              <a:buChar char=""/>
              <a:defRPr/>
            </a:pPr>
            <a:r>
              <a:rPr lang="tr-TR" sz="2800" dirty="0" smtClean="0">
                <a:latin typeface="Calibri" pitchFamily="34" charset="0"/>
              </a:rPr>
              <a:t>Özel güvenlik hizmet alımlarına ilişkin ihale dokümanının hazırlanmasında, 10/6/2004 tarihli ve 5188 sayılı Özel Güvenlik Hizmetlerine Dair Kanun ve ilgili mevzuat hükümlerinin esas alınması gerekmektedir.</a:t>
            </a:r>
          </a:p>
          <a:p>
            <a:pPr marL="365760" indent="-283464" algn="just" eaLnBrk="1" fontAlgn="auto" hangingPunct="1">
              <a:spcAft>
                <a:spcPts val="0"/>
              </a:spcAft>
              <a:buFont typeface="Wingdings 2"/>
              <a:buChar char=""/>
              <a:defRPr/>
            </a:pPr>
            <a:endParaRPr lang="tr-TR" sz="2800" dirty="0" smtClean="0">
              <a:latin typeface="Calibri" pitchFamily="34" charset="0"/>
            </a:endParaRPr>
          </a:p>
          <a:p>
            <a:pPr marL="365760" indent="-283464" algn="just" eaLnBrk="1" fontAlgn="auto" hangingPunct="1">
              <a:spcAft>
                <a:spcPts val="0"/>
              </a:spcAft>
              <a:buFont typeface="Wingdings 2"/>
              <a:buChar char=""/>
              <a:defRPr/>
            </a:pPr>
            <a:r>
              <a:rPr lang="tr-TR" sz="2600" dirty="0" smtClean="0">
                <a:solidFill>
                  <a:srgbClr val="0000FF"/>
                </a:solidFill>
              </a:rPr>
              <a:t>İdarelerce, özel güvenlik hizmet alımı ihalelerinde idari şartnamenin “İhaleye Katılabilmek İçin Gereken Belgeler ve Yeterlik Kriterleri” başlıklı maddesinin “İhale konusu işin yerine getirilmesi için alınması zorunlu olan ve ilgili mevzuatında o iş için özel olarak düzenlenen sicil, izin, ruhsat vb. belgelerin” istenilmesine ilişkin alt maddesinde, Özel Güvenlik Şirketi Faaliyet İzin Belgesine yer verilmesi gerekmekte olup, ihaleye teklif veren şirketin ortakları ile bu şirketin teklif kapsamında sunduğu Özel Güvenlik Şirketi Faaliyet İzin Belgesinde isimleri yer alan şirket ortaklarının aynı kişiler olması zorunludur.”</a:t>
            </a:r>
          </a:p>
          <a:p>
            <a:pPr marL="365760" indent="-283464" algn="just" eaLnBrk="1" fontAlgn="auto" hangingPunct="1">
              <a:spcAft>
                <a:spcPts val="0"/>
              </a:spcAft>
              <a:buFont typeface="Wingdings 2"/>
              <a:buChar char=""/>
              <a:defRPr/>
            </a:pPr>
            <a:endParaRPr lang="tr-TR" sz="2800" dirty="0" smtClean="0">
              <a:latin typeface="Calibri" pitchFamily="34" charset="0"/>
            </a:endParaRPr>
          </a:p>
          <a:p>
            <a:pPr marL="365760" indent="-283464" algn="just" eaLnBrk="1" fontAlgn="auto" hangingPunct="1">
              <a:spcAft>
                <a:spcPts val="0"/>
              </a:spcAft>
              <a:buFont typeface="Wingdings 2"/>
              <a:buChar char=""/>
              <a:defRPr/>
            </a:pPr>
            <a:endParaRPr lang="tr-TR" sz="2800" dirty="0">
              <a:latin typeface="Calibri" pitchFamily="34" charset="0"/>
            </a:endParaRP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1435100" y="274638"/>
            <a:ext cx="7499350" cy="1368425"/>
          </a:xfrm>
        </p:spPr>
        <p:txBody>
          <a:bodyPr>
            <a:normAutofit fontScale="90000"/>
          </a:bodyPr>
          <a:lstStyle/>
          <a:p>
            <a:pPr algn="ctr" eaLnBrk="1" fontAlgn="auto" hangingPunct="1">
              <a:spcAft>
                <a:spcPts val="0"/>
              </a:spcAft>
              <a:defRPr/>
            </a:pPr>
            <a:r>
              <a:rPr lang="tr-TR" sz="3400" b="1" dirty="0" smtClean="0">
                <a:solidFill>
                  <a:srgbClr val="0070C0"/>
                </a:solidFill>
                <a:latin typeface="Comic Sans MS" pitchFamily="66" charset="0"/>
              </a:rPr>
              <a:t>ÖZEL GÜVENLİK HİZMET ALIMI İHALELERİNDE DİKKAT EDİLECEK HUSUSLAR-2</a:t>
            </a:r>
            <a:endParaRPr lang="tr-TR" sz="3400" b="1" dirty="0">
              <a:solidFill>
                <a:srgbClr val="0070C0"/>
              </a:solidFill>
              <a:latin typeface="Comic Sans MS" pitchFamily="66" charset="0"/>
            </a:endParaRPr>
          </a:p>
        </p:txBody>
      </p:sp>
      <p:sp>
        <p:nvSpPr>
          <p:cNvPr id="68611" name="Rectangle 3"/>
          <p:cNvSpPr>
            <a:spLocks noGrp="1" noChangeArrowheads="1"/>
          </p:cNvSpPr>
          <p:nvPr>
            <p:ph idx="1"/>
          </p:nvPr>
        </p:nvSpPr>
        <p:spPr>
          <a:xfrm>
            <a:off x="1000125" y="1643063"/>
            <a:ext cx="7858125" cy="4443412"/>
          </a:xfrm>
        </p:spPr>
        <p:txBody>
          <a:bodyPr/>
          <a:lstStyle/>
          <a:p>
            <a:pPr algn="just" eaLnBrk="1" hangingPunct="1">
              <a:lnSpc>
                <a:spcPct val="80000"/>
              </a:lnSpc>
              <a:buFont typeface="Wingdings 2" pitchFamily="18" charset="2"/>
              <a:buNone/>
            </a:pPr>
            <a:endParaRPr lang="tr-TR" sz="2400" dirty="0" smtClean="0">
              <a:latin typeface="Calibri" pitchFamily="34" charset="0"/>
            </a:endParaRPr>
          </a:p>
          <a:p>
            <a:pPr algn="just" eaLnBrk="1" hangingPunct="1">
              <a:lnSpc>
                <a:spcPct val="80000"/>
              </a:lnSpc>
            </a:pPr>
            <a:r>
              <a:rPr lang="tr-TR" sz="2000" dirty="0" smtClean="0">
                <a:latin typeface="Calibri" pitchFamily="34" charset="0"/>
              </a:rPr>
              <a:t>Özel güvenlik hizmet alım ihalelerinde, </a:t>
            </a:r>
            <a:r>
              <a:rPr lang="tr-TR" sz="2000" b="1" dirty="0" smtClean="0">
                <a:solidFill>
                  <a:srgbClr val="FF0000"/>
                </a:solidFill>
                <a:latin typeface="Calibri" pitchFamily="34" charset="0"/>
              </a:rPr>
              <a:t>çevre yönetim sistem belgesi, hizmet yeterlilik belgesi istenilmeyecektir</a:t>
            </a:r>
            <a:r>
              <a:rPr lang="tr-TR" sz="2000" dirty="0" smtClean="0">
                <a:latin typeface="Calibri" pitchFamily="34" charset="0"/>
              </a:rPr>
              <a:t>.</a:t>
            </a:r>
          </a:p>
          <a:p>
            <a:pPr algn="just" eaLnBrk="1" hangingPunct="1">
              <a:lnSpc>
                <a:spcPct val="80000"/>
              </a:lnSpc>
            </a:pPr>
            <a:endParaRPr lang="tr-TR" sz="2000" dirty="0" smtClean="0">
              <a:latin typeface="Calibri" pitchFamily="34" charset="0"/>
            </a:endParaRPr>
          </a:p>
          <a:p>
            <a:pPr algn="just" eaLnBrk="1" hangingPunct="1">
              <a:lnSpc>
                <a:spcPct val="80000"/>
              </a:lnSpc>
            </a:pPr>
            <a:r>
              <a:rPr lang="tr-TR" sz="2000" dirty="0" smtClean="0">
                <a:latin typeface="Calibri" pitchFamily="34" charset="0"/>
              </a:rPr>
              <a:t>Özel güvenlik mali sorumluluk sigortası dışında hırsızlık, emniyeti </a:t>
            </a:r>
            <a:r>
              <a:rPr lang="tr-TR" sz="2000" dirty="0" err="1" smtClean="0">
                <a:latin typeface="Calibri" pitchFamily="34" charset="0"/>
              </a:rPr>
              <a:t>suistimal</a:t>
            </a:r>
            <a:r>
              <a:rPr lang="tr-TR" sz="2000" dirty="0" smtClean="0">
                <a:latin typeface="Calibri" pitchFamily="34" charset="0"/>
              </a:rPr>
              <a:t> gibi farklı sigorta türlerine ilişkin bir düzenleme yapılmayacaktır.</a:t>
            </a:r>
          </a:p>
          <a:p>
            <a:pPr algn="just" eaLnBrk="1" hangingPunct="1">
              <a:lnSpc>
                <a:spcPct val="80000"/>
              </a:lnSpc>
            </a:pPr>
            <a:endParaRPr lang="tr-TR" sz="2000" dirty="0" smtClean="0">
              <a:latin typeface="Calibri" pitchFamily="34" charset="0"/>
            </a:endParaRPr>
          </a:p>
          <a:p>
            <a:pPr algn="just" eaLnBrk="1" hangingPunct="1">
              <a:lnSpc>
                <a:spcPct val="80000"/>
              </a:lnSpc>
            </a:pPr>
            <a:r>
              <a:rPr lang="tr-TR" sz="2000" dirty="0" smtClean="0">
                <a:latin typeface="Calibri" pitchFamily="34" charset="0"/>
              </a:rPr>
              <a:t>Özel güvenlik hizmet alımlarında, günlük vardiya sayısına ya da cumartesi ve/veya pazar günleri çalışılıp çalışılmamasına bağlı olarak hafta tatili izni dikkate alınmak suretiyle </a:t>
            </a:r>
            <a:r>
              <a:rPr lang="tr-TR" sz="2000" dirty="0" smtClean="0">
                <a:solidFill>
                  <a:schemeClr val="bg2">
                    <a:lumMod val="50000"/>
                  </a:schemeClr>
                </a:solidFill>
                <a:latin typeface="Calibri" pitchFamily="34" charset="0"/>
              </a:rPr>
              <a:t>çalıştırılacak personel sayısının belirlenmesi </a:t>
            </a:r>
            <a:r>
              <a:rPr lang="tr-TR" sz="2000" dirty="0" smtClean="0">
                <a:latin typeface="Calibri" pitchFamily="34" charset="0"/>
              </a:rPr>
              <a:t>gerekmektedir.</a:t>
            </a:r>
            <a:endParaRPr lang="tr-TR" sz="2000" dirty="0" smtClean="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bwMode="auto">
          <a:xfrm>
            <a:off x="1435100" y="274638"/>
            <a:ext cx="7499350" cy="1296987"/>
          </a:xfrm>
        </p:spPr>
        <p:txBody>
          <a:bodyPr vert="horz" wrap="square" lIns="91440" tIns="45720" rIns="91440" bIns="45720" numCol="1" anchorCtr="0" compatLnSpc="1">
            <a:prstTxWarp prst="textNoShape">
              <a:avLst/>
            </a:prstTxWarp>
            <a:normAutofit fontScale="90000"/>
          </a:bodyPr>
          <a:lstStyle/>
          <a:p>
            <a:pPr algn="ctr" eaLnBrk="1" hangingPunct="1">
              <a:defRPr/>
            </a:pPr>
            <a:r>
              <a:rPr lang="tr-TR" sz="3400" b="1" dirty="0" smtClean="0">
                <a:solidFill>
                  <a:srgbClr val="0070C0"/>
                </a:solidFill>
                <a:latin typeface="Comic Sans MS" pitchFamily="66" charset="0"/>
              </a:rPr>
              <a:t>ÖZEL GÜVENLİK HİZMET ALIMI İHALELERİNDE DİKKAT EDİLECEK HUSUSLAR-3</a:t>
            </a:r>
            <a:endParaRPr lang="tr-TR" sz="3400" b="1" dirty="0" smtClean="0">
              <a:solidFill>
                <a:srgbClr val="0070C0"/>
              </a:solidFill>
              <a:effectLst/>
              <a:latin typeface="Comic Sans MS" pitchFamily="66" charset="0"/>
            </a:endParaRPr>
          </a:p>
        </p:txBody>
      </p:sp>
      <p:sp>
        <p:nvSpPr>
          <p:cNvPr id="69635" name="Rectangle 3"/>
          <p:cNvSpPr>
            <a:spLocks noGrp="1" noChangeArrowheads="1"/>
          </p:cNvSpPr>
          <p:nvPr>
            <p:ph idx="1"/>
          </p:nvPr>
        </p:nvSpPr>
        <p:spPr>
          <a:xfrm>
            <a:off x="1071563" y="1447800"/>
            <a:ext cx="7862887" cy="4800600"/>
          </a:xfrm>
        </p:spPr>
        <p:txBody>
          <a:bodyPr/>
          <a:lstStyle/>
          <a:p>
            <a:pPr algn="just" eaLnBrk="1" hangingPunct="1">
              <a:lnSpc>
                <a:spcPct val="90000"/>
              </a:lnSpc>
              <a:buFont typeface="Wingdings" pitchFamily="2" charset="2"/>
              <a:buNone/>
            </a:pPr>
            <a:r>
              <a:rPr lang="tr-TR" sz="2400" dirty="0" smtClean="0">
                <a:solidFill>
                  <a:schemeClr val="tx2"/>
                </a:solidFill>
                <a:latin typeface="Calibri" pitchFamily="34" charset="0"/>
              </a:rPr>
              <a:t>Bu çerçevede;</a:t>
            </a:r>
          </a:p>
          <a:p>
            <a:pPr algn="just" eaLnBrk="1" hangingPunct="1">
              <a:lnSpc>
                <a:spcPct val="90000"/>
              </a:lnSpc>
              <a:buFont typeface="Wingdings" pitchFamily="2" charset="2"/>
              <a:buNone/>
            </a:pPr>
            <a:r>
              <a:rPr lang="tr-TR" sz="2400" b="1" dirty="0" smtClean="0">
                <a:solidFill>
                  <a:srgbClr val="FF0000"/>
                </a:solidFill>
                <a:latin typeface="Calibri" pitchFamily="34" charset="0"/>
              </a:rPr>
              <a:t>1 – </a:t>
            </a:r>
            <a:r>
              <a:rPr lang="tr-TR" sz="2400" dirty="0" smtClean="0">
                <a:solidFill>
                  <a:schemeClr val="tx2"/>
                </a:solidFill>
                <a:latin typeface="Calibri" pitchFamily="34" charset="0"/>
              </a:rPr>
              <a:t>İhale dokümanında hafta sonu dahil tam gün ve her vardiyada eşit sayıda personelin çalıştırılacağı belirtilen özel güvenlik hizmet alımlarında hafta tatili izni de dikkate alınmak suretiyle çalışacak toplam personel sayısı belirlenecek ve bu şekilde hesaplanan toplam sayı dokümanda belirtilecektir. </a:t>
            </a:r>
          </a:p>
          <a:p>
            <a:pPr algn="just" eaLnBrk="1" hangingPunct="1">
              <a:lnSpc>
                <a:spcPct val="90000"/>
              </a:lnSpc>
              <a:buFont typeface="Wingdings" pitchFamily="2" charset="2"/>
              <a:buNone/>
            </a:pPr>
            <a:r>
              <a:rPr lang="tr-TR" sz="2400" b="1" dirty="0" smtClean="0">
                <a:solidFill>
                  <a:srgbClr val="FF0000"/>
                </a:solidFill>
                <a:latin typeface="Calibri" pitchFamily="34" charset="0"/>
              </a:rPr>
              <a:t>2 – </a:t>
            </a:r>
            <a:r>
              <a:rPr lang="tr-TR" sz="2400" dirty="0" smtClean="0">
                <a:solidFill>
                  <a:schemeClr val="tx2"/>
                </a:solidFill>
                <a:latin typeface="Calibri" pitchFamily="34" charset="0"/>
              </a:rPr>
              <a:t>İhale dokümanında, çalışacak personel sayısı her vardiya veya hafta sonları için farklı belirlenmişse ya da günlük vardiya sayıları eşit değilse; haftalık toplam çalışma süresinin haftalık çalışma süresi olan 45 saate bölünmesi suretiyle gerekli olan toplam personel sayısı tespit edilecektir.</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bwMode="auto"/>
        <p:txBody>
          <a:bodyPr vert="horz" wrap="square" lIns="91440" tIns="45720" rIns="91440" bIns="45720" numCol="1" anchorCtr="0" compatLnSpc="1">
            <a:prstTxWarp prst="textNoShape">
              <a:avLst/>
            </a:prstTxWarp>
            <a:normAutofit fontScale="90000"/>
          </a:bodyPr>
          <a:lstStyle/>
          <a:p>
            <a:pPr algn="ctr" eaLnBrk="1" hangingPunct="1">
              <a:defRPr/>
            </a:pPr>
            <a:r>
              <a:rPr lang="tr-TR" sz="3400" b="1" dirty="0" smtClean="0">
                <a:solidFill>
                  <a:srgbClr val="0070C0"/>
                </a:solidFill>
                <a:latin typeface="Comic Sans MS" pitchFamily="66" charset="0"/>
              </a:rPr>
              <a:t>ÖZEL GÜVENLİK HİZMET ALIMI İHALELERİNDE DİKKAT EDİLECEK HUSUSLAR-4</a:t>
            </a:r>
            <a:endParaRPr lang="tr-TR" sz="3400" b="1" dirty="0" smtClean="0">
              <a:solidFill>
                <a:srgbClr val="0070C0"/>
              </a:solidFill>
              <a:effectLst/>
              <a:latin typeface="Comic Sans MS" pitchFamily="66" charset="0"/>
            </a:endParaRPr>
          </a:p>
        </p:txBody>
      </p:sp>
      <p:sp>
        <p:nvSpPr>
          <p:cNvPr id="70659" name="Rectangle 3"/>
          <p:cNvSpPr>
            <a:spLocks noGrp="1" noChangeArrowheads="1"/>
          </p:cNvSpPr>
          <p:nvPr>
            <p:ph idx="1"/>
          </p:nvPr>
        </p:nvSpPr>
        <p:spPr>
          <a:xfrm>
            <a:off x="1071563" y="1785938"/>
            <a:ext cx="7862887" cy="4462462"/>
          </a:xfrm>
        </p:spPr>
        <p:txBody>
          <a:bodyPr/>
          <a:lstStyle/>
          <a:p>
            <a:pPr algn="just" eaLnBrk="1" hangingPunct="1">
              <a:lnSpc>
                <a:spcPct val="80000"/>
              </a:lnSpc>
              <a:buFont typeface="Wingdings" pitchFamily="2" charset="2"/>
              <a:buNone/>
            </a:pPr>
            <a:r>
              <a:rPr lang="tr-TR" sz="2400" b="1" dirty="0" smtClean="0">
                <a:solidFill>
                  <a:srgbClr val="FF0000"/>
                </a:solidFill>
                <a:latin typeface="Calibri" pitchFamily="34" charset="0"/>
              </a:rPr>
              <a:t>3 – </a:t>
            </a:r>
            <a:r>
              <a:rPr lang="tr-TR" sz="2400" dirty="0" smtClean="0">
                <a:solidFill>
                  <a:schemeClr val="tx2"/>
                </a:solidFill>
                <a:latin typeface="Calibri" pitchFamily="34" charset="0"/>
              </a:rPr>
              <a:t>İhale dokümanında günlük vardiya sayısı ile her vardiyada kaç personel çalıştırılacağı ve haftada çalışılacak gün sayısı belirtilmeden sadece çalışacak toplam güvenlik personeli sayısı belirtilmiş ise, ihale dokümanındaki toplam personel sayısı dikkate alınarak teklif verilecek ve teklifler değerlendirilecektir. </a:t>
            </a:r>
          </a:p>
          <a:p>
            <a:pPr algn="just" eaLnBrk="1" hangingPunct="1">
              <a:lnSpc>
                <a:spcPct val="80000"/>
              </a:lnSpc>
              <a:buFont typeface="Wingdings" pitchFamily="2" charset="2"/>
              <a:buNone/>
            </a:pPr>
            <a:endParaRPr lang="tr-TR" sz="2400" dirty="0" smtClean="0">
              <a:solidFill>
                <a:schemeClr val="tx2"/>
              </a:solidFill>
              <a:latin typeface="Calibri" pitchFamily="34" charset="0"/>
            </a:endParaRPr>
          </a:p>
          <a:p>
            <a:pPr algn="just" eaLnBrk="1" hangingPunct="1">
              <a:lnSpc>
                <a:spcPct val="80000"/>
              </a:lnSpc>
              <a:buFont typeface="Wingdings" pitchFamily="2" charset="2"/>
              <a:buNone/>
            </a:pPr>
            <a:r>
              <a:rPr lang="tr-TR" sz="2400" b="1" dirty="0" smtClean="0">
                <a:solidFill>
                  <a:srgbClr val="FF0000"/>
                </a:solidFill>
                <a:latin typeface="Calibri" pitchFamily="34" charset="0"/>
              </a:rPr>
              <a:t>4- </a:t>
            </a:r>
            <a:r>
              <a:rPr lang="tr-TR" sz="2400" dirty="0" smtClean="0">
                <a:solidFill>
                  <a:schemeClr val="tx2"/>
                </a:solidFill>
                <a:latin typeface="Calibri" pitchFamily="34" charset="0"/>
              </a:rPr>
              <a:t>İşin süresi de dikkate alınarak resmi ve dini bayram günleri ile yılbaşı günü özel güvenlik personeli çalıştırılacak ise çalışılacak gün ve personel sayısı ihale dokümanında açıkça belirtilecek ve bu günler için 4857 sayılı İş Kanununun 47 </a:t>
            </a:r>
            <a:r>
              <a:rPr lang="tr-TR" sz="2400" dirty="0" err="1" smtClean="0">
                <a:solidFill>
                  <a:schemeClr val="tx2"/>
                </a:solidFill>
                <a:latin typeface="Calibri" pitchFamily="34" charset="0"/>
              </a:rPr>
              <a:t>nci</a:t>
            </a:r>
            <a:r>
              <a:rPr lang="tr-TR" sz="2400" dirty="0" smtClean="0">
                <a:solidFill>
                  <a:schemeClr val="tx2"/>
                </a:solidFill>
                <a:latin typeface="Calibri" pitchFamily="34" charset="0"/>
              </a:rPr>
              <a:t> maddesi uyarınca ücret hesaplanacaktır.</a:t>
            </a:r>
          </a:p>
          <a:p>
            <a:pPr algn="just" eaLnBrk="1" hangingPunct="1">
              <a:lnSpc>
                <a:spcPct val="80000"/>
              </a:lnSpc>
            </a:pPr>
            <a:endParaRPr lang="tr-TR" sz="2200" dirty="0" smtClean="0">
              <a:solidFill>
                <a:schemeClr val="tx2"/>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28688" y="214313"/>
            <a:ext cx="7497762" cy="1643062"/>
          </a:xfrm>
        </p:spPr>
        <p:txBody>
          <a:bodyPr/>
          <a:lstStyle/>
          <a:p>
            <a:pPr algn="ctr" eaLnBrk="1" fontAlgn="auto" hangingPunct="1">
              <a:spcAft>
                <a:spcPts val="0"/>
              </a:spcAft>
              <a:defRPr/>
            </a:pPr>
            <a:r>
              <a:rPr lang="tr-TR" sz="3100" b="1" dirty="0" smtClean="0">
                <a:solidFill>
                  <a:srgbClr val="0070C0"/>
                </a:solidFill>
                <a:latin typeface="Comic Sans MS" pitchFamily="66" charset="0"/>
              </a:rPr>
              <a:t>  Yaklaşık Maliyetin Tespiti-1 </a:t>
            </a:r>
            <a:r>
              <a:rPr lang="tr-TR" sz="2800" b="1" dirty="0" smtClean="0">
                <a:solidFill>
                  <a:srgbClr val="0070C0"/>
                </a:solidFill>
                <a:latin typeface="Calibri" pitchFamily="34" charset="0"/>
              </a:rPr>
              <a:t>(</a:t>
            </a:r>
            <a:r>
              <a:rPr lang="tr-TR" sz="3200" b="1" dirty="0" smtClean="0">
                <a:solidFill>
                  <a:srgbClr val="0070C0"/>
                </a:solidFill>
                <a:latin typeface="Calibri" pitchFamily="34" charset="0"/>
              </a:rPr>
              <a:t>Yön. m. 7-9) </a:t>
            </a:r>
            <a:r>
              <a:rPr lang="tr-TR" sz="3200" b="1" dirty="0" smtClean="0"/>
              <a:t/>
            </a:r>
            <a:br>
              <a:rPr lang="tr-TR" sz="3200" b="1" dirty="0" smtClean="0"/>
            </a:br>
            <a:endParaRPr lang="tr-TR" sz="3100" dirty="0">
              <a:solidFill>
                <a:srgbClr val="0070C0"/>
              </a:solidFill>
              <a:latin typeface="Comic Sans MS" pitchFamily="66" charset="0"/>
            </a:endParaRPr>
          </a:p>
        </p:txBody>
      </p:sp>
      <p:sp>
        <p:nvSpPr>
          <p:cNvPr id="3" name="2 İçerik Yer Tutucusu"/>
          <p:cNvSpPr>
            <a:spLocks noGrp="1"/>
          </p:cNvSpPr>
          <p:nvPr>
            <p:ph idx="1"/>
          </p:nvPr>
        </p:nvSpPr>
        <p:spPr>
          <a:xfrm>
            <a:off x="1000125" y="1785938"/>
            <a:ext cx="7900988" cy="4572000"/>
          </a:xfrm>
        </p:spPr>
        <p:txBody>
          <a:bodyPr>
            <a:normAutofit fontScale="25000" lnSpcReduction="20000"/>
          </a:bodyPr>
          <a:lstStyle/>
          <a:p>
            <a:pPr marL="365760" indent="-283464" algn="just" eaLnBrk="1" fontAlgn="auto" hangingPunct="1">
              <a:spcAft>
                <a:spcPts val="0"/>
              </a:spcAft>
              <a:buFont typeface="Wingdings 2"/>
              <a:buNone/>
              <a:defRPr/>
            </a:pPr>
            <a:r>
              <a:rPr lang="tr-TR" sz="6400" b="1" dirty="0"/>
              <a:t>	</a:t>
            </a:r>
            <a:r>
              <a:rPr lang="tr-TR" sz="11200" dirty="0" smtClean="0">
                <a:latin typeface="Calibri" pitchFamily="34" charset="0"/>
              </a:rPr>
              <a:t>Uygulama Yönetmeliğinde belirlenen esas ve usullere göre ayrıntılı fiyat ve gerektiğinde miktar araştırması yapılmak suretiyle ihale konusu işin KDV hariç yaklaşık maliyeti hesaplanır ve dayanakları ile birlikte bir hesap cetvelinde gösterilir.</a:t>
            </a:r>
            <a:endParaRPr lang="tr-TR" sz="11200" b="1" dirty="0" smtClean="0">
              <a:latin typeface="Calibri" pitchFamily="34" charset="0"/>
            </a:endParaRPr>
          </a:p>
          <a:p>
            <a:pPr marL="365760" indent="-283464" algn="just" eaLnBrk="1" fontAlgn="auto" hangingPunct="1">
              <a:spcAft>
                <a:spcPts val="0"/>
              </a:spcAft>
              <a:buFont typeface="Wingdings 2"/>
              <a:buNone/>
              <a:defRPr/>
            </a:pPr>
            <a:r>
              <a:rPr lang="tr-TR" sz="9600" dirty="0" smtClean="0">
                <a:latin typeface="Calibri" pitchFamily="34" charset="0"/>
              </a:rPr>
              <a:t>	</a:t>
            </a:r>
          </a:p>
          <a:p>
            <a:pPr marL="365760" indent="-283464" algn="just" eaLnBrk="1" fontAlgn="auto" hangingPunct="1">
              <a:spcAft>
                <a:spcPts val="0"/>
              </a:spcAft>
              <a:buFont typeface="Wingdings 2"/>
              <a:buNone/>
              <a:defRPr/>
            </a:pPr>
            <a:r>
              <a:rPr lang="tr-TR" sz="11200" dirty="0" smtClean="0">
                <a:latin typeface="Calibri" pitchFamily="34" charset="0"/>
              </a:rPr>
              <a:t>	</a:t>
            </a:r>
            <a:endParaRPr lang="tr-TR" sz="9600" dirty="0" smtClean="0">
              <a:latin typeface="Calibri" pitchFamily="34" charset="0"/>
            </a:endParaRPr>
          </a:p>
          <a:p>
            <a:pPr marL="365760" indent="-283464" algn="just" eaLnBrk="1" fontAlgn="auto" hangingPunct="1">
              <a:spcAft>
                <a:spcPts val="0"/>
              </a:spcAft>
              <a:buFont typeface="Wingdings 2"/>
              <a:buNone/>
              <a:defRPr/>
            </a:pPr>
            <a:r>
              <a:rPr lang="tr-TR" sz="11200" dirty="0" smtClean="0">
                <a:latin typeface="Calibri" pitchFamily="34" charset="0"/>
              </a:rPr>
              <a:t>	</a:t>
            </a:r>
            <a:r>
              <a:rPr lang="tr-TR" sz="11200" dirty="0">
                <a:latin typeface="Calibri" pitchFamily="34" charset="0"/>
              </a:rPr>
              <a:t>	</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xfrm>
            <a:off x="1331913" y="285750"/>
            <a:ext cx="7313612" cy="1428750"/>
          </a:xfrm>
        </p:spPr>
        <p:txBody>
          <a:bodyPr/>
          <a:lstStyle/>
          <a:p>
            <a:pPr algn="ctr" eaLnBrk="1" fontAlgn="auto" hangingPunct="1">
              <a:spcAft>
                <a:spcPts val="0"/>
              </a:spcAft>
              <a:defRPr/>
            </a:pPr>
            <a:r>
              <a:rPr lang="tr-TR" sz="2800" b="1" dirty="0" smtClean="0">
                <a:solidFill>
                  <a:srgbClr val="0070C0"/>
                </a:solidFill>
                <a:latin typeface="Comic Sans MS" pitchFamily="66" charset="0"/>
              </a:rPr>
              <a:t>Personel Çalıştırılmasına Dayalı Hizmet Alımı İhalelerinde Teklif </a:t>
            </a:r>
            <a:r>
              <a:rPr lang="tr-TR" sz="2800" b="1" dirty="0">
                <a:solidFill>
                  <a:srgbClr val="0070C0"/>
                </a:solidFill>
                <a:latin typeface="Comic Sans MS" pitchFamily="66" charset="0"/>
              </a:rPr>
              <a:t>Fiyata Dahil </a:t>
            </a:r>
            <a:r>
              <a:rPr lang="tr-TR" sz="2800" b="1" dirty="0" smtClean="0">
                <a:solidFill>
                  <a:srgbClr val="0070C0"/>
                </a:solidFill>
                <a:latin typeface="Comic Sans MS" pitchFamily="66" charset="0"/>
              </a:rPr>
              <a:t>Giderler-1 (K.İ. Genel Tebliği m.78)</a:t>
            </a:r>
            <a:endParaRPr lang="tr-TR" sz="2800" b="1" dirty="0">
              <a:solidFill>
                <a:srgbClr val="0070C0"/>
              </a:solidFill>
              <a:latin typeface="Comic Sans MS" pitchFamily="66" charset="0"/>
            </a:endParaRPr>
          </a:p>
        </p:txBody>
      </p:sp>
      <p:sp>
        <p:nvSpPr>
          <p:cNvPr id="71683" name="Rectangle 3"/>
          <p:cNvSpPr>
            <a:spLocks noGrp="1" noChangeArrowheads="1"/>
          </p:cNvSpPr>
          <p:nvPr>
            <p:ph idx="1"/>
          </p:nvPr>
        </p:nvSpPr>
        <p:spPr>
          <a:xfrm>
            <a:off x="900113" y="1643063"/>
            <a:ext cx="8101012" cy="4999037"/>
          </a:xfrm>
        </p:spPr>
        <p:txBody>
          <a:bodyPr/>
          <a:lstStyle/>
          <a:p>
            <a:pPr eaLnBrk="1" hangingPunct="1">
              <a:lnSpc>
                <a:spcPct val="80000"/>
              </a:lnSpc>
              <a:buFont typeface="Wingdings" pitchFamily="2" charset="2"/>
              <a:buNone/>
            </a:pPr>
            <a:endParaRPr lang="tr-TR" sz="2000" dirty="0" smtClean="0">
              <a:latin typeface="Calibri" pitchFamily="34" charset="0"/>
            </a:endParaRPr>
          </a:p>
          <a:p>
            <a:pPr algn="just" eaLnBrk="1" hangingPunct="1">
              <a:lnSpc>
                <a:spcPct val="80000"/>
              </a:lnSpc>
            </a:pPr>
            <a:endParaRPr lang="tr-TR" sz="2000" dirty="0" smtClean="0"/>
          </a:p>
          <a:p>
            <a:pPr algn="just" eaLnBrk="1" hangingPunct="1">
              <a:lnSpc>
                <a:spcPct val="80000"/>
              </a:lnSpc>
            </a:pPr>
            <a:r>
              <a:rPr lang="tr-TR" sz="2000" dirty="0" smtClean="0">
                <a:solidFill>
                  <a:srgbClr val="0000FF"/>
                </a:solidFill>
              </a:rPr>
              <a:t>Yaklaşık maliyet içerisinde yer alan işçilik maliyeti; çalıştırılacak personel sayısı ile brüt asgari ücret tutarı ve bu tutar üzerinden hesaplanan işveren payı dikkate alınarak hesaplanacaktır. </a:t>
            </a:r>
          </a:p>
          <a:p>
            <a:pPr algn="just" eaLnBrk="1" hangingPunct="1">
              <a:lnSpc>
                <a:spcPct val="80000"/>
              </a:lnSpc>
            </a:pPr>
            <a:endParaRPr lang="tr-TR" sz="2000" dirty="0" smtClean="0">
              <a:latin typeface="Calibri" pitchFamily="34" charset="0"/>
            </a:endParaRPr>
          </a:p>
          <a:p>
            <a:pPr algn="just" eaLnBrk="1" hangingPunct="1">
              <a:lnSpc>
                <a:spcPct val="80000"/>
              </a:lnSpc>
            </a:pPr>
            <a:r>
              <a:rPr lang="tr-TR" sz="2000" dirty="0" smtClean="0">
                <a:solidFill>
                  <a:srgbClr val="0000FF"/>
                </a:solidFill>
              </a:rPr>
              <a:t>İdarelerce yaptırılacak işin niteliği dikkate alınarak brüt asgari ücret veya brüt asgari ücretin yüzde (%) fazlası olarak ücret belirlenebilecek, ancak brüt asgari ücretin işverene maliyetinin (%) fazlası olarak belirleme yapılmayacaktır.</a:t>
            </a:r>
            <a:endParaRPr lang="tr-TR" sz="1600" dirty="0" smtClean="0">
              <a:solidFill>
                <a:srgbClr val="0000FF"/>
              </a:solidFill>
            </a:endParaRPr>
          </a:p>
          <a:p>
            <a:pPr algn="just" eaLnBrk="1" hangingPunct="1">
              <a:lnSpc>
                <a:spcPct val="80000"/>
              </a:lnSpc>
            </a:pPr>
            <a:endParaRPr lang="tr-TR" sz="1600" dirty="0" smtClean="0"/>
          </a:p>
          <a:p>
            <a:pPr algn="just" eaLnBrk="1" hangingPunct="1">
              <a:lnSpc>
                <a:spcPct val="80000"/>
              </a:lnSpc>
            </a:pPr>
            <a:endParaRPr lang="tr-TR" sz="1600" dirty="0" smtClean="0">
              <a:solidFill>
                <a:schemeClr val="hlink"/>
              </a:solidFill>
              <a:latin typeface="Calibri" pitchFamily="34" charset="0"/>
            </a:endParaRPr>
          </a:p>
          <a:p>
            <a:pPr eaLnBrk="1" hangingPunct="1">
              <a:lnSpc>
                <a:spcPct val="80000"/>
              </a:lnSpc>
              <a:buFontTx/>
              <a:buChar char="-"/>
            </a:pPr>
            <a:endParaRPr lang="tr-TR" sz="1500" dirty="0" smtClean="0">
              <a:solidFill>
                <a:schemeClr val="hlink"/>
              </a:solidFill>
            </a:endParaRP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xfrm>
            <a:off x="1435100" y="274638"/>
            <a:ext cx="7499350" cy="1439862"/>
          </a:xfrm>
        </p:spPr>
        <p:txBody>
          <a:bodyPr>
            <a:normAutofit fontScale="90000"/>
          </a:bodyPr>
          <a:lstStyle/>
          <a:p>
            <a:pPr algn="ctr" eaLnBrk="1" fontAlgn="auto" hangingPunct="1">
              <a:spcAft>
                <a:spcPts val="0"/>
              </a:spcAft>
              <a:defRPr/>
            </a:pPr>
            <a:r>
              <a:rPr lang="tr-TR" sz="3600" b="1" dirty="0" smtClean="0">
                <a:solidFill>
                  <a:srgbClr val="0070C0"/>
                </a:solidFill>
                <a:latin typeface="Comic Sans MS" pitchFamily="66" charset="0"/>
              </a:rPr>
              <a:t>Personel Çalıştırılmasına Dayalı Hizmet Alımı İhalelerinde Teklif Fiyata Dahil Giderler-2</a:t>
            </a:r>
            <a:endParaRPr lang="tr-TR" sz="3600" b="1" dirty="0">
              <a:solidFill>
                <a:srgbClr val="0070C0"/>
              </a:solidFill>
              <a:latin typeface="Comic Sans MS" pitchFamily="66" charset="0"/>
            </a:endParaRPr>
          </a:p>
        </p:txBody>
      </p:sp>
      <p:sp>
        <p:nvSpPr>
          <p:cNvPr id="72707" name="Rectangle 3"/>
          <p:cNvSpPr>
            <a:spLocks noGrp="1" noChangeArrowheads="1"/>
          </p:cNvSpPr>
          <p:nvPr>
            <p:ph idx="1"/>
          </p:nvPr>
        </p:nvSpPr>
        <p:spPr>
          <a:xfrm>
            <a:off x="1000125" y="2000250"/>
            <a:ext cx="8001000" cy="4525094"/>
          </a:xfrm>
        </p:spPr>
        <p:txBody>
          <a:bodyPr/>
          <a:lstStyle/>
          <a:p>
            <a:pPr algn="just" eaLnBrk="1" hangingPunct="1">
              <a:lnSpc>
                <a:spcPct val="90000"/>
              </a:lnSpc>
              <a:buNone/>
            </a:pPr>
            <a:r>
              <a:rPr lang="tr-TR" sz="2000" dirty="0" smtClean="0">
                <a:solidFill>
                  <a:srgbClr val="0000FF"/>
                </a:solidFill>
              </a:rPr>
              <a:t>     İhale konusu işin niteliği dikkate alınarak işçi sayısı üzerinden teklif alınması idarece uygun görülmeyen iş kalemleri hariç, birim fiyat teklif cetvelindeki işçilik kalemleri için (işçi x ay) üzerinden teklif alınması zorunludur. Ancak, işin başlama tarihi ile bitiş tarihi arasında, hafta tatili ve genel tatil günleri dahil 30 günden daha kısa süreli çalışma yapılması öngörülen aylar ile takvim yılına göre 29 veya 28 günden daha kısa süreli çalışma yapılması öngörülen Şubat ayı için (işçi x gün) üzerinden teklif alınacaktır.”</a:t>
            </a:r>
          </a:p>
          <a:p>
            <a:pPr eaLnBrk="1" hangingPunct="1">
              <a:lnSpc>
                <a:spcPct val="90000"/>
              </a:lnSpc>
              <a:buFontTx/>
              <a:buNone/>
            </a:pPr>
            <a:endParaRPr lang="tr-TR" sz="2100" dirty="0" smtClean="0">
              <a:solidFill>
                <a:schemeClr val="hlink"/>
              </a:solidFill>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normAutofit fontScale="90000"/>
          </a:bodyPr>
          <a:lstStyle/>
          <a:p>
            <a:pPr algn="ctr" eaLnBrk="1" fontAlgn="auto" hangingPunct="1">
              <a:spcAft>
                <a:spcPts val="0"/>
              </a:spcAft>
              <a:defRPr/>
            </a:pPr>
            <a:r>
              <a:rPr lang="tr-TR" sz="3600" b="1" dirty="0" smtClean="0">
                <a:solidFill>
                  <a:srgbClr val="0070C0"/>
                </a:solidFill>
                <a:latin typeface="Comic Sans MS" pitchFamily="66" charset="0"/>
              </a:rPr>
              <a:t>Personel Çalıştırılmasına Dayalı Hizmet Alımı İhalelerinde Teklif Fiyata Dahil Giderler-3</a:t>
            </a:r>
            <a:endParaRPr lang="tr-TR" sz="3600" b="1" dirty="0">
              <a:solidFill>
                <a:srgbClr val="0070C0"/>
              </a:solidFill>
              <a:latin typeface="Comic Sans MS" pitchFamily="66" charset="0"/>
            </a:endParaRPr>
          </a:p>
        </p:txBody>
      </p:sp>
      <p:sp>
        <p:nvSpPr>
          <p:cNvPr id="73731" name="Rectangle 3"/>
          <p:cNvSpPr>
            <a:spLocks noGrp="1" noChangeArrowheads="1"/>
          </p:cNvSpPr>
          <p:nvPr>
            <p:ph idx="1"/>
          </p:nvPr>
        </p:nvSpPr>
        <p:spPr>
          <a:xfrm>
            <a:off x="928688" y="1557338"/>
            <a:ext cx="8072437" cy="5086350"/>
          </a:xfrm>
        </p:spPr>
        <p:txBody>
          <a:bodyPr/>
          <a:lstStyle/>
          <a:p>
            <a:pPr algn="just" eaLnBrk="1" hangingPunct="1">
              <a:lnSpc>
                <a:spcPct val="80000"/>
              </a:lnSpc>
            </a:pPr>
            <a:endParaRPr lang="tr-TR" sz="2000" smtClean="0">
              <a:solidFill>
                <a:schemeClr val="tx2"/>
              </a:solidFill>
            </a:endParaRPr>
          </a:p>
          <a:p>
            <a:pPr algn="just" eaLnBrk="1" hangingPunct="1">
              <a:lnSpc>
                <a:spcPct val="80000"/>
              </a:lnSpc>
            </a:pPr>
            <a:r>
              <a:rPr lang="tr-TR" sz="2100" smtClean="0">
                <a:solidFill>
                  <a:schemeClr val="tx2"/>
                </a:solidFill>
              </a:rPr>
              <a:t> </a:t>
            </a:r>
            <a:r>
              <a:rPr lang="tr-TR" sz="2400" smtClean="0">
                <a:latin typeface="Calibri" pitchFamily="34" charset="0"/>
              </a:rPr>
              <a:t>Çalıştırılacak personele ilişkin yemek, yol ve giyecek gibi maliyetlerin istekli tarafından karşılanmasının öngörüldüğü hallerde yol ve yemek gibi maliyetlerin brüt tutarları da eklenerek işçilik maliyeti bulunur. Personele nakdi olarak ödenecek yemek ve yol bedelinin günlük brüt tutarı ve ayda kaç gün ödeneceği idari şartnamede gösterilir. Nakdi olarak ödenecek brüt yemek ve yol bedeli üzerinden işveren sigorta primi ayrıca hesaplanır.  </a:t>
            </a:r>
          </a:p>
          <a:p>
            <a:pPr algn="just" eaLnBrk="1" hangingPunct="1">
              <a:lnSpc>
                <a:spcPct val="80000"/>
              </a:lnSpc>
            </a:pPr>
            <a:endParaRPr lang="tr-TR" sz="2400" smtClean="0">
              <a:latin typeface="Calibri" pitchFamily="34" charset="0"/>
            </a:endParaRPr>
          </a:p>
          <a:p>
            <a:pPr algn="just" eaLnBrk="1" hangingPunct="1">
              <a:lnSpc>
                <a:spcPct val="80000"/>
              </a:lnSpc>
            </a:pPr>
            <a:r>
              <a:rPr lang="tr-TR" sz="2400" smtClean="0">
                <a:latin typeface="Calibri" pitchFamily="34" charset="0"/>
              </a:rPr>
              <a:t>Uygulanması gerekecek kısa vadeli sigorta kolları prim oranları işin niteliği ayrıntılı olarak belirtilmek suretiyle ilgili sigorta müdürlüğünden alınacak yazı ile tespit edilerek yaklaşık maliyet hesabına eklenir ve bu oranlar idari şartnamede belirtilir. </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1435100" y="274638"/>
            <a:ext cx="7499350" cy="1511300"/>
          </a:xfrm>
        </p:spPr>
        <p:txBody>
          <a:bodyPr>
            <a:normAutofit fontScale="90000"/>
          </a:bodyPr>
          <a:lstStyle/>
          <a:p>
            <a:pPr algn="ctr" eaLnBrk="1" fontAlgn="auto" hangingPunct="1">
              <a:spcAft>
                <a:spcPts val="0"/>
              </a:spcAft>
              <a:defRPr/>
            </a:pPr>
            <a:r>
              <a:rPr lang="tr-TR" sz="3600" b="1" dirty="0" smtClean="0">
                <a:solidFill>
                  <a:srgbClr val="0070C0"/>
                </a:solidFill>
                <a:latin typeface="Comic Sans MS" pitchFamily="66" charset="0"/>
              </a:rPr>
              <a:t>Personel Çalıştırılmasına Dayalı Hizmet Alımı İhalelerinde Teklif Fiyata Dahil Giderler-4</a:t>
            </a:r>
            <a:endParaRPr lang="tr-TR" sz="3600" b="1" dirty="0">
              <a:solidFill>
                <a:srgbClr val="0070C0"/>
              </a:solidFill>
              <a:latin typeface="Comic Sans MS" pitchFamily="66" charset="0"/>
            </a:endParaRPr>
          </a:p>
        </p:txBody>
      </p:sp>
      <p:sp>
        <p:nvSpPr>
          <p:cNvPr id="74755" name="Rectangle 3"/>
          <p:cNvSpPr>
            <a:spLocks noGrp="1" noChangeArrowheads="1"/>
          </p:cNvSpPr>
          <p:nvPr>
            <p:ph idx="1"/>
          </p:nvPr>
        </p:nvSpPr>
        <p:spPr>
          <a:xfrm>
            <a:off x="928688" y="1557338"/>
            <a:ext cx="7964487" cy="4586287"/>
          </a:xfrm>
        </p:spPr>
        <p:txBody>
          <a:bodyPr/>
          <a:lstStyle/>
          <a:p>
            <a:pPr eaLnBrk="1" hangingPunct="1"/>
            <a:endParaRPr lang="tr-TR" b="1" dirty="0" smtClean="0">
              <a:solidFill>
                <a:schemeClr val="hlink"/>
              </a:solidFill>
            </a:endParaRPr>
          </a:p>
          <a:p>
            <a:pPr algn="just" eaLnBrk="1" hangingPunct="1"/>
            <a:r>
              <a:rPr lang="tr-TR" sz="2100" dirty="0" smtClean="0">
                <a:latin typeface="Calibri" pitchFamily="34" charset="0"/>
              </a:rPr>
              <a:t>Yemek ve yol bedelinin nakdi olarak ödeneceği öngörülen hizmet alımı ihalelerinde yemek ve yol bedelinin günlük brüt tutarları ayda ödenecek gün sayısı ile çarpılarak maliyet bulunacaktır. Her ay 30 gün olarak kabul edilecek ve bazı ayların 30 günden daha fazla ya da eksik günleri dikkate alınmayacaktır. İdari şartnamede 26 veya 22 olarak belirlenen aylık gün sayısı üzerinden hesaplama yapılacaktır. Yemek ve yol için aylık gün sayısı belirlenmemiş ise 26 gün olarak hesaplama yapılacaktır.    </a:t>
            </a:r>
          </a:p>
          <a:p>
            <a:pPr algn="just" eaLnBrk="1" hangingPunct="1">
              <a:buFont typeface="Wingdings" pitchFamily="2" charset="2"/>
              <a:buNone/>
            </a:pPr>
            <a:r>
              <a:rPr lang="tr-TR" dirty="0" smtClean="0">
                <a:latin typeface="Calibri" pitchFamily="34" charset="0"/>
              </a:rPr>
              <a:t>	</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1435100" y="274638"/>
            <a:ext cx="7499350" cy="1439862"/>
          </a:xfrm>
        </p:spPr>
        <p:txBody>
          <a:bodyPr>
            <a:normAutofit fontScale="90000"/>
          </a:bodyPr>
          <a:lstStyle/>
          <a:p>
            <a:pPr algn="ctr" eaLnBrk="1" fontAlgn="auto" hangingPunct="1">
              <a:spcAft>
                <a:spcPts val="0"/>
              </a:spcAft>
              <a:defRPr/>
            </a:pPr>
            <a:r>
              <a:rPr lang="tr-TR" sz="3600" b="1" dirty="0" smtClean="0">
                <a:solidFill>
                  <a:srgbClr val="0070C0"/>
                </a:solidFill>
                <a:latin typeface="Comic Sans MS" pitchFamily="66" charset="0"/>
              </a:rPr>
              <a:t>Personel Çalıştırılmasına Dayalı Hizmet Alımı İhalelerinde Teklif Fiyata Dahil Giderler-5</a:t>
            </a:r>
            <a:endParaRPr lang="tr-TR" sz="3600" b="1" dirty="0">
              <a:solidFill>
                <a:srgbClr val="0070C0"/>
              </a:solidFill>
              <a:latin typeface="Comic Sans MS" pitchFamily="66" charset="0"/>
            </a:endParaRPr>
          </a:p>
        </p:txBody>
      </p:sp>
      <p:sp>
        <p:nvSpPr>
          <p:cNvPr id="75779" name="Rectangle 3"/>
          <p:cNvSpPr>
            <a:spLocks noGrp="1" noChangeArrowheads="1"/>
          </p:cNvSpPr>
          <p:nvPr>
            <p:ph idx="1"/>
          </p:nvPr>
        </p:nvSpPr>
        <p:spPr>
          <a:xfrm>
            <a:off x="857250" y="1785938"/>
            <a:ext cx="8072438" cy="4643437"/>
          </a:xfrm>
        </p:spPr>
        <p:txBody>
          <a:bodyPr/>
          <a:lstStyle/>
          <a:p>
            <a:pPr eaLnBrk="1" hangingPunct="1">
              <a:lnSpc>
                <a:spcPct val="90000"/>
              </a:lnSpc>
            </a:pPr>
            <a:endParaRPr lang="tr-TR" sz="2100" smtClean="0">
              <a:solidFill>
                <a:schemeClr val="tx2"/>
              </a:solidFill>
            </a:endParaRPr>
          </a:p>
          <a:p>
            <a:pPr algn="just" eaLnBrk="1" hangingPunct="1">
              <a:lnSpc>
                <a:spcPct val="90000"/>
              </a:lnSpc>
            </a:pPr>
            <a:r>
              <a:rPr lang="tr-TR" sz="2400" smtClean="0">
                <a:latin typeface="Calibri" pitchFamily="34" charset="0"/>
              </a:rPr>
              <a:t>Çalışacak personelin yemek ve yol maliyetlerinin isteklilerce </a:t>
            </a:r>
            <a:r>
              <a:rPr lang="tr-TR" sz="2400" b="1" smtClean="0">
                <a:solidFill>
                  <a:srgbClr val="FF0000"/>
                </a:solidFill>
                <a:latin typeface="Calibri" pitchFamily="34" charset="0"/>
              </a:rPr>
              <a:t>ayni</a:t>
            </a:r>
            <a:r>
              <a:rPr lang="tr-TR" sz="2400" smtClean="0">
                <a:solidFill>
                  <a:srgbClr val="FF0000"/>
                </a:solidFill>
                <a:latin typeface="Calibri" pitchFamily="34" charset="0"/>
              </a:rPr>
              <a:t> </a:t>
            </a:r>
            <a:r>
              <a:rPr lang="tr-TR" sz="2400" smtClean="0">
                <a:latin typeface="Calibri" pitchFamily="34" charset="0"/>
              </a:rPr>
              <a:t>olarak karşılanmasının öngörüldüğü işlerde, bu ihtiyaçların isteklilerce ayni olarak karşılanacağı idari şartnamelerin ilgili maddesinde belirtilecek ve aylık gün sayısı gösterilecek, ancak buna ilişkin bir </a:t>
            </a:r>
            <a:r>
              <a:rPr lang="tr-TR" sz="2400" b="1" smtClean="0">
                <a:solidFill>
                  <a:srgbClr val="FF0000"/>
                </a:solidFill>
                <a:latin typeface="Calibri" pitchFamily="34" charset="0"/>
              </a:rPr>
              <a:t>bedel öngörülmeyecek</a:t>
            </a:r>
            <a:r>
              <a:rPr lang="tr-TR" sz="2400" smtClean="0">
                <a:latin typeface="Calibri" pitchFamily="34" charset="0"/>
              </a:rPr>
              <a:t>, personelin bu ihtiyaçlarının karşılanmasına ilişkin kriterler ve asgari standartlar (yemek çeşidi, kalori vb.) ise ihale dokümanının ilgili bölümünde belirlenecektir. Bu şekilde verilen tekliflerin değerlendirilmesinde ise tekliflerin söz konusu ayni ödemeleri de içerdiği kabul edilerek değerlendirmeler buna göre yapılacaktır.</a:t>
            </a:r>
            <a:r>
              <a:rPr lang="tr-TR" sz="2800" smtClean="0">
                <a:latin typeface="Calibri" pitchFamily="34" charset="0"/>
              </a:rPr>
              <a:t> </a:t>
            </a:r>
            <a:endParaRPr lang="tr-TR" sz="2400" smtClean="0">
              <a:latin typeface="Calibri" pitchFamily="34" charset="0"/>
            </a:endParaRP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1435100" y="274638"/>
            <a:ext cx="7499350" cy="1582737"/>
          </a:xfrm>
        </p:spPr>
        <p:txBody>
          <a:bodyPr>
            <a:normAutofit fontScale="90000"/>
          </a:bodyPr>
          <a:lstStyle/>
          <a:p>
            <a:pPr algn="ctr" eaLnBrk="1" fontAlgn="auto" hangingPunct="1">
              <a:spcAft>
                <a:spcPts val="0"/>
              </a:spcAft>
              <a:defRPr/>
            </a:pPr>
            <a:r>
              <a:rPr lang="tr-TR" sz="3600" b="1" dirty="0" smtClean="0">
                <a:solidFill>
                  <a:srgbClr val="0070C0"/>
                </a:solidFill>
                <a:latin typeface="Comic Sans MS" pitchFamily="66" charset="0"/>
              </a:rPr>
              <a:t>Personel Çalıştırılmasına Dayalı Hizmet Alımı İhalelerinde Teklif Fiyata Dahil Giderler-6</a:t>
            </a:r>
            <a:endParaRPr lang="tr-TR" sz="3600" b="1" dirty="0">
              <a:solidFill>
                <a:srgbClr val="0070C0"/>
              </a:solidFill>
              <a:latin typeface="Comic Sans MS" pitchFamily="66" charset="0"/>
            </a:endParaRPr>
          </a:p>
        </p:txBody>
      </p:sp>
      <p:sp>
        <p:nvSpPr>
          <p:cNvPr id="76803" name="Rectangle 3"/>
          <p:cNvSpPr>
            <a:spLocks noGrp="1" noChangeArrowheads="1"/>
          </p:cNvSpPr>
          <p:nvPr>
            <p:ph idx="1"/>
          </p:nvPr>
        </p:nvSpPr>
        <p:spPr>
          <a:xfrm>
            <a:off x="928688" y="1827213"/>
            <a:ext cx="8001000" cy="4338637"/>
          </a:xfrm>
        </p:spPr>
        <p:txBody>
          <a:bodyPr/>
          <a:lstStyle/>
          <a:p>
            <a:pPr eaLnBrk="1" hangingPunct="1">
              <a:lnSpc>
                <a:spcPct val="80000"/>
              </a:lnSpc>
              <a:buFont typeface="Wingdings" pitchFamily="2" charset="2"/>
              <a:buNone/>
            </a:pPr>
            <a:r>
              <a:rPr lang="tr-TR" sz="1800" dirty="0" smtClean="0"/>
              <a:t>	</a:t>
            </a:r>
          </a:p>
          <a:p>
            <a:pPr algn="just" eaLnBrk="1" hangingPunct="1">
              <a:lnSpc>
                <a:spcPct val="80000"/>
              </a:lnSpc>
            </a:pPr>
            <a:r>
              <a:rPr lang="tr-TR" sz="2400" dirty="0" smtClean="0">
                <a:latin typeface="Calibri" pitchFamily="34" charset="0"/>
              </a:rPr>
              <a:t>İstekliler, ayni olarak karşılayacakları yemek ve yol maliyetleri için bir bedel öngörecek ve aşırı düşük teklif sorgulamasına verdiği cevapta bu bedeli belgelendirecektir. </a:t>
            </a:r>
          </a:p>
          <a:p>
            <a:pPr algn="just" eaLnBrk="1" hangingPunct="1">
              <a:lnSpc>
                <a:spcPct val="80000"/>
              </a:lnSpc>
              <a:buFont typeface="Wingdings" pitchFamily="2" charset="2"/>
              <a:buNone/>
            </a:pPr>
            <a:endParaRPr lang="tr-TR" sz="2400" dirty="0" smtClean="0">
              <a:latin typeface="Calibri" pitchFamily="34" charset="0"/>
            </a:endParaRPr>
          </a:p>
          <a:p>
            <a:pPr algn="just" eaLnBrk="1" hangingPunct="1">
              <a:lnSpc>
                <a:spcPct val="80000"/>
              </a:lnSpc>
            </a:pPr>
            <a:r>
              <a:rPr lang="tr-TR" sz="2400" dirty="0" smtClean="0">
                <a:latin typeface="Calibri" pitchFamily="34" charset="0"/>
              </a:rPr>
              <a:t>Ancak personelin yemek veya yol maliyetinin idarenin yemekhanesinden veya personel servisinden karşılanacağı ve bedelinin yüklenicinin hak edişinden kesileceğine dair bir düzenleme yapılmışsa, yemek ve yol bedelinin ayni olarak karşılanacağı kabul edilecek ve her bir personel için hak edişten kesilecek yemek veya yol bedelinin tutarı idari şartnamede gösterilecektir.    </a:t>
            </a:r>
          </a:p>
          <a:p>
            <a:pPr eaLnBrk="1" hangingPunct="1">
              <a:lnSpc>
                <a:spcPct val="80000"/>
              </a:lnSpc>
              <a:buFont typeface="Wingdings" pitchFamily="2" charset="2"/>
              <a:buNone/>
            </a:pPr>
            <a:r>
              <a:rPr lang="tr-TR" sz="1600" dirty="0" smtClean="0">
                <a:latin typeface="Calibri" pitchFamily="34" charset="0"/>
              </a:rPr>
              <a:t>	</a:t>
            </a:r>
          </a:p>
          <a:p>
            <a:pPr eaLnBrk="1" hangingPunct="1">
              <a:lnSpc>
                <a:spcPct val="80000"/>
              </a:lnSpc>
            </a:pPr>
            <a:endParaRPr lang="tr-TR" sz="1700" dirty="0" smtClean="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bwMode="auto">
          <a:xfrm>
            <a:off x="1435100" y="274638"/>
            <a:ext cx="7499350" cy="1582737"/>
          </a:xfrm>
        </p:spPr>
        <p:txBody>
          <a:bodyPr vert="horz" wrap="square" lIns="91440" tIns="45720" rIns="91440" bIns="45720" numCol="1" anchorCtr="0" compatLnSpc="1">
            <a:prstTxWarp prst="textNoShape">
              <a:avLst/>
            </a:prstTxWarp>
            <a:normAutofit fontScale="90000"/>
          </a:bodyPr>
          <a:lstStyle/>
          <a:p>
            <a:pPr algn="ctr" eaLnBrk="1" hangingPunct="1">
              <a:defRPr/>
            </a:pPr>
            <a:r>
              <a:rPr lang="tr-TR" sz="3600" b="1" dirty="0" smtClean="0">
                <a:solidFill>
                  <a:srgbClr val="0070C0"/>
                </a:solidFill>
                <a:latin typeface="Comic Sans MS" pitchFamily="66" charset="0"/>
              </a:rPr>
              <a:t>Personel Çalıştırılmasına Dayalı Hizmet Alımı İhalelerinde Teklif Fiyata Dahil Giderler-7</a:t>
            </a:r>
            <a:endParaRPr lang="en-US" sz="3600" b="1" dirty="0" smtClean="0">
              <a:solidFill>
                <a:srgbClr val="0070C0"/>
              </a:solidFill>
              <a:effectLst/>
              <a:latin typeface="Comic Sans MS" pitchFamily="66" charset="0"/>
            </a:endParaRPr>
          </a:p>
        </p:txBody>
      </p:sp>
      <p:sp>
        <p:nvSpPr>
          <p:cNvPr id="331779" name="Rectangle 3"/>
          <p:cNvSpPr>
            <a:spLocks noGrp="1" noChangeArrowheads="1"/>
          </p:cNvSpPr>
          <p:nvPr>
            <p:ph idx="1"/>
          </p:nvPr>
        </p:nvSpPr>
        <p:spPr>
          <a:xfrm>
            <a:off x="1000125" y="1827213"/>
            <a:ext cx="7964488" cy="4194175"/>
          </a:xfrm>
        </p:spPr>
        <p:txBody>
          <a:bodyPr>
            <a:normAutofit fontScale="92500" lnSpcReduction="10000"/>
          </a:bodyPr>
          <a:lstStyle/>
          <a:p>
            <a:pPr marL="365760" indent="-283464" eaLnBrk="1" fontAlgn="auto" hangingPunct="1">
              <a:lnSpc>
                <a:spcPct val="80000"/>
              </a:lnSpc>
              <a:spcAft>
                <a:spcPts val="0"/>
              </a:spcAft>
              <a:buFont typeface="Wingdings" pitchFamily="2" charset="2"/>
              <a:buNone/>
              <a:defRPr/>
            </a:pPr>
            <a:endParaRPr lang="tr-TR" sz="1800" dirty="0">
              <a:solidFill>
                <a:schemeClr val="hlink"/>
              </a:solidFill>
              <a:latin typeface="Arial" charset="0"/>
            </a:endParaRPr>
          </a:p>
          <a:p>
            <a:pPr marL="365760" indent="-283464" algn="just" eaLnBrk="1" fontAlgn="auto" hangingPunct="1">
              <a:lnSpc>
                <a:spcPct val="80000"/>
              </a:lnSpc>
              <a:spcAft>
                <a:spcPts val="0"/>
              </a:spcAft>
              <a:defRPr/>
            </a:pPr>
            <a:r>
              <a:rPr lang="tr-TR" sz="2400" dirty="0" smtClean="0">
                <a:latin typeface="Calibri" pitchFamily="34" charset="0"/>
              </a:rPr>
              <a:t>Yol </a:t>
            </a:r>
            <a:r>
              <a:rPr lang="tr-TR" sz="2400" dirty="0">
                <a:latin typeface="Calibri" pitchFamily="34" charset="0"/>
              </a:rPr>
              <a:t>giderine ilişkin olarak personele mutat taşıt bileti verilmesi öngörülürse, yol bedelinin ayni olarak karşılanacağı kabul edilecek ve eğer bu maliyet faturalandırılabiliyorsa KDV hariç hesaplanacaktır</a:t>
            </a:r>
            <a:r>
              <a:rPr lang="tr-TR" sz="2400" dirty="0" smtClean="0">
                <a:latin typeface="Calibri" pitchFamily="34" charset="0"/>
              </a:rPr>
              <a:t>.</a:t>
            </a:r>
          </a:p>
          <a:p>
            <a:pPr marL="365760" indent="-283464" algn="just" eaLnBrk="1" fontAlgn="auto" hangingPunct="1">
              <a:lnSpc>
                <a:spcPct val="80000"/>
              </a:lnSpc>
              <a:spcAft>
                <a:spcPts val="0"/>
              </a:spcAft>
              <a:defRPr/>
            </a:pPr>
            <a:endParaRPr lang="tr-TR" sz="2400" dirty="0">
              <a:latin typeface="Calibri" pitchFamily="34" charset="0"/>
            </a:endParaRPr>
          </a:p>
          <a:p>
            <a:pPr marL="365760" indent="-283464" algn="just" eaLnBrk="1" fontAlgn="auto" hangingPunct="1">
              <a:lnSpc>
                <a:spcPct val="80000"/>
              </a:lnSpc>
              <a:spcAft>
                <a:spcPts val="0"/>
              </a:spcAft>
              <a:defRPr/>
            </a:pPr>
            <a:r>
              <a:rPr lang="tr-TR" sz="2400" dirty="0" smtClean="0">
                <a:latin typeface="Calibri" pitchFamily="34" charset="0"/>
              </a:rPr>
              <a:t>Personele </a:t>
            </a:r>
            <a:r>
              <a:rPr lang="tr-TR" sz="2400" dirty="0">
                <a:latin typeface="Calibri" pitchFamily="34" charset="0"/>
              </a:rPr>
              <a:t>ilişkin </a:t>
            </a:r>
            <a:r>
              <a:rPr lang="tr-TR" sz="2400" b="1" dirty="0">
                <a:solidFill>
                  <a:srgbClr val="FF0000"/>
                </a:solidFill>
                <a:latin typeface="Calibri" pitchFamily="34" charset="0"/>
              </a:rPr>
              <a:t>giyecek giderleri</a:t>
            </a:r>
            <a:r>
              <a:rPr lang="tr-TR" sz="2400" dirty="0">
                <a:latin typeface="Calibri" pitchFamily="34" charset="0"/>
              </a:rPr>
              <a:t>, işin yapılması sırasında personelce kullanılması istenen kıyafetle ilgili olduğundan giyecek giderinin işçilere </a:t>
            </a:r>
            <a:r>
              <a:rPr lang="tr-TR" sz="2400" b="1" dirty="0">
                <a:solidFill>
                  <a:srgbClr val="FF0000"/>
                </a:solidFill>
                <a:latin typeface="Calibri" pitchFamily="34" charset="0"/>
              </a:rPr>
              <a:t>aylık veya nakdi olarak ödeneceğine dair bir düzenleme yapılmayacak</a:t>
            </a:r>
            <a:r>
              <a:rPr lang="tr-TR" sz="2400" dirty="0">
                <a:latin typeface="Calibri" pitchFamily="34" charset="0"/>
              </a:rPr>
              <a:t>, giyeceğin özellikleri ile sayısı ihale dokümanında belirtilecektir. Ancak giyecek giderleri için parasal tutar öngörülmeyecektir. </a:t>
            </a:r>
          </a:p>
          <a:p>
            <a:pPr marL="365760" indent="-283464" algn="just" eaLnBrk="1" fontAlgn="auto" hangingPunct="1">
              <a:lnSpc>
                <a:spcPct val="80000"/>
              </a:lnSpc>
              <a:spcAft>
                <a:spcPts val="0"/>
              </a:spcAft>
              <a:buFont typeface="Wingdings" pitchFamily="2" charset="2"/>
              <a:buNone/>
              <a:defRPr/>
            </a:pPr>
            <a:endParaRPr lang="tr-TR" sz="2100" dirty="0">
              <a:solidFill>
                <a:schemeClr val="tx2"/>
              </a:solidFill>
            </a:endParaRPr>
          </a:p>
          <a:p>
            <a:pPr marL="365760" indent="-283464" algn="just" eaLnBrk="1" fontAlgn="auto" hangingPunct="1">
              <a:lnSpc>
                <a:spcPct val="80000"/>
              </a:lnSpc>
              <a:spcAft>
                <a:spcPts val="0"/>
              </a:spcAft>
              <a:buFont typeface="Wingdings" pitchFamily="2" charset="2"/>
              <a:buNone/>
              <a:defRPr/>
            </a:pPr>
            <a:endParaRPr lang="tr-TR" sz="2100" dirty="0">
              <a:solidFill>
                <a:schemeClr val="tx2"/>
              </a:solidFill>
            </a:endParaRPr>
          </a:p>
          <a:p>
            <a:pPr marL="365760" indent="-283464" algn="just" eaLnBrk="1" fontAlgn="auto" hangingPunct="1">
              <a:lnSpc>
                <a:spcPct val="80000"/>
              </a:lnSpc>
              <a:spcAft>
                <a:spcPts val="0"/>
              </a:spcAft>
              <a:buFont typeface="Wingdings" pitchFamily="2" charset="2"/>
              <a:buNone/>
              <a:defRPr/>
            </a:pPr>
            <a:r>
              <a:rPr lang="tr-TR" sz="1200" dirty="0">
                <a:solidFill>
                  <a:schemeClr val="hlink"/>
                </a:solidFill>
              </a:rPr>
              <a:t>	</a:t>
            </a:r>
            <a:endParaRPr lang="en-US" sz="1200" dirty="0">
              <a:solidFill>
                <a:schemeClr val="hlink"/>
              </a:solidFill>
            </a:endParaRP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bwMode="auto">
          <a:xfrm>
            <a:off x="1435100" y="274638"/>
            <a:ext cx="7499350" cy="1368425"/>
          </a:xfrm>
        </p:spPr>
        <p:txBody>
          <a:bodyPr vert="horz" wrap="square" lIns="91440" tIns="45720" rIns="91440" bIns="45720" numCol="1" anchorCtr="0" compatLnSpc="1">
            <a:prstTxWarp prst="textNoShape">
              <a:avLst/>
            </a:prstTxWarp>
            <a:normAutofit fontScale="90000"/>
          </a:bodyPr>
          <a:lstStyle/>
          <a:p>
            <a:pPr algn="ctr" eaLnBrk="1" hangingPunct="1">
              <a:defRPr/>
            </a:pPr>
            <a:r>
              <a:rPr lang="tr-TR" sz="3600" b="1" dirty="0" smtClean="0">
                <a:solidFill>
                  <a:srgbClr val="0070C0"/>
                </a:solidFill>
                <a:latin typeface="Comic Sans MS" pitchFamily="66" charset="0"/>
              </a:rPr>
              <a:t>Personel Çalıştırılmasına Dayalı Hizmet Alımı İhalelerinde Teklif Fiyata Dahil Giderler-8</a:t>
            </a:r>
            <a:endParaRPr lang="en-US" sz="3600" b="1" dirty="0" smtClean="0">
              <a:solidFill>
                <a:srgbClr val="0070C0"/>
              </a:solidFill>
              <a:effectLst/>
              <a:latin typeface="Comic Sans MS" pitchFamily="66" charset="0"/>
            </a:endParaRPr>
          </a:p>
        </p:txBody>
      </p:sp>
      <p:sp>
        <p:nvSpPr>
          <p:cNvPr id="332803" name="Rectangle 3"/>
          <p:cNvSpPr>
            <a:spLocks noGrp="1" noChangeArrowheads="1"/>
          </p:cNvSpPr>
          <p:nvPr>
            <p:ph idx="1"/>
          </p:nvPr>
        </p:nvSpPr>
        <p:spPr>
          <a:xfrm>
            <a:off x="1000125" y="1557338"/>
            <a:ext cx="7964488" cy="4895850"/>
          </a:xfrm>
        </p:spPr>
        <p:txBody>
          <a:bodyPr>
            <a:normAutofit lnSpcReduction="10000"/>
          </a:bodyPr>
          <a:lstStyle/>
          <a:p>
            <a:pPr marL="365760" indent="-283464" algn="just" eaLnBrk="1" fontAlgn="auto" hangingPunct="1">
              <a:lnSpc>
                <a:spcPct val="80000"/>
              </a:lnSpc>
              <a:spcAft>
                <a:spcPts val="0"/>
              </a:spcAft>
              <a:buFont typeface="Wingdings" pitchFamily="2" charset="2"/>
              <a:buNone/>
              <a:defRPr/>
            </a:pPr>
            <a:r>
              <a:rPr lang="tr-TR" sz="900" dirty="0">
                <a:latin typeface="Arial" charset="0"/>
              </a:rPr>
              <a:t>	</a:t>
            </a:r>
          </a:p>
          <a:p>
            <a:pPr marL="365760" indent="-283464" algn="just" eaLnBrk="1" fontAlgn="auto" hangingPunct="1">
              <a:lnSpc>
                <a:spcPct val="80000"/>
              </a:lnSpc>
              <a:spcAft>
                <a:spcPts val="0"/>
              </a:spcAft>
              <a:defRPr/>
            </a:pPr>
            <a:r>
              <a:rPr lang="tr-TR" sz="2400" dirty="0">
                <a:latin typeface="Calibri" pitchFamily="34" charset="0"/>
              </a:rPr>
              <a:t> </a:t>
            </a:r>
            <a:r>
              <a:rPr lang="tr-TR" sz="2400" dirty="0" smtClean="0">
                <a:latin typeface="Calibri" pitchFamily="34" charset="0"/>
              </a:rPr>
              <a:t>Ayrıca </a:t>
            </a:r>
            <a:r>
              <a:rPr lang="tr-TR" sz="2400" dirty="0">
                <a:latin typeface="Calibri" pitchFamily="34" charset="0"/>
              </a:rPr>
              <a:t>süresi 3 ay ve daha az olan personel çalıştırmasına dayalı hizmet alım ihalelerinde, teklif fiyata dahil olacak masraflar arasında giyecek giderine yer verilmeyecek ve istekliler giyecek giderini tekliflerine dahil etmeyecektir. </a:t>
            </a:r>
          </a:p>
          <a:p>
            <a:pPr marL="365760" indent="-283464" algn="just" eaLnBrk="1" fontAlgn="auto" hangingPunct="1">
              <a:lnSpc>
                <a:spcPct val="80000"/>
              </a:lnSpc>
              <a:spcAft>
                <a:spcPts val="0"/>
              </a:spcAft>
              <a:defRPr/>
            </a:pPr>
            <a:endParaRPr lang="tr-TR" sz="2400" dirty="0">
              <a:latin typeface="Calibri" pitchFamily="34" charset="0"/>
            </a:endParaRPr>
          </a:p>
          <a:p>
            <a:pPr marL="365760" indent="-283464" algn="just" eaLnBrk="1" fontAlgn="auto" hangingPunct="1">
              <a:lnSpc>
                <a:spcPct val="80000"/>
              </a:lnSpc>
              <a:spcAft>
                <a:spcPts val="0"/>
              </a:spcAft>
              <a:defRPr/>
            </a:pPr>
            <a:r>
              <a:rPr lang="tr-TR" sz="2400" dirty="0" smtClean="0">
                <a:latin typeface="Calibri" pitchFamily="34" charset="0"/>
              </a:rPr>
              <a:t>Yemek</a:t>
            </a:r>
            <a:r>
              <a:rPr lang="tr-TR" sz="2400" dirty="0">
                <a:latin typeface="Calibri" pitchFamily="34" charset="0"/>
              </a:rPr>
              <a:t>, yol ve giyecek gibi ihtiyaçların isteklilerce karşılanmasının öngörülmediği durumlarda ise idari şartnamelerde bunlara ilişkin herhangi bir düzenleme yapılmayacaktır.</a:t>
            </a:r>
            <a:r>
              <a:rPr lang="en-US" sz="2400" dirty="0">
                <a:latin typeface="Calibri" pitchFamily="34" charset="0"/>
              </a:rPr>
              <a:t> </a:t>
            </a:r>
            <a:endParaRPr lang="tr-TR" sz="2400" dirty="0">
              <a:latin typeface="Calibri" pitchFamily="34" charset="0"/>
            </a:endParaRPr>
          </a:p>
          <a:p>
            <a:pPr marL="365760" indent="-283464" algn="just" eaLnBrk="1" fontAlgn="auto" hangingPunct="1">
              <a:lnSpc>
                <a:spcPct val="80000"/>
              </a:lnSpc>
              <a:spcAft>
                <a:spcPts val="0"/>
              </a:spcAft>
              <a:defRPr/>
            </a:pPr>
            <a:endParaRPr lang="tr-TR" sz="2400" dirty="0">
              <a:latin typeface="Calibri" pitchFamily="34" charset="0"/>
            </a:endParaRPr>
          </a:p>
          <a:p>
            <a:pPr marL="365760" indent="-283464" algn="just" eaLnBrk="1" fontAlgn="auto" hangingPunct="1">
              <a:lnSpc>
                <a:spcPct val="80000"/>
              </a:lnSpc>
              <a:spcAft>
                <a:spcPts val="0"/>
              </a:spcAft>
              <a:defRPr/>
            </a:pPr>
            <a:r>
              <a:rPr lang="tr-TR" sz="2400" dirty="0" smtClean="0">
                <a:latin typeface="Calibri" pitchFamily="34" charset="0"/>
              </a:rPr>
              <a:t>İşin </a:t>
            </a:r>
            <a:r>
              <a:rPr lang="tr-TR" sz="2400" dirty="0">
                <a:latin typeface="Calibri" pitchFamily="34" charset="0"/>
              </a:rPr>
              <a:t>niteliği gereği resmi ve dini bayram günleri ile yılbaşı günü yaptırılacak çalışma için 4857 sayılı İş Kanununun 47 </a:t>
            </a:r>
            <a:r>
              <a:rPr lang="tr-TR" sz="2400" dirty="0" err="1">
                <a:latin typeface="Calibri" pitchFamily="34" charset="0"/>
              </a:rPr>
              <a:t>nci</a:t>
            </a:r>
            <a:r>
              <a:rPr lang="tr-TR" sz="2400" dirty="0">
                <a:latin typeface="Calibri" pitchFamily="34" charset="0"/>
              </a:rPr>
              <a:t> maddesi uyarınca belirlenecek ücretin hesaplanabilmesi açısından çalışılacak gün ve personel sayısı ihale dokümanında belirtilecektir.</a:t>
            </a:r>
            <a:endParaRPr lang="en-US" sz="2400" dirty="0">
              <a:latin typeface="Calibri" pitchFamily="34" charset="0"/>
            </a:endParaRP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normAutofit fontScale="90000"/>
          </a:bodyPr>
          <a:lstStyle/>
          <a:p>
            <a:pPr algn="ctr" eaLnBrk="1" fontAlgn="auto" hangingPunct="1">
              <a:spcAft>
                <a:spcPts val="0"/>
              </a:spcAft>
              <a:defRPr/>
            </a:pPr>
            <a:r>
              <a:rPr lang="tr-TR" sz="3400" b="1" dirty="0">
                <a:solidFill>
                  <a:srgbClr val="0070C0"/>
                </a:solidFill>
                <a:latin typeface="Comic Sans MS" pitchFamily="66" charset="0"/>
              </a:rPr>
              <a:t>Ekonomik Açıdan En Avantajlı Teklifin </a:t>
            </a:r>
            <a:r>
              <a:rPr lang="tr-TR" sz="3400" b="1" dirty="0" smtClean="0">
                <a:solidFill>
                  <a:srgbClr val="0070C0"/>
                </a:solidFill>
                <a:latin typeface="Comic Sans MS" pitchFamily="66" charset="0"/>
              </a:rPr>
              <a:t>Belirlenmesi-1 (Yön. m. 60-63, K.İ. Genel Tebliği m. 70)</a:t>
            </a:r>
            <a:endParaRPr lang="tr-TR" sz="3400" b="1" dirty="0">
              <a:solidFill>
                <a:srgbClr val="0070C0"/>
              </a:solidFill>
              <a:latin typeface="Comic Sans MS" pitchFamily="66" charset="0"/>
            </a:endParaRPr>
          </a:p>
        </p:txBody>
      </p:sp>
      <p:sp>
        <p:nvSpPr>
          <p:cNvPr id="79875" name="Rectangle 3"/>
          <p:cNvSpPr>
            <a:spLocks noGrp="1" noChangeArrowheads="1"/>
          </p:cNvSpPr>
          <p:nvPr>
            <p:ph idx="1"/>
          </p:nvPr>
        </p:nvSpPr>
        <p:spPr>
          <a:xfrm>
            <a:off x="1000125" y="1557338"/>
            <a:ext cx="7929563" cy="4535487"/>
          </a:xfrm>
        </p:spPr>
        <p:txBody>
          <a:bodyPr/>
          <a:lstStyle/>
          <a:p>
            <a:pPr eaLnBrk="1" hangingPunct="1">
              <a:lnSpc>
                <a:spcPct val="80000"/>
              </a:lnSpc>
            </a:pPr>
            <a:endParaRPr lang="tr-TR" sz="2000" dirty="0" smtClean="0">
              <a:latin typeface="Calibri" pitchFamily="34" charset="0"/>
            </a:endParaRPr>
          </a:p>
          <a:p>
            <a:pPr algn="just" eaLnBrk="1" hangingPunct="1">
              <a:lnSpc>
                <a:spcPct val="80000"/>
              </a:lnSpc>
            </a:pPr>
            <a:r>
              <a:rPr lang="tr-TR" sz="2000" dirty="0" smtClean="0">
                <a:latin typeface="Calibri" pitchFamily="34" charset="0"/>
              </a:rPr>
              <a:t>Ekonomik açıdan en avantajlı teklif, sadece fiyat esasına göre veya fiyat ile birlikte fiyat dışındaki unsurlar da dikkate alınarak belirlenir.</a:t>
            </a:r>
          </a:p>
          <a:p>
            <a:pPr algn="just" eaLnBrk="1" hangingPunct="1">
              <a:lnSpc>
                <a:spcPct val="80000"/>
              </a:lnSpc>
            </a:pPr>
            <a:endParaRPr lang="tr-TR" sz="2000" dirty="0" smtClean="0">
              <a:latin typeface="Calibri" pitchFamily="34" charset="0"/>
            </a:endParaRPr>
          </a:p>
          <a:p>
            <a:pPr algn="just" eaLnBrk="1" hangingPunct="1">
              <a:lnSpc>
                <a:spcPct val="80000"/>
              </a:lnSpc>
            </a:pPr>
            <a:r>
              <a:rPr lang="tr-TR" sz="2000" dirty="0" smtClean="0">
                <a:latin typeface="Calibri" pitchFamily="34" charset="0"/>
              </a:rPr>
              <a:t>İhale konusu işin özelliği göz önünde bulundurularak işletme ve bakım maliyeti, maliyet etkinliği, verimlilik, kalite ve teknik değer gibi unsurlar fiyat dışı unsur olarak belirlenebilir.</a:t>
            </a:r>
          </a:p>
          <a:p>
            <a:pPr eaLnBrk="1" hangingPunct="1">
              <a:lnSpc>
                <a:spcPct val="80000"/>
              </a:lnSpc>
              <a:buFont typeface="Wingdings" pitchFamily="2" charset="2"/>
              <a:buNone/>
            </a:pPr>
            <a:endParaRPr lang="tr-TR" sz="2000" dirty="0" smtClean="0">
              <a:latin typeface="Calibri" pitchFamily="34" charset="0"/>
            </a:endParaRPr>
          </a:p>
          <a:p>
            <a:pPr algn="just" eaLnBrk="1" hangingPunct="1">
              <a:lnSpc>
                <a:spcPct val="80000"/>
              </a:lnSpc>
            </a:pPr>
            <a:r>
              <a:rPr lang="tr-TR" sz="2000" dirty="0" smtClean="0">
                <a:latin typeface="Calibri" pitchFamily="34" charset="0"/>
              </a:rPr>
              <a:t>Yerli istekliler lehine % 15 oranına kadar fiyat avantajı sağlanacak ihalelerde yabancı isteklilerin fiyat teklifleri belirlenen fiyat avantajı oranı kadar artırılarak ekonomik açıdan en avantajlı teklif belirlenir.</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bwMode="auto"/>
        <p:txBody>
          <a:bodyPr vert="horz" wrap="square" lIns="91440" tIns="45720" rIns="91440" bIns="45720" numCol="1" anchorCtr="0" compatLnSpc="1">
            <a:prstTxWarp prst="textNoShape">
              <a:avLst/>
            </a:prstTxWarp>
          </a:bodyPr>
          <a:lstStyle/>
          <a:p>
            <a:pPr algn="ctr" eaLnBrk="1" hangingPunct="1"/>
            <a:r>
              <a:rPr lang="tr-TR" sz="2800" b="1" smtClean="0">
                <a:solidFill>
                  <a:srgbClr val="0070C0"/>
                </a:solidFill>
                <a:effectLst/>
                <a:latin typeface="Comic Sans MS" pitchFamily="66" charset="0"/>
              </a:rPr>
              <a:t>Ekonomik Açıdan En Avantajlı Teklifin Belirlenmesi-2</a:t>
            </a:r>
          </a:p>
        </p:txBody>
      </p:sp>
      <p:sp>
        <p:nvSpPr>
          <p:cNvPr id="80899" name="Rectangle 3"/>
          <p:cNvSpPr>
            <a:spLocks noGrp="1" noChangeArrowheads="1"/>
          </p:cNvSpPr>
          <p:nvPr>
            <p:ph idx="1"/>
          </p:nvPr>
        </p:nvSpPr>
        <p:spPr>
          <a:xfrm>
            <a:off x="928688" y="1357313"/>
            <a:ext cx="8001000" cy="5500687"/>
          </a:xfrm>
        </p:spPr>
        <p:txBody>
          <a:bodyPr/>
          <a:lstStyle/>
          <a:p>
            <a:pPr eaLnBrk="1" hangingPunct="1">
              <a:lnSpc>
                <a:spcPct val="90000"/>
              </a:lnSpc>
            </a:pPr>
            <a:r>
              <a:rPr lang="tr-TR" sz="2200" smtClean="0">
                <a:latin typeface="Calibri" pitchFamily="34" charset="0"/>
              </a:rPr>
              <a:t>Aynı Fiyatın Teklif Edilmesi: </a:t>
            </a:r>
          </a:p>
          <a:p>
            <a:pPr algn="just" eaLnBrk="1" hangingPunct="1">
              <a:lnSpc>
                <a:spcPct val="90000"/>
              </a:lnSpc>
              <a:buFont typeface="Wingdings 2" pitchFamily="18" charset="2"/>
              <a:buNone/>
            </a:pPr>
            <a:r>
              <a:rPr lang="tr-TR" sz="2200" smtClean="0">
                <a:latin typeface="Calibri" pitchFamily="34" charset="0"/>
              </a:rPr>
              <a:t>	1)	Ekonomik açıdan en avantajlı teklifin </a:t>
            </a:r>
            <a:r>
              <a:rPr lang="tr-TR" sz="2200" u="sng" smtClean="0">
                <a:latin typeface="Calibri" pitchFamily="34" charset="0"/>
              </a:rPr>
              <a:t>en düşük fiyat esasına</a:t>
            </a:r>
            <a:r>
              <a:rPr lang="tr-TR" sz="2200" smtClean="0">
                <a:latin typeface="Calibri" pitchFamily="34" charset="0"/>
              </a:rPr>
              <a:t> göre belirlendiği ihalelerde, ihale komisyonu, bu isteklilerce sunulan </a:t>
            </a:r>
            <a:r>
              <a:rPr lang="tr-TR" sz="2200" u="sng" smtClean="0">
                <a:latin typeface="Calibri" pitchFamily="34" charset="0"/>
              </a:rPr>
              <a:t>iş deneyim belgelerinin tutarlarını</a:t>
            </a:r>
            <a:r>
              <a:rPr lang="tr-TR" sz="2200" smtClean="0">
                <a:latin typeface="Calibri" pitchFamily="34" charset="0"/>
              </a:rPr>
              <a:t>, iş ortaklığında ise hisse oranına bakılmaksızın  pilot ortağın iş deneyim tutarını tam olarak dikkate almak suretiyle değerlendirme yaparak  ekonomik açıdan en avantajlı teklifi belirler ve ihaleyi sonuçlandırır. </a:t>
            </a:r>
          </a:p>
          <a:p>
            <a:pPr algn="just" eaLnBrk="1" hangingPunct="1">
              <a:lnSpc>
                <a:spcPct val="90000"/>
              </a:lnSpc>
              <a:buFont typeface="Wingdings 2" pitchFamily="18" charset="2"/>
              <a:buNone/>
            </a:pPr>
            <a:endParaRPr lang="tr-TR" sz="2200" smtClean="0">
              <a:latin typeface="Calibri" pitchFamily="34" charset="0"/>
            </a:endParaRPr>
          </a:p>
          <a:p>
            <a:pPr algn="just" eaLnBrk="1" hangingPunct="1">
              <a:lnSpc>
                <a:spcPct val="90000"/>
              </a:lnSpc>
              <a:buFont typeface="Wingdings 2" pitchFamily="18" charset="2"/>
              <a:buNone/>
            </a:pPr>
            <a:r>
              <a:rPr lang="tr-TR" sz="2200" smtClean="0">
                <a:latin typeface="Calibri" pitchFamily="34" charset="0"/>
              </a:rPr>
              <a:t>	2) Yeterlik kriteri olarak iş deneyimini gösteren belgelerin istenilmediği  ihalelerde, isteklilere yeterli süre tanınarak herhangi bir hizmet işinden elde edilmiş tek sözleşmeye ilişkin iş deneyimini gösteren belgelerini sunmaları istenecektir. Belgelerin teklif miktarını karşılama oranına bakılmaksızın değerlendirilecektir. Belge sunmayan isteklilerin teklifleri ise değerlendirme dışı bıra</a:t>
            </a:r>
            <a:r>
              <a:rPr lang="tr-TR" sz="2200" smtClean="0"/>
              <a:t>kılmayacaktır.</a:t>
            </a:r>
          </a:p>
          <a:p>
            <a:pPr algn="just" eaLnBrk="1" hangingPunct="1">
              <a:lnSpc>
                <a:spcPct val="90000"/>
              </a:lnSpc>
            </a:pPr>
            <a:endParaRPr lang="tr-TR" sz="2400" smtClean="0">
              <a:latin typeface="Calibri" pitchFamily="34" charset="0"/>
            </a:endParaRPr>
          </a:p>
          <a:p>
            <a:pPr eaLnBrk="1" hangingPunct="1">
              <a:lnSpc>
                <a:spcPct val="90000"/>
              </a:lnSpc>
              <a:buFont typeface="Wingdings" pitchFamily="2" charset="2"/>
              <a:buNone/>
            </a:pPr>
            <a:r>
              <a:rPr lang="tr-TR" sz="2400" smtClean="0">
                <a:latin typeface="Calibri" pitchFamily="34" charset="0"/>
              </a:rPr>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defRPr/>
            </a:pPr>
            <a:r>
              <a:rPr lang="tr-TR" sz="4400" b="1" dirty="0" smtClean="0">
                <a:solidFill>
                  <a:srgbClr val="0070C0"/>
                </a:solidFill>
                <a:latin typeface="Comic Sans MS" pitchFamily="66" charset="0"/>
              </a:rPr>
              <a:t>Yaklaşık Maliyetin Tespiti-2 </a:t>
            </a:r>
            <a:r>
              <a:rPr lang="tr-TR" sz="4000" b="1" dirty="0" smtClean="0">
                <a:solidFill>
                  <a:srgbClr val="0070C0"/>
                </a:solidFill>
                <a:latin typeface="Calibri" pitchFamily="34" charset="0"/>
              </a:rPr>
              <a:t>(</a:t>
            </a:r>
            <a:r>
              <a:rPr lang="tr-TR" sz="4400" b="1" dirty="0" smtClean="0">
                <a:solidFill>
                  <a:srgbClr val="0070C0"/>
                </a:solidFill>
                <a:latin typeface="Calibri" pitchFamily="34" charset="0"/>
              </a:rPr>
              <a:t>Yön. m. 7-9)</a:t>
            </a:r>
            <a:endParaRPr lang="tr-TR" dirty="0"/>
          </a:p>
        </p:txBody>
      </p:sp>
      <p:sp>
        <p:nvSpPr>
          <p:cNvPr id="13315" name="2 İçerik Yer Tutucusu"/>
          <p:cNvSpPr>
            <a:spLocks noGrp="1"/>
          </p:cNvSpPr>
          <p:nvPr>
            <p:ph idx="1"/>
          </p:nvPr>
        </p:nvSpPr>
        <p:spPr/>
        <p:txBody>
          <a:bodyPr/>
          <a:lstStyle/>
          <a:p>
            <a:pPr algn="just" eaLnBrk="1" hangingPunct="1">
              <a:buFont typeface="Wingdings 2" pitchFamily="18" charset="2"/>
              <a:buNone/>
            </a:pPr>
            <a:r>
              <a:rPr lang="tr-TR" sz="2400" b="1" smtClean="0">
                <a:latin typeface="Calibri" pitchFamily="34" charset="0"/>
              </a:rPr>
              <a:t>    </a:t>
            </a:r>
            <a:r>
              <a:rPr lang="tr-TR" sz="2400" b="1" smtClean="0">
                <a:solidFill>
                  <a:srgbClr val="FF0000"/>
                </a:solidFill>
                <a:latin typeface="Calibri" pitchFamily="34" charset="0"/>
              </a:rPr>
              <a:t>Yaklaşık maliyete ilişkin fiyatların tespitinde;</a:t>
            </a:r>
          </a:p>
          <a:p>
            <a:pPr algn="just" eaLnBrk="1" hangingPunct="1">
              <a:buFont typeface="Wingdings 2" pitchFamily="18" charset="2"/>
              <a:buNone/>
            </a:pPr>
            <a:r>
              <a:rPr lang="tr-TR" sz="2400" smtClean="0">
                <a:latin typeface="Calibri" pitchFamily="34" charset="0"/>
              </a:rPr>
              <a:t>	a) Kamu kurum ve kuruluşlarınca işin niteliğine göre belirlenmiş fiyatlar,</a:t>
            </a:r>
          </a:p>
          <a:p>
            <a:pPr algn="just" eaLnBrk="1" hangingPunct="1">
              <a:buFont typeface="Wingdings 2" pitchFamily="18" charset="2"/>
              <a:buNone/>
            </a:pPr>
            <a:r>
              <a:rPr lang="tr-TR" sz="2400" smtClean="0">
                <a:latin typeface="Calibri" pitchFamily="34" charset="0"/>
              </a:rPr>
              <a:t>	b) İhaleyi yapan idare veya diğer idarelerce gerçekleştirilmiş aynı veya benzer işlerdeki fiyatlar, </a:t>
            </a:r>
          </a:p>
          <a:p>
            <a:pPr algn="just" eaLnBrk="1" hangingPunct="1">
              <a:buFont typeface="Wingdings 2" pitchFamily="18" charset="2"/>
              <a:buNone/>
            </a:pPr>
            <a:r>
              <a:rPr lang="tr-TR" sz="2400" smtClean="0">
                <a:latin typeface="Calibri" pitchFamily="34" charset="0"/>
              </a:rPr>
              <a:t>	c) İlgili odalarca belirlenmiş fiyatlar,</a:t>
            </a:r>
          </a:p>
          <a:p>
            <a:pPr algn="just" eaLnBrk="1" hangingPunct="1">
              <a:buFont typeface="Wingdings 2" pitchFamily="18" charset="2"/>
              <a:buNone/>
            </a:pPr>
            <a:r>
              <a:rPr lang="tr-TR" sz="2400" smtClean="0">
                <a:latin typeface="Calibri" pitchFamily="34" charset="0"/>
              </a:rPr>
              <a:t>     ç) İhale konusu işi oluşturan iş kalemlerine veya gruplarına ilişkin olarak piyasadan yapılacak fiyat araştırması kapsamında elde edilecek fiyat tekliflerinin aritmetik ortalaması alınmak suretiyle ya da konusunda uzman bilirkişi ve ekspertizlerden soruşturularak oluşturulan fiyatlar,</a:t>
            </a:r>
          </a:p>
          <a:p>
            <a:pPr algn="just" eaLnBrk="1" hangingPunct="1">
              <a:buFont typeface="Wingdings 2" pitchFamily="18" charset="2"/>
              <a:buNone/>
            </a:pPr>
            <a:endParaRPr lang="tr-TR" sz="240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eaLnBrk="1" fontAlgn="auto" hangingPunct="1">
              <a:spcAft>
                <a:spcPts val="0"/>
              </a:spcAft>
              <a:defRPr/>
            </a:pPr>
            <a:r>
              <a:rPr lang="tr-TR" sz="3200" b="1" dirty="0" smtClean="0">
                <a:solidFill>
                  <a:srgbClr val="0070C0"/>
                </a:solidFill>
                <a:latin typeface="Comic Sans MS" pitchFamily="66" charset="0"/>
              </a:rPr>
              <a:t>Ekonomik Açıdan En Avantajlı Teklifin Belirlenmesi-3</a:t>
            </a:r>
            <a:endParaRPr lang="tr-TR" sz="3200" dirty="0">
              <a:solidFill>
                <a:srgbClr val="0070C0"/>
              </a:solidFill>
              <a:latin typeface="Comic Sans MS" pitchFamily="66" charset="0"/>
            </a:endParaRPr>
          </a:p>
        </p:txBody>
      </p:sp>
      <p:sp>
        <p:nvSpPr>
          <p:cNvPr id="81923" name="2 İçerik Yer Tutucusu"/>
          <p:cNvSpPr>
            <a:spLocks noGrp="1"/>
          </p:cNvSpPr>
          <p:nvPr>
            <p:ph idx="1"/>
          </p:nvPr>
        </p:nvSpPr>
        <p:spPr>
          <a:xfrm>
            <a:off x="1000125" y="1428750"/>
            <a:ext cx="8001000" cy="4143375"/>
          </a:xfrm>
        </p:spPr>
        <p:txBody>
          <a:bodyPr/>
          <a:lstStyle/>
          <a:p>
            <a:pPr algn="just" eaLnBrk="1" hangingPunct="1"/>
            <a:r>
              <a:rPr lang="tr-TR" sz="2400" b="1" smtClean="0">
                <a:latin typeface="Calibri" pitchFamily="34" charset="0"/>
              </a:rPr>
              <a:t>Fiyat ile birlikte fiyat dışı unsur;</a:t>
            </a:r>
          </a:p>
          <a:p>
            <a:pPr algn="just" eaLnBrk="1" hangingPunct="1">
              <a:buFont typeface="Wingdings 2" pitchFamily="18" charset="2"/>
              <a:buNone/>
            </a:pPr>
            <a:r>
              <a:rPr lang="tr-TR" sz="2400" smtClean="0">
                <a:latin typeface="Calibri" pitchFamily="34" charset="0"/>
              </a:rPr>
              <a:t>	Ekonomik açıdan en avantajlı teklifin fiyatla birlikte fiyat dışındaki unsurlar da dikkate alınarak belirlendiği ihalelerde, tekliflerin birbirine eşit olması durumunda fiyat teklifi düşük olan istekli ekonomik açıdan en avantajlı teklif sahibi olarak belirlenecektir. Fiyat tekliflerinin de eşit olması durumunda, idari şartnamede yer alan fiyat dışı unsurların öncelik sıralaması esas alınarak ekonomik açıdan en avantajlı teklif belirlenecektir.</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bwMode="auto"/>
        <p:txBody>
          <a:bodyPr vert="horz" wrap="square" lIns="91440" tIns="45720" rIns="91440" bIns="45720" numCol="1" anchorCtr="0" compatLnSpc="1">
            <a:prstTxWarp prst="textNoShape">
              <a:avLst/>
            </a:prstTxWarp>
            <a:normAutofit fontScale="90000"/>
          </a:bodyPr>
          <a:lstStyle/>
          <a:p>
            <a:pPr algn="ctr" eaLnBrk="1" hangingPunct="1">
              <a:defRPr/>
            </a:pPr>
            <a:r>
              <a:rPr lang="tr-TR" sz="3400" b="1" dirty="0" smtClean="0">
                <a:solidFill>
                  <a:srgbClr val="0070C0"/>
                </a:solidFill>
                <a:effectLst>
                  <a:outerShdw blurRad="38100" dist="38100" dir="2700000" algn="tl">
                    <a:srgbClr val="000000">
                      <a:alpha val="43137"/>
                    </a:srgbClr>
                  </a:outerShdw>
                </a:effectLst>
                <a:latin typeface="Comic Sans MS" pitchFamily="66" charset="0"/>
              </a:rPr>
              <a:t>Aşırı Düşük Teklif Sorgulaması-1 (Yön. M. 59, K.İ. Genel Tebliği m. 79)</a:t>
            </a:r>
          </a:p>
        </p:txBody>
      </p:sp>
      <p:sp>
        <p:nvSpPr>
          <p:cNvPr id="82947" name="Rectangle 3"/>
          <p:cNvSpPr>
            <a:spLocks noGrp="1" noChangeArrowheads="1"/>
          </p:cNvSpPr>
          <p:nvPr>
            <p:ph idx="1"/>
          </p:nvPr>
        </p:nvSpPr>
        <p:spPr>
          <a:xfrm>
            <a:off x="1000125" y="1557338"/>
            <a:ext cx="8001000" cy="4608512"/>
          </a:xfrm>
        </p:spPr>
        <p:txBody>
          <a:bodyPr/>
          <a:lstStyle/>
          <a:p>
            <a:pPr algn="just" eaLnBrk="1" hangingPunct="1">
              <a:lnSpc>
                <a:spcPct val="80000"/>
              </a:lnSpc>
            </a:pPr>
            <a:r>
              <a:rPr lang="tr-TR" sz="2100" smtClean="0">
                <a:latin typeface="Calibri" pitchFamily="34" charset="0"/>
              </a:rPr>
              <a:t>Diğer tekliflere veya idarenin tespit ettiği yaklaşık maliyete göre teklif fiyatı aşırı düşük olan isteklilerin teklifleri reddedilmeden önce teklif sahiplerinden teklifte önemli olduğu tespit edilen bileşenler ile ilgili ayrıntılar yazılı olarak istenir:</a:t>
            </a:r>
          </a:p>
          <a:p>
            <a:pPr algn="just" eaLnBrk="1" hangingPunct="1">
              <a:lnSpc>
                <a:spcPct val="80000"/>
              </a:lnSpc>
              <a:buFont typeface="Wingdings" pitchFamily="2" charset="2"/>
              <a:buNone/>
            </a:pPr>
            <a:endParaRPr lang="tr-TR" sz="2100" smtClean="0">
              <a:latin typeface="Calibri" pitchFamily="34" charset="0"/>
            </a:endParaRPr>
          </a:p>
          <a:p>
            <a:pPr algn="just" eaLnBrk="1" hangingPunct="1">
              <a:lnSpc>
                <a:spcPct val="80000"/>
              </a:lnSpc>
              <a:buFont typeface="Wingdings" pitchFamily="2" charset="2"/>
              <a:buNone/>
            </a:pPr>
            <a:r>
              <a:rPr lang="tr-TR" sz="2100" smtClean="0">
                <a:latin typeface="Calibri" pitchFamily="34" charset="0"/>
              </a:rPr>
              <a:t>	a) Verilen hizmet ve yapım yönteminin ekonomik olması,</a:t>
            </a:r>
          </a:p>
          <a:p>
            <a:pPr algn="just" eaLnBrk="1" hangingPunct="1">
              <a:lnSpc>
                <a:spcPct val="80000"/>
              </a:lnSpc>
              <a:buFont typeface="Wingdings" pitchFamily="2" charset="2"/>
              <a:buNone/>
            </a:pPr>
            <a:r>
              <a:rPr lang="tr-TR" sz="2100" smtClean="0">
                <a:latin typeface="Calibri" pitchFamily="34" charset="0"/>
              </a:rPr>
              <a:t>	b) Seçilen teknik çözümler ve teklif sahibinin hizmetin yerine getirilmesinde kullanacağı avantajlı koşullar,</a:t>
            </a:r>
          </a:p>
          <a:p>
            <a:pPr algn="just" eaLnBrk="1" hangingPunct="1">
              <a:lnSpc>
                <a:spcPct val="80000"/>
              </a:lnSpc>
              <a:buFont typeface="Wingdings" pitchFamily="2" charset="2"/>
              <a:buNone/>
            </a:pPr>
            <a:r>
              <a:rPr lang="tr-TR" sz="2100" smtClean="0">
                <a:latin typeface="Calibri" pitchFamily="34" charset="0"/>
              </a:rPr>
              <a:t>	c) Hizmet işinin özgünlüğü,</a:t>
            </a:r>
          </a:p>
          <a:p>
            <a:pPr algn="just" eaLnBrk="1" hangingPunct="1">
              <a:lnSpc>
                <a:spcPct val="80000"/>
              </a:lnSpc>
              <a:buFont typeface="Wingdings" pitchFamily="2" charset="2"/>
              <a:buNone/>
            </a:pPr>
            <a:r>
              <a:rPr lang="tr-TR" sz="2100" smtClean="0">
                <a:latin typeface="Calibri" pitchFamily="34" charset="0"/>
              </a:rPr>
              <a:t>	</a:t>
            </a:r>
          </a:p>
          <a:p>
            <a:pPr algn="just" eaLnBrk="1" hangingPunct="1">
              <a:lnSpc>
                <a:spcPct val="80000"/>
              </a:lnSpc>
              <a:buFont typeface="Wingdings" pitchFamily="2" charset="2"/>
              <a:buNone/>
            </a:pPr>
            <a:r>
              <a:rPr lang="tr-TR" sz="2100" smtClean="0">
                <a:latin typeface="Calibri" pitchFamily="34" charset="0"/>
              </a:rPr>
              <a:t>	Hususlarında belgelendirilmek suretiyle yapılan yazılı açıklamalar dikkate alınarak değerlendirme yapılır. Açıklamaları yeterli görülmeyen veya yazılı açıklamada bulunmayan isteklilerin teklifleri reddedilir.</a:t>
            </a:r>
            <a:r>
              <a:rPr lang="tr-TR" sz="2100" smtClean="0">
                <a:solidFill>
                  <a:schemeClr val="hlink"/>
                </a:solidFill>
                <a:latin typeface="Calibri" pitchFamily="34" charset="0"/>
              </a:rPr>
              <a:t>	</a:t>
            </a: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1357313" y="214313"/>
            <a:ext cx="7497762" cy="1143000"/>
          </a:xfrm>
        </p:spPr>
        <p:txBody>
          <a:bodyPr/>
          <a:lstStyle/>
          <a:p>
            <a:pPr algn="ctr" eaLnBrk="1" fontAlgn="auto" hangingPunct="1">
              <a:spcAft>
                <a:spcPts val="0"/>
              </a:spcAft>
              <a:defRPr/>
            </a:pPr>
            <a:r>
              <a:rPr lang="tr-TR" sz="3400" b="1" dirty="0">
                <a:solidFill>
                  <a:srgbClr val="0070C0"/>
                </a:solidFill>
                <a:latin typeface="Comic Sans MS" pitchFamily="66" charset="0"/>
              </a:rPr>
              <a:t>Aşırı Düşük Teklif </a:t>
            </a:r>
            <a:r>
              <a:rPr lang="tr-TR" sz="3400" b="1" dirty="0" smtClean="0">
                <a:solidFill>
                  <a:srgbClr val="0070C0"/>
                </a:solidFill>
                <a:latin typeface="Comic Sans MS" pitchFamily="66" charset="0"/>
              </a:rPr>
              <a:t>Sorgulaması-2</a:t>
            </a:r>
            <a:endParaRPr lang="tr-TR" sz="3400" b="1" dirty="0">
              <a:solidFill>
                <a:srgbClr val="0070C0"/>
              </a:solidFill>
              <a:latin typeface="Comic Sans MS" pitchFamily="66" charset="0"/>
            </a:endParaRPr>
          </a:p>
        </p:txBody>
      </p:sp>
      <p:sp>
        <p:nvSpPr>
          <p:cNvPr id="83971" name="Rectangle 3"/>
          <p:cNvSpPr>
            <a:spLocks noGrp="1" noChangeArrowheads="1"/>
          </p:cNvSpPr>
          <p:nvPr>
            <p:ph idx="1"/>
          </p:nvPr>
        </p:nvSpPr>
        <p:spPr>
          <a:xfrm>
            <a:off x="1141413" y="1912938"/>
            <a:ext cx="7421562" cy="3929062"/>
          </a:xfrm>
        </p:spPr>
        <p:txBody>
          <a:bodyPr/>
          <a:lstStyle/>
          <a:p>
            <a:pPr algn="just" eaLnBrk="1" hangingPunct="1">
              <a:lnSpc>
                <a:spcPct val="90000"/>
              </a:lnSpc>
            </a:pPr>
            <a:r>
              <a:rPr lang="tr-TR" sz="2100" b="1" u="sng" smtClean="0">
                <a:solidFill>
                  <a:srgbClr val="FF0000"/>
                </a:solidFill>
                <a:latin typeface="Calibri" pitchFamily="34" charset="0"/>
              </a:rPr>
              <a:t>Personel çalıştırılmasına dayalı hizmet alımı ihalelerinde;</a:t>
            </a:r>
            <a:r>
              <a:rPr lang="tr-TR" sz="2100" b="1" smtClean="0">
                <a:solidFill>
                  <a:srgbClr val="FF0000"/>
                </a:solidFill>
                <a:latin typeface="Calibri" pitchFamily="34" charset="0"/>
              </a:rPr>
              <a:t> </a:t>
            </a:r>
            <a:r>
              <a:rPr lang="tr-TR" sz="2000" smtClean="0">
                <a:latin typeface="Calibri" pitchFamily="34" charset="0"/>
              </a:rPr>
              <a:t>İhale ve sözleşmeye ilişkin damga vergileri, KİK payı ve noter masrafları gibi sözleşme giderleri ile amortisman, kıdem tazminatı, iş yeri hekimliği ücreti, oryantasyon eğitimi gideri, yaka kartı ve bu mahiyetteki genel giderleri karşılamak üzere birim fiyat teklif cetvelinde yer alan her bir işçilik kalemindeki birim fiyatlar üzerinden işçilik hesaplama modülü kullanılarak % 3 oranında sözleşme giderleri ve genel giderler hesaplanacaktır. </a:t>
            </a:r>
          </a:p>
          <a:p>
            <a:pPr algn="just" eaLnBrk="1" hangingPunct="1">
              <a:lnSpc>
                <a:spcPct val="90000"/>
              </a:lnSpc>
              <a:buFont typeface="Wingdings 2" pitchFamily="18" charset="2"/>
              <a:buNone/>
            </a:pPr>
            <a:endParaRPr lang="tr-TR" sz="2000" smtClean="0">
              <a:latin typeface="Calibri" pitchFamily="34" charset="0"/>
            </a:endParaRPr>
          </a:p>
          <a:p>
            <a:pPr algn="just" eaLnBrk="1" hangingPunct="1">
              <a:lnSpc>
                <a:spcPct val="90000"/>
              </a:lnSpc>
            </a:pPr>
            <a:r>
              <a:rPr lang="tr-TR" sz="2000" smtClean="0">
                <a:latin typeface="Calibri" pitchFamily="34" charset="0"/>
              </a:rPr>
              <a:t>Genel giderler içinde kabul edilecek giderler için teklifin önemli bir bileşeni olarak açıklama getirilmesi istenilmeyecektir.</a:t>
            </a:r>
            <a:endParaRPr lang="tr-TR" sz="1900" smtClean="0">
              <a:latin typeface="Calibri" pitchFamily="34" charset="0"/>
            </a:endParaRP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bwMode="auto"/>
        <p:txBody>
          <a:bodyPr vert="horz" wrap="square" lIns="91440" tIns="45720" rIns="91440" bIns="45720" numCol="1" anchorCtr="0" compatLnSpc="1">
            <a:prstTxWarp prst="textNoShape">
              <a:avLst/>
            </a:prstTxWarp>
          </a:bodyPr>
          <a:lstStyle/>
          <a:p>
            <a:pPr algn="ctr" eaLnBrk="1" hangingPunct="1"/>
            <a:r>
              <a:rPr lang="tr-TR" sz="3400" b="1" smtClean="0">
                <a:solidFill>
                  <a:srgbClr val="0070C0"/>
                </a:solidFill>
                <a:effectLst/>
                <a:latin typeface="Comic Sans MS" pitchFamily="66" charset="0"/>
              </a:rPr>
              <a:t>Aşırı Düşük Teklif Sorgulaması-3</a:t>
            </a:r>
          </a:p>
        </p:txBody>
      </p:sp>
      <p:sp>
        <p:nvSpPr>
          <p:cNvPr id="84995" name="Rectangle 3"/>
          <p:cNvSpPr>
            <a:spLocks noGrp="1" noChangeArrowheads="1"/>
          </p:cNvSpPr>
          <p:nvPr>
            <p:ph idx="1"/>
          </p:nvPr>
        </p:nvSpPr>
        <p:spPr>
          <a:xfrm>
            <a:off x="971550" y="1125538"/>
            <a:ext cx="7858125" cy="5516562"/>
          </a:xfrm>
        </p:spPr>
        <p:txBody>
          <a:bodyPr/>
          <a:lstStyle/>
          <a:p>
            <a:pPr algn="just" eaLnBrk="1" hangingPunct="1">
              <a:lnSpc>
                <a:spcPct val="90000"/>
              </a:lnSpc>
            </a:pPr>
            <a:r>
              <a:rPr lang="tr-TR" sz="2400" b="1" smtClean="0">
                <a:solidFill>
                  <a:srgbClr val="FF0000"/>
                </a:solidFill>
              </a:rPr>
              <a:t>Personel çalıştırılmasına dayalı hizmet alımı ihalelerinde, kar hariç yaklaşık maliyet tutarının üzerindeki teklifler aşırı düşük teklif olarak kabul edilmeyecektir.</a:t>
            </a:r>
          </a:p>
          <a:p>
            <a:pPr algn="just" eaLnBrk="1" hangingPunct="1">
              <a:lnSpc>
                <a:spcPct val="90000"/>
              </a:lnSpc>
              <a:buFont typeface="Wingdings 2" pitchFamily="18" charset="2"/>
              <a:buNone/>
            </a:pPr>
            <a:endParaRPr lang="tr-TR" sz="2400" smtClean="0"/>
          </a:p>
          <a:p>
            <a:pPr algn="just" eaLnBrk="1" hangingPunct="1">
              <a:lnSpc>
                <a:spcPct val="90000"/>
              </a:lnSpc>
              <a:buFont typeface="Wingdings 2" pitchFamily="18" charset="2"/>
              <a:buNone/>
            </a:pPr>
            <a:r>
              <a:rPr lang="tr-TR" sz="2400" smtClean="0"/>
              <a:t>    İdarelerce aşırı düşük tekliflere yönelik açıklama istenmesine ilişkin yazıda, teklifte önemli olduğu tespit edilen bileşenlerin belirtilmesi ve açıklama için isteklilere üç (3) iş gününden az olmamak üzere makul bir süre verilmesi gerekmektedir.</a:t>
            </a:r>
          </a:p>
          <a:p>
            <a:pPr algn="just" eaLnBrk="1" hangingPunct="1">
              <a:lnSpc>
                <a:spcPct val="90000"/>
              </a:lnSpc>
              <a:buFont typeface="Wingdings 2" pitchFamily="18" charset="2"/>
              <a:buNone/>
            </a:pPr>
            <a:endParaRPr lang="tr-TR" sz="2400" smtClean="0">
              <a:solidFill>
                <a:schemeClr val="tx2"/>
              </a:solidFill>
              <a:latin typeface="Calibri" pitchFamily="34" charset="0"/>
            </a:endParaRPr>
          </a:p>
          <a:p>
            <a:pPr algn="just" eaLnBrk="1" hangingPunct="1">
              <a:lnSpc>
                <a:spcPct val="90000"/>
              </a:lnSpc>
            </a:pPr>
            <a:r>
              <a:rPr lang="tr-TR" sz="2400" smtClean="0">
                <a:latin typeface="Calibri" pitchFamily="34" charset="0"/>
              </a:rPr>
              <a:t>İsteklilerce yapılacak aşırı düşük teklife ilişkin açıklamalar belgelere dayanmalıdır. Belgelere dayanılmaksızın yapılan açıklamalar kabul edilmeyerek söz konusu teklifler reddedilecektir. </a:t>
            </a:r>
          </a:p>
          <a:p>
            <a:pPr algn="just" eaLnBrk="1" hangingPunct="1">
              <a:lnSpc>
                <a:spcPct val="90000"/>
              </a:lnSpc>
              <a:buFont typeface="Wingdings 2" pitchFamily="18" charset="2"/>
              <a:buNone/>
            </a:pPr>
            <a:r>
              <a:rPr lang="tr-TR" sz="2000" smtClean="0">
                <a:latin typeface="Calibri" pitchFamily="34" charset="0"/>
              </a:rPr>
              <a:t>	</a:t>
            </a:r>
            <a:endParaRPr lang="tr-TR" sz="2400" smtClean="0">
              <a:latin typeface="Calibri" pitchFamily="34" charset="0"/>
            </a:endParaRP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Başlık"/>
          <p:cNvSpPr>
            <a:spLocks noGrp="1"/>
          </p:cNvSpPr>
          <p:nvPr>
            <p:ph type="title"/>
          </p:nvPr>
        </p:nvSpPr>
        <p:spPr bwMode="auto"/>
        <p:txBody>
          <a:bodyPr vert="horz" wrap="square" lIns="91440" tIns="45720" rIns="91440" bIns="45720" numCol="1" anchorCtr="0" compatLnSpc="1">
            <a:prstTxWarp prst="textNoShape">
              <a:avLst/>
            </a:prstTxWarp>
            <a:normAutofit fontScale="90000"/>
          </a:bodyPr>
          <a:lstStyle/>
          <a:p>
            <a:pPr algn="ctr" eaLnBrk="1" hangingPunct="1">
              <a:defRPr/>
            </a:pPr>
            <a:r>
              <a:rPr lang="tr-TR" sz="3600" b="1" dirty="0" smtClean="0">
                <a:solidFill>
                  <a:srgbClr val="0070C0"/>
                </a:solidFill>
                <a:effectLst/>
                <a:latin typeface="Comic Sans MS" pitchFamily="66" charset="0"/>
              </a:rPr>
              <a:t>Aşırı Düşük Teklif Sorgulaması-4</a:t>
            </a:r>
            <a:endParaRPr lang="tr-TR" sz="3600" dirty="0" smtClean="0">
              <a:solidFill>
                <a:srgbClr val="0070C0"/>
              </a:solidFill>
              <a:effectLst/>
              <a:latin typeface="Comic Sans MS" pitchFamily="66" charset="0"/>
            </a:endParaRPr>
          </a:p>
        </p:txBody>
      </p:sp>
      <p:sp>
        <p:nvSpPr>
          <p:cNvPr id="86019" name="2 İçerik Yer Tutucusu"/>
          <p:cNvSpPr>
            <a:spLocks noGrp="1"/>
          </p:cNvSpPr>
          <p:nvPr>
            <p:ph idx="1"/>
          </p:nvPr>
        </p:nvSpPr>
        <p:spPr>
          <a:xfrm>
            <a:off x="1071563" y="1447800"/>
            <a:ext cx="7862887" cy="5124450"/>
          </a:xfrm>
        </p:spPr>
        <p:txBody>
          <a:bodyPr/>
          <a:lstStyle/>
          <a:p>
            <a:pPr algn="just"/>
            <a:r>
              <a:rPr lang="tr-TR" sz="2800" smtClean="0">
                <a:solidFill>
                  <a:srgbClr val="FF0000"/>
                </a:solidFill>
              </a:rPr>
              <a:t>İsteklilerin açıklamalarına dayanak teşkil eden bilgi ve belgeler;</a:t>
            </a:r>
          </a:p>
          <a:p>
            <a:pPr algn="just"/>
            <a:r>
              <a:rPr lang="tr-TR" sz="2400" smtClean="0"/>
              <a:t>a. Tedarikçi veya üreticilerden alınan proforma faturalar, </a:t>
            </a:r>
          </a:p>
          <a:p>
            <a:pPr algn="just"/>
            <a:r>
              <a:rPr lang="tr-TR" sz="2400" smtClean="0"/>
              <a:t>b. Fiyat teklifleri, </a:t>
            </a:r>
          </a:p>
          <a:p>
            <a:pPr algn="just"/>
            <a:r>
              <a:rPr lang="tr-TR" sz="2400" smtClean="0"/>
              <a:t>c. Kamu kurum ve kuruluşları tarafından sunulan mal ve hizmetlere ilişkin ilan edilmiş fiyat tarifeleri veya bunlardan alınmış fiyat teklifleri,</a:t>
            </a:r>
          </a:p>
          <a:p>
            <a:pPr algn="just"/>
            <a:r>
              <a:rPr lang="tr-TR" sz="2400" smtClean="0"/>
              <a:t>ç. Kamu kurum ve kuruluşları tarafından ilgili mala ilişkin ilan edilen asgari fiyatlar, </a:t>
            </a:r>
          </a:p>
          <a:p>
            <a:pPr algn="just"/>
            <a:r>
              <a:rPr lang="tr-TR" sz="2400" smtClean="0"/>
              <a:t>d. Perakende satış yapan zincir mağaza veya marketlerin yayımladıkları fiyat kataloglarında yer alan fiyatlar,</a:t>
            </a:r>
          </a:p>
          <a:p>
            <a:pPr algn="just" eaLnBrk="1" hangingPunct="1"/>
            <a:endParaRPr lang="tr-TR" sz="2000" smtClean="0">
              <a:latin typeface="Calibri"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eaLnBrk="1" fontAlgn="auto" hangingPunct="1">
              <a:spcAft>
                <a:spcPts val="0"/>
              </a:spcAft>
              <a:defRPr/>
            </a:pPr>
            <a:r>
              <a:rPr lang="tr-TR" sz="3600" b="1" dirty="0" smtClean="0">
                <a:solidFill>
                  <a:srgbClr val="0070C0"/>
                </a:solidFill>
                <a:latin typeface="Comic Sans MS" pitchFamily="66" charset="0"/>
              </a:rPr>
              <a:t>Aşırı Düşük Teklif Sorgulaması-5</a:t>
            </a:r>
            <a:endParaRPr lang="tr-TR" sz="3600" dirty="0">
              <a:solidFill>
                <a:srgbClr val="0070C0"/>
              </a:solidFill>
              <a:latin typeface="Comic Sans MS" pitchFamily="66" charset="0"/>
            </a:endParaRPr>
          </a:p>
        </p:txBody>
      </p:sp>
      <p:sp>
        <p:nvSpPr>
          <p:cNvPr id="87043" name="2 İçerik Yer Tutucusu"/>
          <p:cNvSpPr>
            <a:spLocks noGrp="1"/>
          </p:cNvSpPr>
          <p:nvPr>
            <p:ph idx="1"/>
          </p:nvPr>
        </p:nvSpPr>
        <p:spPr>
          <a:xfrm>
            <a:off x="1000125" y="1447800"/>
            <a:ext cx="7934325" cy="5053013"/>
          </a:xfrm>
        </p:spPr>
        <p:txBody>
          <a:bodyPr/>
          <a:lstStyle/>
          <a:p>
            <a:pPr algn="just"/>
            <a:r>
              <a:rPr lang="tr-TR" sz="2400" smtClean="0"/>
              <a:t>e. Ticaret borsalarına kayıtlı mallara ilişkin olarak 5174 sayılı Türkiye Odalar ve Borsalar Birliği ile Odalar ve Borsalar Kanununun 51 inci maddesinin (c) bendi uyarınca borsa idaresi tarafından düzenlenen ilgili malın fiyatını gösteren belgeler,</a:t>
            </a:r>
          </a:p>
          <a:p>
            <a:pPr algn="just"/>
            <a:r>
              <a:rPr lang="tr-TR" sz="2400" smtClean="0"/>
              <a:t>f. Yaş sebze ve meyve için, Yaş Sebze ve Meyve Ticaretinin Düzenlenmesi ve Toptancı Halleri Hakkında Kanun Hükmünde Kararname uyarınca faaliyet gösteren toptancı hali idaresi tarafından düzenlenen ilgili malın fiyatını gösteren belgeler,</a:t>
            </a:r>
          </a:p>
          <a:p>
            <a:pPr algn="just"/>
            <a:r>
              <a:rPr lang="tr-TR" sz="2400" smtClean="0"/>
              <a:t>g. İsteklinin ürettiği, aldığı veya sattığı mallara ilişkin maliyet/satış tutarı tespit tutanaklarıdır.</a:t>
            </a:r>
          </a:p>
          <a:p>
            <a:pPr algn="just" eaLnBrk="1" hangingPunct="1">
              <a:buFont typeface="Wingdings 2" pitchFamily="18" charset="2"/>
              <a:buNone/>
            </a:pPr>
            <a:r>
              <a:rPr lang="tr-TR" sz="2400" smtClean="0">
                <a:latin typeface="Calibri" pitchFamily="34" charset="0"/>
              </a:rPr>
              <a:t>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8888" y="274638"/>
            <a:ext cx="7675562" cy="1143000"/>
          </a:xfrm>
        </p:spPr>
        <p:txBody>
          <a:bodyPr>
            <a:noAutofit/>
          </a:bodyPr>
          <a:lstStyle/>
          <a:p>
            <a:pPr algn="ctr" eaLnBrk="1" hangingPunct="1">
              <a:defRPr/>
            </a:pPr>
            <a:r>
              <a:rPr lang="tr-TR" sz="3600" b="1" dirty="0" smtClean="0">
                <a:solidFill>
                  <a:srgbClr val="0070C0"/>
                </a:solidFill>
                <a:latin typeface="Comic Sans MS" pitchFamily="66" charset="0"/>
              </a:rPr>
              <a:t>Aşırı Düşük Teklif Sorgulaması-6</a:t>
            </a:r>
            <a:endParaRPr lang="tr-TR" sz="3600" dirty="0"/>
          </a:p>
        </p:txBody>
      </p:sp>
      <p:sp>
        <p:nvSpPr>
          <p:cNvPr id="88067" name="2 İçerik Yer Tutucusu"/>
          <p:cNvSpPr>
            <a:spLocks noGrp="1"/>
          </p:cNvSpPr>
          <p:nvPr>
            <p:ph idx="1"/>
          </p:nvPr>
        </p:nvSpPr>
        <p:spPr/>
        <p:txBody>
          <a:bodyPr/>
          <a:lstStyle/>
          <a:p>
            <a:pPr algn="just" eaLnBrk="1" hangingPunct="1"/>
            <a:r>
              <a:rPr lang="tr-TR" sz="2400" smtClean="0"/>
              <a:t>İstekliler, tekliflerine ilişkin olarak Genel Tebliğin 79.4.2.3. maddesinde sayılan bu belgelerden kendileri için uygun olanları Kamu İhale Genel Tebliğinin (79.4.2.4-79.4.2.13) maddelerine göre yapacakları açıklamalar kapsamında sunacaklardır. </a:t>
            </a:r>
          </a:p>
          <a:p>
            <a:pPr algn="just" eaLnBrk="1" hangingPunct="1"/>
            <a:r>
              <a:rPr lang="tr-TR" sz="2400" smtClean="0"/>
              <a:t>Yukarıda sayılan belge ve bilgilerden hiçbiri ile açıklama yapılmasının fiilen mümkün olmadığının anlaşıldığı durumlarda istekli tarafından gerekçesi belirtilmek suretiyle ilgili mevzuatına göre son 12 ay içinde düzenlenen açıklamaya elverişli diğer belge ve bilgiler kullanılarak da açıklama yapılabilir. (Örnek: Yurt dışından ithal edilen mallara ilişkin olarak gümrük giriş beyannamesi kullanılarak açıklama yapılabilir.)</a:t>
            </a:r>
          </a:p>
          <a:p>
            <a:pPr eaLnBrk="1" hangingPunct="1"/>
            <a:endParaRPr lang="tr-TR" sz="2400"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lstStyle/>
          <a:p>
            <a:pPr algn="ctr" eaLnBrk="1" fontAlgn="auto" hangingPunct="1">
              <a:spcAft>
                <a:spcPts val="0"/>
              </a:spcAft>
              <a:defRPr/>
            </a:pPr>
            <a:r>
              <a:rPr lang="tr-TR" sz="3400" b="1" dirty="0">
                <a:solidFill>
                  <a:srgbClr val="0070C0"/>
                </a:solidFill>
                <a:latin typeface="Comic Sans MS" pitchFamily="66" charset="0"/>
              </a:rPr>
              <a:t>Aşırı Düşük Teklif </a:t>
            </a:r>
            <a:r>
              <a:rPr lang="tr-TR" sz="3400" b="1" dirty="0" smtClean="0">
                <a:solidFill>
                  <a:srgbClr val="0070C0"/>
                </a:solidFill>
                <a:latin typeface="Comic Sans MS" pitchFamily="66" charset="0"/>
              </a:rPr>
              <a:t>Sorgulaması-7</a:t>
            </a:r>
            <a:endParaRPr lang="tr-TR" sz="3400" b="1" dirty="0">
              <a:solidFill>
                <a:srgbClr val="0070C0"/>
              </a:solidFill>
              <a:latin typeface="Comic Sans MS" pitchFamily="66" charset="0"/>
            </a:endParaRPr>
          </a:p>
        </p:txBody>
      </p:sp>
      <p:sp>
        <p:nvSpPr>
          <p:cNvPr id="89091" name="Rectangle 3"/>
          <p:cNvSpPr>
            <a:spLocks noGrp="1" noChangeArrowheads="1"/>
          </p:cNvSpPr>
          <p:nvPr>
            <p:ph idx="1"/>
          </p:nvPr>
        </p:nvSpPr>
        <p:spPr>
          <a:xfrm>
            <a:off x="971550" y="1557338"/>
            <a:ext cx="7993063" cy="5040312"/>
          </a:xfrm>
        </p:spPr>
        <p:txBody>
          <a:bodyPr/>
          <a:lstStyle/>
          <a:p>
            <a:pPr algn="just" eaLnBrk="1" hangingPunct="1">
              <a:lnSpc>
                <a:spcPct val="80000"/>
              </a:lnSpc>
            </a:pPr>
            <a:r>
              <a:rPr lang="tr-TR" sz="3600" smtClean="0">
                <a:solidFill>
                  <a:srgbClr val="FF0000"/>
                </a:solidFill>
                <a:latin typeface="Calibri" pitchFamily="34" charset="0"/>
              </a:rPr>
              <a:t>Açıklama Yöntemleri ve Belgelendirme</a:t>
            </a:r>
            <a:endParaRPr lang="tr-TR" sz="3600" smtClean="0">
              <a:latin typeface="Calibri" pitchFamily="34" charset="0"/>
            </a:endParaRPr>
          </a:p>
          <a:p>
            <a:pPr algn="just" eaLnBrk="1" hangingPunct="1">
              <a:lnSpc>
                <a:spcPct val="80000"/>
              </a:lnSpc>
            </a:pPr>
            <a:r>
              <a:rPr lang="tr-TR" smtClean="0">
                <a:solidFill>
                  <a:srgbClr val="FF0000"/>
                </a:solidFill>
                <a:latin typeface="Calibri" pitchFamily="34" charset="0"/>
              </a:rPr>
              <a:t>I-Üçüncü kişilerden alınan fiyatların kullanılması</a:t>
            </a:r>
            <a:endParaRPr lang="tr-TR" sz="2100" smtClean="0">
              <a:latin typeface="Calibri" pitchFamily="34" charset="0"/>
            </a:endParaRPr>
          </a:p>
          <a:p>
            <a:pPr algn="just" eaLnBrk="1" hangingPunct="1">
              <a:lnSpc>
                <a:spcPct val="80000"/>
              </a:lnSpc>
            </a:pPr>
            <a:r>
              <a:rPr lang="tr-TR" sz="2100" smtClean="0">
                <a:latin typeface="Calibri" pitchFamily="34" charset="0"/>
              </a:rPr>
              <a:t>1- </a:t>
            </a:r>
            <a:r>
              <a:rPr lang="tr-TR" sz="2400" smtClean="0"/>
              <a:t>Tedarikçi veya üreticilerden alınan birim fiyatları gösteren proforma fatura sunularak açıklama yapılması</a:t>
            </a:r>
            <a:endParaRPr lang="tr-TR" sz="2100" smtClean="0">
              <a:latin typeface="Calibri" pitchFamily="34" charset="0"/>
            </a:endParaRPr>
          </a:p>
          <a:p>
            <a:pPr algn="just" eaLnBrk="1" hangingPunct="1">
              <a:lnSpc>
                <a:spcPct val="80000"/>
              </a:lnSpc>
            </a:pPr>
            <a:endParaRPr lang="tr-TR" sz="2400" smtClean="0"/>
          </a:p>
          <a:p>
            <a:pPr algn="just" eaLnBrk="1" hangingPunct="1">
              <a:lnSpc>
                <a:spcPct val="80000"/>
              </a:lnSpc>
            </a:pPr>
            <a:r>
              <a:rPr lang="tr-TR" sz="2400" smtClean="0"/>
              <a:t>a) Maliyete dayalı açıklama yapıldığında, mükellefle tam tasdik sözleşmesi yapan veya beyannamelerini imzalamaya yetkili olan meslek mensubu tarafından proforma fatura üzerine; </a:t>
            </a:r>
            <a:r>
              <a:rPr lang="tr-TR" sz="2400" i="1" smtClean="0">
                <a:solidFill>
                  <a:srgbClr val="FF0000"/>
                </a:solidFill>
              </a:rPr>
              <a:t>“Birim satış tutarının, mükellefin yasal defter ve belgelerine göre çıkartılan ve tarafımdan onaylanan maliyet/satış tutarı tespit tutanağındaki ağırlıklı ortalama birim maliyet tutarının altında olmadığını beyan ederim.” </a:t>
            </a:r>
            <a:r>
              <a:rPr lang="tr-TR" sz="2400" smtClean="0"/>
              <a:t>ibaresinin yazılarak imzalanması ve iletişim bilgileri de belirtilmek suretiyle kaşelenmesi/mühürlenmesi gerekmektedir.</a:t>
            </a:r>
          </a:p>
          <a:p>
            <a:pPr eaLnBrk="1" hangingPunct="1">
              <a:lnSpc>
                <a:spcPct val="80000"/>
              </a:lnSpc>
            </a:pPr>
            <a:endParaRPr lang="tr-TR" sz="2100" smtClean="0">
              <a:solidFill>
                <a:schemeClr val="tx2"/>
              </a:solidFill>
            </a:endParaRP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pPr algn="ctr" eaLnBrk="1" fontAlgn="auto" hangingPunct="1">
              <a:spcAft>
                <a:spcPts val="0"/>
              </a:spcAft>
              <a:defRPr/>
            </a:pPr>
            <a:r>
              <a:rPr lang="tr-TR" sz="3400" b="1" dirty="0">
                <a:solidFill>
                  <a:srgbClr val="0070C0"/>
                </a:solidFill>
                <a:latin typeface="Comic Sans MS" pitchFamily="66" charset="0"/>
              </a:rPr>
              <a:t>Aşırı Düşük Teklif </a:t>
            </a:r>
            <a:r>
              <a:rPr lang="tr-TR" sz="3400" b="1" dirty="0" smtClean="0">
                <a:solidFill>
                  <a:srgbClr val="0070C0"/>
                </a:solidFill>
                <a:latin typeface="Comic Sans MS" pitchFamily="66" charset="0"/>
              </a:rPr>
              <a:t>Sorgulaması-8</a:t>
            </a:r>
            <a:endParaRPr lang="tr-TR" sz="3400" b="1" dirty="0">
              <a:solidFill>
                <a:srgbClr val="0070C0"/>
              </a:solidFill>
              <a:latin typeface="Comic Sans MS" pitchFamily="66" charset="0"/>
            </a:endParaRPr>
          </a:p>
        </p:txBody>
      </p:sp>
      <p:sp>
        <p:nvSpPr>
          <p:cNvPr id="90115" name="Rectangle 3"/>
          <p:cNvSpPr>
            <a:spLocks noGrp="1" noChangeArrowheads="1"/>
          </p:cNvSpPr>
          <p:nvPr>
            <p:ph idx="1"/>
          </p:nvPr>
        </p:nvSpPr>
        <p:spPr>
          <a:xfrm>
            <a:off x="1042988" y="1773238"/>
            <a:ext cx="7624762" cy="4057650"/>
          </a:xfrm>
        </p:spPr>
        <p:txBody>
          <a:bodyPr/>
          <a:lstStyle/>
          <a:p>
            <a:pPr algn="just" eaLnBrk="1" hangingPunct="1">
              <a:lnSpc>
                <a:spcPct val="80000"/>
              </a:lnSpc>
            </a:pPr>
            <a:r>
              <a:rPr lang="tr-TR" sz="2400" smtClean="0"/>
              <a:t>b) Satışlar üzerinden açıklama yapıldığında, mükellefle tam tasdik sözleşmesi yapan veya beyannamelerini imzalamaya yetkili olan meslek mensubu tarafından proforma fatura üzerine; “</a:t>
            </a:r>
            <a:r>
              <a:rPr lang="tr-TR" sz="2400" i="1" smtClean="0">
                <a:solidFill>
                  <a:srgbClr val="FF0000"/>
                </a:solidFill>
              </a:rPr>
              <a:t>Birim satış tutarının, mükellefin yasal defter ve belgelerine göre çıkartılan ve tarafımdan onaylanan maliyet/satış tutarı tespit tutanağındaki ağırlıklı ortalama birim satış tutarının % 80’inin altında olmadığını beyan ederim.”</a:t>
            </a:r>
            <a:r>
              <a:rPr lang="tr-TR" sz="2400" smtClean="0"/>
              <a:t> ibaresinin yazılarak imzalanması ve iletişim bilgileri de belirtilmek suretiyle kaşelenmesi/mühürlenmesi gerekmektedir.</a:t>
            </a:r>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1435100" y="0"/>
            <a:ext cx="7499350" cy="1143000"/>
          </a:xfrm>
        </p:spPr>
        <p:txBody>
          <a:bodyPr/>
          <a:lstStyle/>
          <a:p>
            <a:pPr algn="ctr" eaLnBrk="1" fontAlgn="auto" hangingPunct="1">
              <a:spcAft>
                <a:spcPts val="0"/>
              </a:spcAft>
              <a:defRPr/>
            </a:pPr>
            <a:r>
              <a:rPr lang="tr-TR" sz="3400" b="1" dirty="0">
                <a:solidFill>
                  <a:srgbClr val="0070C0"/>
                </a:solidFill>
                <a:latin typeface="Comic Sans MS" pitchFamily="66" charset="0"/>
              </a:rPr>
              <a:t>Aşırı Düşük Teklif </a:t>
            </a:r>
            <a:r>
              <a:rPr lang="tr-TR" sz="3400" b="1" dirty="0" smtClean="0">
                <a:solidFill>
                  <a:srgbClr val="0070C0"/>
                </a:solidFill>
                <a:latin typeface="Comic Sans MS" pitchFamily="66" charset="0"/>
              </a:rPr>
              <a:t>Sorgulaması-9</a:t>
            </a:r>
            <a:endParaRPr lang="tr-TR" sz="3400" b="1" dirty="0">
              <a:solidFill>
                <a:srgbClr val="0070C0"/>
              </a:solidFill>
              <a:latin typeface="Comic Sans MS" pitchFamily="66" charset="0"/>
            </a:endParaRPr>
          </a:p>
        </p:txBody>
      </p:sp>
      <p:sp>
        <p:nvSpPr>
          <p:cNvPr id="91139" name="Rectangle 3"/>
          <p:cNvSpPr>
            <a:spLocks noGrp="1" noChangeArrowheads="1"/>
          </p:cNvSpPr>
          <p:nvPr>
            <p:ph idx="1"/>
          </p:nvPr>
        </p:nvSpPr>
        <p:spPr>
          <a:xfrm>
            <a:off x="1071563" y="981075"/>
            <a:ext cx="7821612" cy="5184775"/>
          </a:xfrm>
        </p:spPr>
        <p:txBody>
          <a:bodyPr/>
          <a:lstStyle/>
          <a:p>
            <a:pPr eaLnBrk="1" hangingPunct="1">
              <a:lnSpc>
                <a:spcPct val="90000"/>
              </a:lnSpc>
            </a:pPr>
            <a:endParaRPr lang="tr-TR" sz="1900" b="1" smtClean="0"/>
          </a:p>
          <a:p>
            <a:pPr algn="just" eaLnBrk="1" hangingPunct="1">
              <a:lnSpc>
                <a:spcPct val="80000"/>
              </a:lnSpc>
            </a:pPr>
            <a:r>
              <a:rPr lang="tr-TR" sz="2400" smtClean="0"/>
              <a:t>2-Teklifin bir bölümünü oluşturan iş kalemlerine/gruplarına ilişkin olarak piyasada o alanda faaliyet gösteren kişilerden alınan fiyat teklifleri sunularak açıklama yapılması</a:t>
            </a:r>
          </a:p>
          <a:p>
            <a:pPr algn="just" eaLnBrk="1" hangingPunct="1">
              <a:lnSpc>
                <a:spcPct val="90000"/>
              </a:lnSpc>
              <a:buFont typeface="Wingdings 2" pitchFamily="18" charset="2"/>
              <a:buNone/>
            </a:pPr>
            <a:r>
              <a:rPr lang="tr-TR" sz="2400" smtClean="0"/>
              <a:t>    </a:t>
            </a:r>
          </a:p>
          <a:p>
            <a:pPr algn="just" eaLnBrk="1" hangingPunct="1">
              <a:lnSpc>
                <a:spcPct val="90000"/>
              </a:lnSpc>
              <a:buFont typeface="Wingdings 2" pitchFamily="18" charset="2"/>
              <a:buNone/>
            </a:pPr>
            <a:r>
              <a:rPr lang="tr-TR" sz="2400" smtClean="0"/>
              <a:t>    a) Maliyete dayalı açıklama yapıldığında, mükellefle tam tasdik sözleşmesi yapan veya beyannamelerini imzalamaya yetkili olan meslek mensubu tarafından fiyat teklifinin üzerine; </a:t>
            </a:r>
            <a:r>
              <a:rPr lang="tr-TR" sz="2400" smtClean="0">
                <a:solidFill>
                  <a:srgbClr val="FF0000"/>
                </a:solidFill>
              </a:rPr>
              <a:t>“Birim fiyatın, mükellefin yasal defter ve belgelerine göre çıkartılan ve tarafımdan onaylanan maliyet/satış tutarı tespit tutanağındaki toplam birim maliyet tutarının altında olmadığını beyan ederim.” </a:t>
            </a:r>
            <a:r>
              <a:rPr lang="tr-TR" sz="2400" smtClean="0"/>
              <a:t>ibaresinin yazılarak imzalanması ve iletişim bilgileri de belirtilmek suretiyle kaşelenmesi/mühürlenmesi gerekmektedir.</a:t>
            </a:r>
          </a:p>
          <a:p>
            <a:pPr algn="just" eaLnBrk="1" hangingPunct="1">
              <a:lnSpc>
                <a:spcPct val="90000"/>
              </a:lnSpc>
              <a:buFont typeface="Wingdings 2" pitchFamily="18" charset="2"/>
              <a:buNone/>
            </a:pPr>
            <a:endParaRPr lang="tr-TR" sz="2000" smtClean="0">
              <a:latin typeface="Calibri" pitchFamily="34" charset="0"/>
            </a:endParaRPr>
          </a:p>
          <a:p>
            <a:pPr algn="just" eaLnBrk="1" hangingPunct="1">
              <a:lnSpc>
                <a:spcPct val="90000"/>
              </a:lnSpc>
            </a:pPr>
            <a:endParaRPr lang="tr-TR" sz="2000" smtClean="0">
              <a:solidFill>
                <a:schemeClr val="tx2"/>
              </a:solidFill>
              <a:latin typeface="Calibri"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eaLnBrk="1" fontAlgn="auto" hangingPunct="1">
              <a:spcAft>
                <a:spcPts val="0"/>
              </a:spcAft>
              <a:defRPr/>
            </a:pPr>
            <a:r>
              <a:rPr lang="tr-TR" sz="3200" b="1" dirty="0" smtClean="0">
                <a:solidFill>
                  <a:srgbClr val="0070C0"/>
                </a:solidFill>
                <a:latin typeface="Comic Sans MS" pitchFamily="66" charset="0"/>
              </a:rPr>
              <a:t>Yaklaşık Maliyetin Tespiti-3 </a:t>
            </a:r>
            <a:r>
              <a:rPr lang="tr-TR" sz="3200" b="1" dirty="0" smtClean="0">
                <a:solidFill>
                  <a:srgbClr val="0070C0"/>
                </a:solidFill>
                <a:latin typeface="Calibri" pitchFamily="34" charset="0"/>
              </a:rPr>
              <a:t>(</a:t>
            </a:r>
            <a:r>
              <a:rPr lang="tr-TR" sz="3600" b="1" dirty="0" smtClean="0">
                <a:solidFill>
                  <a:srgbClr val="0070C0"/>
                </a:solidFill>
                <a:latin typeface="Calibri" pitchFamily="34" charset="0"/>
              </a:rPr>
              <a:t>Yön. m. 7-9)</a:t>
            </a:r>
            <a:endParaRPr lang="tr-TR" sz="3200" dirty="0">
              <a:solidFill>
                <a:srgbClr val="0070C0"/>
              </a:solidFill>
              <a:latin typeface="Comic Sans MS" pitchFamily="66" charset="0"/>
            </a:endParaRPr>
          </a:p>
        </p:txBody>
      </p:sp>
      <p:sp>
        <p:nvSpPr>
          <p:cNvPr id="3" name="2 İçerik Yer Tutucusu"/>
          <p:cNvSpPr>
            <a:spLocks noGrp="1"/>
          </p:cNvSpPr>
          <p:nvPr>
            <p:ph idx="1"/>
          </p:nvPr>
        </p:nvSpPr>
        <p:spPr/>
        <p:txBody>
          <a:bodyPr>
            <a:normAutofit fontScale="92500" lnSpcReduction="10000"/>
          </a:bodyPr>
          <a:lstStyle/>
          <a:p>
            <a:pPr marL="365760" indent="-283464" algn="just" eaLnBrk="1" fontAlgn="auto" hangingPunct="1">
              <a:spcAft>
                <a:spcPts val="0"/>
              </a:spcAft>
              <a:buFont typeface="Wingdings 2"/>
              <a:buNone/>
              <a:defRPr/>
            </a:pPr>
            <a:r>
              <a:rPr lang="tr-TR" dirty="0" smtClean="0">
                <a:latin typeface="Calibri" pitchFamily="34" charset="0"/>
              </a:rPr>
              <a:t>	</a:t>
            </a:r>
            <a:r>
              <a:rPr lang="tr-TR" sz="3000" dirty="0" smtClean="0">
                <a:latin typeface="Calibri" pitchFamily="34" charset="0"/>
              </a:rPr>
              <a:t>	d)İhale konusu işe ilişkin olarak Bütçe Uygulama Talimatlarında ve/veya Sağlık Uygulama Tebliğinde yer alan fiyatlardan KDV veya farklı nitelikteki diğer giderler indirilmek suretiyle bulunan fiyatlar,</a:t>
            </a:r>
          </a:p>
          <a:p>
            <a:pPr marL="365760" indent="-283464" algn="just" eaLnBrk="1" fontAlgn="auto" hangingPunct="1">
              <a:spcAft>
                <a:spcPts val="0"/>
              </a:spcAft>
              <a:buFont typeface="Wingdings 2"/>
              <a:buNone/>
              <a:defRPr/>
            </a:pPr>
            <a:r>
              <a:rPr lang="tr-TR" sz="3000" dirty="0" smtClean="0">
                <a:latin typeface="Calibri" pitchFamily="34" charset="0"/>
              </a:rPr>
              <a:t>	</a:t>
            </a:r>
            <a:r>
              <a:rPr lang="tr-TR" sz="3000" b="1" dirty="0" smtClean="0">
                <a:solidFill>
                  <a:srgbClr val="FF0000"/>
                </a:solidFill>
                <a:latin typeface="Calibri" pitchFamily="34" charset="0"/>
              </a:rPr>
              <a:t>esas alınır.</a:t>
            </a:r>
            <a:r>
              <a:rPr lang="tr-TR" sz="3000" dirty="0" smtClean="0">
                <a:latin typeface="Calibri" pitchFamily="34" charset="0"/>
              </a:rPr>
              <a:t>	</a:t>
            </a:r>
          </a:p>
          <a:p>
            <a:pPr marL="365760" indent="-283464" algn="just" eaLnBrk="1" fontAlgn="auto" hangingPunct="1">
              <a:spcAft>
                <a:spcPts val="0"/>
              </a:spcAft>
              <a:buFont typeface="Wingdings 2"/>
              <a:buNone/>
              <a:defRPr/>
            </a:pPr>
            <a:r>
              <a:rPr lang="tr-TR" sz="3000" dirty="0" smtClean="0">
                <a:latin typeface="Calibri" pitchFamily="34" charset="0"/>
              </a:rPr>
              <a:t>	Yukarıda belirtilen fiyatların biri, birkaçı veya tamamı herhangi bir öncelik sırası olmaksızın kullanılabilir. </a:t>
            </a:r>
          </a:p>
          <a:p>
            <a:pPr marL="365760" indent="-283464" algn="just" eaLnBrk="1" fontAlgn="auto" hangingPunct="1">
              <a:spcAft>
                <a:spcPts val="0"/>
              </a:spcAft>
              <a:buFont typeface="Wingdings 2"/>
              <a:buChar char=""/>
              <a:defRPr/>
            </a:pPr>
            <a:r>
              <a:rPr lang="tr-TR" sz="3000" dirty="0" smtClean="0">
                <a:solidFill>
                  <a:schemeClr val="bg2">
                    <a:lumMod val="50000"/>
                  </a:schemeClr>
                </a:solidFill>
                <a:latin typeface="Calibri" pitchFamily="34" charset="0"/>
              </a:rPr>
              <a:t>Fiyat farkı ödenmeyecek durumlarda muhtemel fiyat değişiklikleri de hesaplamada dikkate alınır. </a:t>
            </a:r>
          </a:p>
          <a:p>
            <a:pPr marL="365760" indent="-283464" eaLnBrk="1" fontAlgn="auto" hangingPunct="1">
              <a:spcAft>
                <a:spcPts val="0"/>
              </a:spcAft>
              <a:buFont typeface="Wingdings 2"/>
              <a:buChar char=""/>
              <a:defRPr/>
            </a:pPr>
            <a:endParaRPr lang="tr-T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xfrm>
            <a:off x="1435100" y="0"/>
            <a:ext cx="7499350" cy="981075"/>
          </a:xfrm>
        </p:spPr>
        <p:txBody>
          <a:bodyPr/>
          <a:lstStyle/>
          <a:p>
            <a:pPr algn="ctr" eaLnBrk="1" fontAlgn="auto" hangingPunct="1">
              <a:spcAft>
                <a:spcPts val="0"/>
              </a:spcAft>
              <a:defRPr/>
            </a:pPr>
            <a:r>
              <a:rPr lang="tr-TR" sz="3200" b="1" dirty="0">
                <a:solidFill>
                  <a:srgbClr val="0070C0"/>
                </a:solidFill>
                <a:latin typeface="Comic Sans MS" pitchFamily="66" charset="0"/>
              </a:rPr>
              <a:t>Aşırı Düşük Teklif </a:t>
            </a:r>
            <a:r>
              <a:rPr lang="tr-TR" sz="3200" b="1" dirty="0" smtClean="0">
                <a:solidFill>
                  <a:srgbClr val="0070C0"/>
                </a:solidFill>
                <a:latin typeface="Comic Sans MS" pitchFamily="66" charset="0"/>
              </a:rPr>
              <a:t>Sorgulaması-10</a:t>
            </a:r>
            <a:endParaRPr lang="tr-TR" sz="3200" b="1" dirty="0">
              <a:solidFill>
                <a:srgbClr val="0070C0"/>
              </a:solidFill>
              <a:latin typeface="Comic Sans MS" pitchFamily="66" charset="0"/>
            </a:endParaRPr>
          </a:p>
        </p:txBody>
      </p:sp>
      <p:sp>
        <p:nvSpPr>
          <p:cNvPr id="92163" name="Rectangle 3"/>
          <p:cNvSpPr>
            <a:spLocks noGrp="1" noChangeArrowheads="1"/>
          </p:cNvSpPr>
          <p:nvPr>
            <p:ph idx="1"/>
          </p:nvPr>
        </p:nvSpPr>
        <p:spPr>
          <a:xfrm>
            <a:off x="1435100" y="908050"/>
            <a:ext cx="7499350" cy="5340350"/>
          </a:xfrm>
        </p:spPr>
        <p:txBody>
          <a:bodyPr/>
          <a:lstStyle/>
          <a:p>
            <a:pPr algn="just"/>
            <a:r>
              <a:rPr lang="tr-TR" sz="2100" smtClean="0"/>
              <a:t>b) </a:t>
            </a:r>
            <a:r>
              <a:rPr lang="tr-TR" sz="2400" smtClean="0"/>
              <a:t>Satışlar üzerinden açıklama yapıldığında, mükellefle tam tasdik sözleşmesi yapan veya beyannamelerini imzalamaya yetkili olan meslek mensubu tarafından fiyat teklifinin üzerine; “</a:t>
            </a:r>
            <a:r>
              <a:rPr lang="tr-TR" sz="2400" i="1" smtClean="0">
                <a:solidFill>
                  <a:srgbClr val="FF0000"/>
                </a:solidFill>
              </a:rPr>
              <a:t>Birim fiyatın, mükellefin yasal defter ve belgelerine göre çıkartılan ve tarafımdan onaylanan maliyet/satış tutarı tespit tutanağındaki ağırlıklı ortalama birim satış tutarının % 80’inin altında olmadığını beyan ederim.” </a:t>
            </a:r>
            <a:r>
              <a:rPr lang="tr-TR" sz="2400" smtClean="0"/>
              <a:t>ibaresinin yazılarak imzalanması ve iletişim bilgileri de belirtilmek suretiyle kaşelenmesi/mühürlenmesi gerekmektedir.</a:t>
            </a:r>
          </a:p>
          <a:p>
            <a:pPr algn="just">
              <a:buFont typeface="Wingdings 2" pitchFamily="18" charset="2"/>
              <a:buNone/>
            </a:pPr>
            <a:endParaRPr lang="tr-TR" sz="2400" smtClean="0"/>
          </a:p>
          <a:p>
            <a:pPr algn="just"/>
            <a:r>
              <a:rPr lang="tr-TR" sz="2400" smtClean="0">
                <a:solidFill>
                  <a:srgbClr val="FF0000"/>
                </a:solidFill>
              </a:rPr>
              <a:t>Proforma fatura ve fiyat tekliflerinin, </a:t>
            </a:r>
            <a:r>
              <a:rPr lang="tr-TR" sz="2400" smtClean="0"/>
              <a:t>proforma fatura veya fiyat teklifine konu alanda faaliyet gösterenlerden alınması gerekmekte olup bu belgelerin </a:t>
            </a:r>
            <a:r>
              <a:rPr lang="tr-TR" sz="2400" smtClean="0">
                <a:solidFill>
                  <a:srgbClr val="FF0000"/>
                </a:solidFill>
              </a:rPr>
              <a:t>ihale tarihinden önce düzenlenmiş olması zorunlu değildir.</a:t>
            </a:r>
          </a:p>
          <a:p>
            <a:pPr algn="just" eaLnBrk="1" hangingPunct="1">
              <a:lnSpc>
                <a:spcPct val="80000"/>
              </a:lnSpc>
              <a:buFont typeface="Wingdings 2" pitchFamily="18" charset="2"/>
              <a:buNone/>
            </a:pPr>
            <a:endParaRPr lang="tr-TR" sz="2100" smtClean="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8888" y="0"/>
            <a:ext cx="7885112" cy="1196975"/>
          </a:xfrm>
        </p:spPr>
        <p:txBody>
          <a:bodyPr/>
          <a:lstStyle/>
          <a:p>
            <a:pPr>
              <a:defRPr/>
            </a:pPr>
            <a:r>
              <a:rPr lang="tr-TR" sz="3600" b="1" dirty="0" smtClean="0">
                <a:solidFill>
                  <a:srgbClr val="0070C0"/>
                </a:solidFill>
                <a:latin typeface="Comic Sans MS" pitchFamily="66" charset="0"/>
              </a:rPr>
              <a:t>Aşırı Düşük Teklif Sorgulaması-11</a:t>
            </a:r>
            <a:endParaRPr lang="tr-TR" sz="3600" dirty="0"/>
          </a:p>
        </p:txBody>
      </p:sp>
      <p:sp>
        <p:nvSpPr>
          <p:cNvPr id="93187" name="2 İçerik Yer Tutucusu"/>
          <p:cNvSpPr>
            <a:spLocks noGrp="1"/>
          </p:cNvSpPr>
          <p:nvPr>
            <p:ph idx="1"/>
          </p:nvPr>
        </p:nvSpPr>
        <p:spPr>
          <a:xfrm>
            <a:off x="1435100" y="1196975"/>
            <a:ext cx="7499350" cy="5051425"/>
          </a:xfrm>
        </p:spPr>
        <p:txBody>
          <a:bodyPr/>
          <a:lstStyle/>
          <a:p>
            <a:r>
              <a:rPr lang="tr-TR" smtClean="0">
                <a:solidFill>
                  <a:srgbClr val="FF0000"/>
                </a:solidFill>
              </a:rPr>
              <a:t>II- İsteklinin ürettiği,aldığı ve sattığı mallara ilişkin fiyatların kullanılması</a:t>
            </a:r>
            <a:endParaRPr lang="tr-TR" sz="2800" smtClean="0">
              <a:solidFill>
                <a:srgbClr val="FF0000"/>
              </a:solidFill>
            </a:endParaRPr>
          </a:p>
          <a:p>
            <a:pPr algn="just"/>
            <a:r>
              <a:rPr lang="tr-TR" sz="2400" smtClean="0"/>
              <a:t>İstekli, açıklamasını kendi ürettiği, aldığı veya sattığı mallara dayandırıyorsa ihale konusu işte kullanılması öngörülen mala ilişkin ağırlıklı ortalama birim maliyetin veya ağırlıklı ortalama birim satış tutarının belirtildiği </a:t>
            </a:r>
            <a:r>
              <a:rPr lang="tr-TR" sz="2400" i="1" smtClean="0">
                <a:solidFill>
                  <a:srgbClr val="FF0000"/>
                </a:solidFill>
              </a:rPr>
              <a:t>“maliyet/satış tutarı tespit tutanağı”</a:t>
            </a:r>
            <a:r>
              <a:rPr lang="tr-TR" sz="2400" smtClean="0">
                <a:solidFill>
                  <a:srgbClr val="FF0000"/>
                </a:solidFill>
              </a:rPr>
              <a:t> </a:t>
            </a:r>
            <a:r>
              <a:rPr lang="tr-TR" sz="2400" smtClean="0"/>
              <a:t>nı sunacaktır.</a:t>
            </a:r>
          </a:p>
          <a:p>
            <a:pPr algn="just"/>
            <a:r>
              <a:rPr lang="tr-TR" sz="2400" smtClean="0"/>
              <a:t>Ancak, isteklinin son geçici vergi beyanname döneminde 4734 sayılı Kanun kapsamındaki idarelere açıklama konusu mala ilişkin satış yapmış ve satılan malın idarece kabul edilmiş olması durumunda </a:t>
            </a:r>
            <a:r>
              <a:rPr lang="tr-TR" sz="2400" i="1" smtClean="0"/>
              <a:t>“</a:t>
            </a:r>
            <a:r>
              <a:rPr lang="tr-TR" sz="2400" i="1" smtClean="0">
                <a:solidFill>
                  <a:srgbClr val="FF0000"/>
                </a:solidFill>
              </a:rPr>
              <a:t>maliyet/satış tutarı tespit tutanağı”</a:t>
            </a:r>
            <a:r>
              <a:rPr lang="tr-TR" sz="2400" smtClean="0"/>
              <a:t> sunmasına gerek bulunmayıp sadece söz konusu satışa ilişkin fatura suretleri ile de belgelendirme yapılabilecektir.</a:t>
            </a:r>
          </a:p>
          <a:p>
            <a:pPr algn="just"/>
            <a:endParaRPr lang="tr-TR" sz="2800"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00113" y="260350"/>
            <a:ext cx="8064500" cy="1143000"/>
          </a:xfrm>
        </p:spPr>
        <p:txBody>
          <a:bodyPr>
            <a:noAutofit/>
          </a:bodyPr>
          <a:lstStyle/>
          <a:p>
            <a:pPr>
              <a:defRPr/>
            </a:pPr>
            <a:r>
              <a:rPr lang="tr-TR" sz="3600" b="1" dirty="0" smtClean="0">
                <a:solidFill>
                  <a:srgbClr val="0070C0"/>
                </a:solidFill>
                <a:latin typeface="Comic Sans MS" pitchFamily="66" charset="0"/>
              </a:rPr>
              <a:t>Aşırı Düşük Teklif Sorgulaması -12 </a:t>
            </a:r>
            <a:endParaRPr lang="tr-TR" sz="3600" dirty="0"/>
          </a:p>
        </p:txBody>
      </p:sp>
      <p:sp>
        <p:nvSpPr>
          <p:cNvPr id="94211" name="2 İçerik Yer Tutucusu"/>
          <p:cNvSpPr>
            <a:spLocks noGrp="1"/>
          </p:cNvSpPr>
          <p:nvPr>
            <p:ph idx="1"/>
          </p:nvPr>
        </p:nvSpPr>
        <p:spPr/>
        <p:txBody>
          <a:bodyPr/>
          <a:lstStyle/>
          <a:p>
            <a:r>
              <a:rPr lang="tr-TR" smtClean="0">
                <a:solidFill>
                  <a:srgbClr val="FF0000"/>
                </a:solidFill>
              </a:rPr>
              <a:t>III-Kamu kurum ve kuruluşları tarafından sunulan  veya ilan edilen mal ve hizmetlere ilişkin fiyatların kullanılması</a:t>
            </a:r>
          </a:p>
          <a:p>
            <a:pPr algn="just"/>
            <a:r>
              <a:rPr lang="tr-TR" smtClean="0">
                <a:latin typeface="Calibri" pitchFamily="34" charset="0"/>
              </a:rPr>
              <a:t>1-</a:t>
            </a:r>
            <a:r>
              <a:rPr lang="tr-TR" smtClean="0"/>
              <a:t> İsteklinin, kamu kurum ve kuruluşları tarafından sunulan mal ve hizmetlere ilişkin fiyat tekliflerini kullanması halinde sadece ilan/davet ile ihale tarihi arasında (ihale tarihi hariç) düzenlenmiş fiyat teklifini sunması yeterlidir. </a:t>
            </a:r>
          </a:p>
          <a:p>
            <a:endParaRPr lang="tr-TR"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6013" y="260350"/>
            <a:ext cx="8027987" cy="1143000"/>
          </a:xfrm>
        </p:spPr>
        <p:txBody>
          <a:bodyPr>
            <a:noAutofit/>
          </a:bodyPr>
          <a:lstStyle/>
          <a:p>
            <a:pPr>
              <a:defRPr/>
            </a:pPr>
            <a:r>
              <a:rPr lang="tr-TR" sz="3600" b="1" dirty="0" smtClean="0">
                <a:solidFill>
                  <a:srgbClr val="0070C0"/>
                </a:solidFill>
                <a:latin typeface="Comic Sans MS" pitchFamily="66" charset="0"/>
              </a:rPr>
              <a:t>Aşırı Düşük Teklif Sorgulaması-13</a:t>
            </a:r>
            <a:endParaRPr lang="tr-TR" sz="3600" dirty="0"/>
          </a:p>
        </p:txBody>
      </p:sp>
      <p:sp>
        <p:nvSpPr>
          <p:cNvPr id="95235" name="2 İçerik Yer Tutucusu"/>
          <p:cNvSpPr>
            <a:spLocks noGrp="1"/>
          </p:cNvSpPr>
          <p:nvPr>
            <p:ph idx="1"/>
          </p:nvPr>
        </p:nvSpPr>
        <p:spPr/>
        <p:txBody>
          <a:bodyPr/>
          <a:lstStyle/>
          <a:p>
            <a:pPr algn="just"/>
            <a:r>
              <a:rPr lang="tr-TR" smtClean="0"/>
              <a:t>2- İsteklinin, kamu kurum ve kuruluşları tarafından sunulan mal ve hizmetlere ilişkin ilan edilen fiyat tarifelerinde belirtilen fiyatları kullanması halinde sadece ilan/davet ile ihale tarihi arasında (ihale tarihi hariç) geçerli olan bir tarifeyi gösterir belgeyi sunması yeterlidir.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450" y="274638"/>
            <a:ext cx="7956550" cy="1143000"/>
          </a:xfrm>
        </p:spPr>
        <p:txBody>
          <a:bodyPr>
            <a:noAutofit/>
          </a:bodyPr>
          <a:lstStyle/>
          <a:p>
            <a:pPr>
              <a:defRPr/>
            </a:pPr>
            <a:r>
              <a:rPr lang="tr-TR" sz="3600" b="1" dirty="0" smtClean="0">
                <a:solidFill>
                  <a:srgbClr val="0070C0"/>
                </a:solidFill>
                <a:latin typeface="Comic Sans MS" pitchFamily="66" charset="0"/>
              </a:rPr>
              <a:t>Aşırı Düşük Teklif Sorgulaması-14</a:t>
            </a:r>
            <a:endParaRPr lang="tr-TR" sz="3600" dirty="0"/>
          </a:p>
        </p:txBody>
      </p:sp>
      <p:sp>
        <p:nvSpPr>
          <p:cNvPr id="96259" name="2 İçerik Yer Tutucusu"/>
          <p:cNvSpPr>
            <a:spLocks noGrp="1"/>
          </p:cNvSpPr>
          <p:nvPr>
            <p:ph idx="1"/>
          </p:nvPr>
        </p:nvSpPr>
        <p:spPr/>
        <p:txBody>
          <a:bodyPr/>
          <a:lstStyle/>
          <a:p>
            <a:pPr algn="just"/>
            <a:r>
              <a:rPr lang="tr-TR" smtClean="0"/>
              <a:t>3- İstekli tarafından açıklaması yapılacak girdinin fiyatının, kamu kurum ve kuruluşlarınca ilan edilen ilgili mala ilişkin asgari fiyatlara uygun olması halinde sadece ilan/davet ile ihale tarihi arasında (ihale tarihi hariç) geçerli olan asgari fiyatın belgelendirilmesi suretiyle açıklama yapılması yeterlidir.</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260350"/>
            <a:ext cx="8642350" cy="1143000"/>
          </a:xfrm>
        </p:spPr>
        <p:txBody>
          <a:bodyPr/>
          <a:lstStyle/>
          <a:p>
            <a:pPr>
              <a:defRPr/>
            </a:pPr>
            <a:r>
              <a:rPr lang="tr-TR" sz="3600" b="1" dirty="0" smtClean="0">
                <a:solidFill>
                  <a:srgbClr val="0070C0"/>
                </a:solidFill>
                <a:latin typeface="Comic Sans MS" pitchFamily="66" charset="0"/>
              </a:rPr>
              <a:t>Aşırı Düşük Teklif Sorgulaması-15</a:t>
            </a:r>
            <a:endParaRPr lang="tr-TR" sz="3600" dirty="0"/>
          </a:p>
        </p:txBody>
      </p:sp>
      <p:sp>
        <p:nvSpPr>
          <p:cNvPr id="97283" name="2 İçerik Yer Tutucusu"/>
          <p:cNvSpPr>
            <a:spLocks noGrp="1"/>
          </p:cNvSpPr>
          <p:nvPr>
            <p:ph idx="1"/>
          </p:nvPr>
        </p:nvSpPr>
        <p:spPr/>
        <p:txBody>
          <a:bodyPr/>
          <a:lstStyle/>
          <a:p>
            <a:r>
              <a:rPr lang="tr-TR" smtClean="0">
                <a:solidFill>
                  <a:srgbClr val="FF0000"/>
                </a:solidFill>
              </a:rPr>
              <a:t>IV- Zincir mağaza ve marketlerdeki fiyatların kullanılması</a:t>
            </a:r>
          </a:p>
          <a:p>
            <a:pPr algn="just"/>
            <a:r>
              <a:rPr lang="tr-TR" sz="2800" smtClean="0"/>
              <a:t>İstekli tarafından, perakende satış yapan zincir mağaza veya marketlerin yayımladıkları fiyat kataloglarının kullanılması halinde, ilgili mala ait ilan/davet ile ihale tarihi arasında (ihale tarihi hariç) geçerli olan bir fiyatı gösteren mağaza veya market yönetimince onaylanmış kataloğu sunması yeterlidir.</a:t>
            </a:r>
            <a:r>
              <a:rPr lang="tr-TR" sz="2800" b="1" smtClean="0"/>
              <a:t> </a:t>
            </a:r>
            <a:endParaRPr lang="tr-TR" sz="2800" smtClean="0"/>
          </a:p>
          <a:p>
            <a:endParaRPr lang="tr-TR"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60463" y="274638"/>
            <a:ext cx="7983537" cy="1143000"/>
          </a:xfrm>
        </p:spPr>
        <p:txBody>
          <a:bodyPr>
            <a:noAutofit/>
          </a:bodyPr>
          <a:lstStyle/>
          <a:p>
            <a:pPr>
              <a:defRPr/>
            </a:pPr>
            <a:r>
              <a:rPr lang="tr-TR" sz="3600" b="1" dirty="0" smtClean="0">
                <a:solidFill>
                  <a:srgbClr val="0070C0"/>
                </a:solidFill>
                <a:latin typeface="Comic Sans MS" pitchFamily="66" charset="0"/>
              </a:rPr>
              <a:t>Aşırı Düşük Teklif Sorgulaması-16</a:t>
            </a:r>
            <a:endParaRPr lang="tr-TR" sz="3600" dirty="0"/>
          </a:p>
        </p:txBody>
      </p:sp>
      <p:sp>
        <p:nvSpPr>
          <p:cNvPr id="98307" name="2 İçerik Yer Tutucusu"/>
          <p:cNvSpPr>
            <a:spLocks noGrp="1"/>
          </p:cNvSpPr>
          <p:nvPr>
            <p:ph idx="1"/>
          </p:nvPr>
        </p:nvSpPr>
        <p:spPr/>
        <p:txBody>
          <a:bodyPr/>
          <a:lstStyle/>
          <a:p>
            <a:r>
              <a:rPr lang="tr-TR" smtClean="0">
                <a:solidFill>
                  <a:srgbClr val="FF0000"/>
                </a:solidFill>
              </a:rPr>
              <a:t>V- Ticaret borsalarında oluşan fiyatların kullanılması</a:t>
            </a:r>
          </a:p>
          <a:p>
            <a:pPr algn="just"/>
            <a:r>
              <a:rPr lang="tr-TR" sz="2800" smtClean="0"/>
              <a:t>Bu durumda, 5174 sayılı Türkiye Odalar ve Borsalar Birliği ile Odalar ve Borsalar Kanununun 51 inci maddesinin (c) bendi uyarınca borsa idaresi tarafından düzenlenen ve ilgili malın ihale tarihinden önceki son işlem tarihinde gerçekleşen asgari fiyatını gösteren belge ile açıklama yapılması yeterlidir.</a:t>
            </a:r>
          </a:p>
          <a:p>
            <a:endParaRPr lang="tr-TR"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550" y="274638"/>
            <a:ext cx="7962900" cy="1143000"/>
          </a:xfrm>
        </p:spPr>
        <p:txBody>
          <a:bodyPr>
            <a:noAutofit/>
          </a:bodyPr>
          <a:lstStyle/>
          <a:p>
            <a:pPr>
              <a:defRPr/>
            </a:pPr>
            <a:r>
              <a:rPr lang="tr-TR" sz="3600" b="1" dirty="0" smtClean="0">
                <a:solidFill>
                  <a:srgbClr val="0070C0"/>
                </a:solidFill>
                <a:latin typeface="Comic Sans MS" pitchFamily="66" charset="0"/>
              </a:rPr>
              <a:t>Aşırı Düşük Teklif Sorgulaması-17</a:t>
            </a:r>
            <a:endParaRPr lang="tr-TR" sz="3600" dirty="0"/>
          </a:p>
        </p:txBody>
      </p:sp>
      <p:sp>
        <p:nvSpPr>
          <p:cNvPr id="99331" name="2 İçerik Yer Tutucusu"/>
          <p:cNvSpPr>
            <a:spLocks noGrp="1"/>
          </p:cNvSpPr>
          <p:nvPr>
            <p:ph idx="1"/>
          </p:nvPr>
        </p:nvSpPr>
        <p:spPr/>
        <p:txBody>
          <a:bodyPr/>
          <a:lstStyle/>
          <a:p>
            <a:r>
              <a:rPr lang="tr-TR" smtClean="0">
                <a:solidFill>
                  <a:srgbClr val="FF0000"/>
                </a:solidFill>
              </a:rPr>
              <a:t>VI- Toptancı halinde oluşan fiyatların kullanılması</a:t>
            </a:r>
          </a:p>
          <a:p>
            <a:pPr algn="just"/>
            <a:r>
              <a:rPr lang="tr-TR" sz="2800" smtClean="0"/>
              <a:t>Bu durumda, Yaş Sebze ve Meyve Ticaretinin Düzenlenmesi ve Toptancı Halleri Hakkında Kanun Hükmünde Kararname uyarınca faaliyet gösteren toptancı hali idaresi tarafından düzenlenen ve ilgili malın, ihale tarihinden önceki son 12 ayın herhangi bir işlem gününe ait asgari fiyatını gösteren belge ile açıklama yapılması yeterlidir.</a:t>
            </a:r>
          </a:p>
          <a:p>
            <a:endParaRPr lang="tr-TR"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6013" y="0"/>
            <a:ext cx="8027987" cy="1052513"/>
          </a:xfrm>
        </p:spPr>
        <p:txBody>
          <a:bodyPr>
            <a:noAutofit/>
          </a:bodyPr>
          <a:lstStyle/>
          <a:p>
            <a:pPr>
              <a:defRPr/>
            </a:pPr>
            <a:r>
              <a:rPr lang="tr-TR" sz="3600" b="1" dirty="0" smtClean="0">
                <a:solidFill>
                  <a:srgbClr val="0070C0"/>
                </a:solidFill>
                <a:latin typeface="Comic Sans MS" pitchFamily="66" charset="0"/>
              </a:rPr>
              <a:t>Aşırı Düşük Teklif Sorgulaması-18</a:t>
            </a:r>
            <a:endParaRPr lang="tr-TR" sz="3600" dirty="0"/>
          </a:p>
        </p:txBody>
      </p:sp>
      <p:sp>
        <p:nvSpPr>
          <p:cNvPr id="100355" name="2 İçerik Yer Tutucusu"/>
          <p:cNvSpPr>
            <a:spLocks noGrp="1"/>
          </p:cNvSpPr>
          <p:nvPr>
            <p:ph idx="1"/>
          </p:nvPr>
        </p:nvSpPr>
        <p:spPr>
          <a:xfrm>
            <a:off x="1435100" y="1052513"/>
            <a:ext cx="7499350" cy="5472112"/>
          </a:xfrm>
        </p:spPr>
        <p:txBody>
          <a:bodyPr/>
          <a:lstStyle/>
          <a:p>
            <a:r>
              <a:rPr lang="tr-TR" smtClean="0">
                <a:solidFill>
                  <a:srgbClr val="FF0000"/>
                </a:solidFill>
              </a:rPr>
              <a:t>VII- İsteklinin ortağı olduğu tüzel kişiye ait işletmeden mal çekmesi veya satın alması </a:t>
            </a:r>
          </a:p>
          <a:p>
            <a:pPr algn="just"/>
            <a:r>
              <a:rPr lang="tr-TR" sz="2800" smtClean="0"/>
              <a:t>Bu durumda, söz konusu malın emsal bedeli ile değerlenmesi gereklidir. Emsal bedelinin tespitinde Vergi Usul Kanununun ilgili hükümleri esas alınır. Bu durumda, Vergi Usul Kanununa göre hesaplanan emsal bedeli gösteren ve istekliyle tam tasdik sözleşmesi yapan veya beyannamelerini imzalamaya yetkili olan meslek mensubu tarafından hazırlanarak imzalanan ve kaşelenen beyanın verilmesi yeterlidir.</a:t>
            </a:r>
          </a:p>
          <a:p>
            <a:endParaRPr lang="tr-TR" sz="2800"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6013" y="274638"/>
            <a:ext cx="8027987" cy="1143000"/>
          </a:xfrm>
        </p:spPr>
        <p:txBody>
          <a:bodyPr>
            <a:noAutofit/>
          </a:bodyPr>
          <a:lstStyle/>
          <a:p>
            <a:pPr>
              <a:defRPr/>
            </a:pPr>
            <a:r>
              <a:rPr lang="tr-TR" sz="3600" b="1" dirty="0" smtClean="0">
                <a:solidFill>
                  <a:srgbClr val="0070C0"/>
                </a:solidFill>
                <a:latin typeface="Comic Sans MS" pitchFamily="66" charset="0"/>
              </a:rPr>
              <a:t>Aşırı Düşük Teklif Sorgulaması-19</a:t>
            </a:r>
            <a:endParaRPr lang="tr-TR" sz="3600" dirty="0"/>
          </a:p>
        </p:txBody>
      </p:sp>
      <p:sp>
        <p:nvSpPr>
          <p:cNvPr id="101379" name="2 İçerik Yer Tutucusu"/>
          <p:cNvSpPr>
            <a:spLocks noGrp="1"/>
          </p:cNvSpPr>
          <p:nvPr>
            <p:ph idx="1"/>
          </p:nvPr>
        </p:nvSpPr>
        <p:spPr/>
        <p:txBody>
          <a:bodyPr/>
          <a:lstStyle/>
          <a:p>
            <a:pPr algn="just"/>
            <a:r>
              <a:rPr lang="tr-TR" sz="2800" smtClean="0"/>
              <a:t>Proforma veya fiyat teklifi ile açıklama yapılması halinde meslek mensubu tarafından düzenlenmesi zorunlu olan “</a:t>
            </a:r>
            <a:r>
              <a:rPr lang="tr-TR" sz="2800" i="1" smtClean="0">
                <a:solidFill>
                  <a:srgbClr val="FF0000"/>
                </a:solidFill>
              </a:rPr>
              <a:t>maliyet/satış tutarı tespit tutanağı”</a:t>
            </a:r>
            <a:r>
              <a:rPr lang="tr-TR" sz="2800" smtClean="0"/>
              <a:t> açıklama ekinde idareye sunulmayacak ve düzenleyen meslek mensubu tarafından muhafaza edilecektir. </a:t>
            </a:r>
          </a:p>
          <a:p>
            <a:pPr algn="just"/>
            <a:r>
              <a:rPr lang="tr-TR" sz="2800" smtClean="0"/>
              <a:t>Gerekli görülmesi durumunda ihaleyi yapan idare veya KİK tarafından proforma fatura ve fiyat tekliflerine ilişkin maliyet/satış tutarı tespit tutanakları, muhafaza eden meslek mensubundan istenebilecektir.</a:t>
            </a:r>
          </a:p>
          <a:p>
            <a:endParaRPr lang="tr-TR"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normAutofit fontScale="90000"/>
          </a:bodyPr>
          <a:lstStyle/>
          <a:p>
            <a:pPr algn="ctr" eaLnBrk="1" fontAlgn="auto" hangingPunct="1">
              <a:spcAft>
                <a:spcPts val="0"/>
              </a:spcAft>
              <a:defRPr/>
            </a:pPr>
            <a:r>
              <a:rPr lang="tr-TR" sz="4000" b="1" dirty="0" smtClean="0">
                <a:solidFill>
                  <a:srgbClr val="0070C0"/>
                </a:solidFill>
                <a:latin typeface="Comic Sans MS" pitchFamily="66" charset="0"/>
              </a:rPr>
              <a:t>YAKLAŞIK MALİYETİN TESPİTİ-4 </a:t>
            </a:r>
            <a:r>
              <a:rPr lang="tr-TR" sz="3600" b="1" dirty="0" smtClean="0">
                <a:solidFill>
                  <a:srgbClr val="0070C0"/>
                </a:solidFill>
                <a:latin typeface="Calibri" pitchFamily="34" charset="0"/>
              </a:rPr>
              <a:t>(</a:t>
            </a:r>
            <a:r>
              <a:rPr lang="tr-TR" sz="4000" b="1" dirty="0" smtClean="0">
                <a:solidFill>
                  <a:srgbClr val="0070C0"/>
                </a:solidFill>
                <a:latin typeface="Calibri" pitchFamily="34" charset="0"/>
              </a:rPr>
              <a:t>Yön. m. 7-9)</a:t>
            </a:r>
            <a:endParaRPr lang="tr-TR" sz="4000" b="1" dirty="0">
              <a:solidFill>
                <a:srgbClr val="0070C0"/>
              </a:solidFill>
              <a:latin typeface="Comic Sans MS" pitchFamily="66" charset="0"/>
            </a:endParaRPr>
          </a:p>
        </p:txBody>
      </p:sp>
      <p:sp>
        <p:nvSpPr>
          <p:cNvPr id="15363" name="Rectangle 3"/>
          <p:cNvSpPr>
            <a:spLocks noGrp="1" noChangeArrowheads="1"/>
          </p:cNvSpPr>
          <p:nvPr>
            <p:ph idx="1"/>
          </p:nvPr>
        </p:nvSpPr>
        <p:spPr>
          <a:xfrm>
            <a:off x="857250" y="1412875"/>
            <a:ext cx="7786688" cy="4464050"/>
          </a:xfrm>
        </p:spPr>
        <p:txBody>
          <a:bodyPr/>
          <a:lstStyle/>
          <a:p>
            <a:pPr algn="just" eaLnBrk="1" hangingPunct="1"/>
            <a:r>
              <a:rPr lang="tr-TR" sz="2400" b="1" dirty="0" smtClean="0">
                <a:solidFill>
                  <a:srgbClr val="FF0000"/>
                </a:solidFill>
                <a:latin typeface="Calibri" pitchFamily="34" charset="0"/>
              </a:rPr>
              <a:t>Birim fiyat üzerinden teklif alınan ihalelerde:</a:t>
            </a:r>
          </a:p>
          <a:p>
            <a:pPr algn="just" eaLnBrk="1" hangingPunct="1">
              <a:buFont typeface="Wingdings 2" pitchFamily="18" charset="2"/>
              <a:buNone/>
            </a:pPr>
            <a:r>
              <a:rPr lang="tr-TR" sz="2400" dirty="0" smtClean="0">
                <a:latin typeface="Calibri" pitchFamily="34" charset="0"/>
              </a:rPr>
              <a:t>	a)Her bir iş kaleminin miktarını ve gerçekleştirilmesine ilişkin şartları gösteren bir cetvel hazırlanır. Bu cetvelde her bir iş kaleminin adı, birimi, birim fiyatı ve bu fiyata dahil olan maliyetler ile varsa diğer unsurlar gösterilir. </a:t>
            </a:r>
          </a:p>
          <a:p>
            <a:pPr algn="just" eaLnBrk="1" hangingPunct="1">
              <a:buFont typeface="Wingdings 2" pitchFamily="18" charset="2"/>
              <a:buNone/>
            </a:pPr>
            <a:r>
              <a:rPr lang="tr-TR" sz="2400" dirty="0" smtClean="0">
                <a:latin typeface="Calibri" pitchFamily="34" charset="0"/>
              </a:rPr>
              <a:t>	b) Birim fiyata dahil olan maliyetler, iş kalemi ile ilgili bütün unsurları içerecek şekilde düzenlenir ve bu iş kalemine dahil olmayan başka giderler öngörülmez.</a:t>
            </a:r>
            <a:endParaRPr lang="tr-TR" sz="2400" dirty="0" smtClean="0"/>
          </a:p>
          <a:p>
            <a:pPr algn="just"/>
            <a:r>
              <a:rPr lang="tr-TR" sz="2400" b="1" dirty="0" smtClean="0">
                <a:solidFill>
                  <a:srgbClr val="FF0000"/>
                </a:solidFill>
                <a:latin typeface="Calibri" pitchFamily="34" charset="0"/>
              </a:rPr>
              <a:t>Götürü bedel üzerinden teklif alınan ihalelerde:</a:t>
            </a:r>
          </a:p>
          <a:p>
            <a:pPr algn="just">
              <a:buFont typeface="Wingdings 2" pitchFamily="18" charset="2"/>
              <a:buNone/>
            </a:pPr>
            <a:r>
              <a:rPr lang="tr-TR" sz="2400" dirty="0" smtClean="0">
                <a:latin typeface="Calibri" pitchFamily="34" charset="0"/>
              </a:rPr>
              <a:t>   	İşin gerçekleştirilmesine ilişkin şartları gösteren bir cetvel hazırlanır. Bu cetvelde işçilik ile varsa malzeme, ekipman ve diğer unsurlar için belirlenen fiyatlar ve bu fiyata dahil olan maliyetler gösterilir.</a:t>
            </a:r>
          </a:p>
          <a:p>
            <a:pPr eaLnBrk="1" hangingPunct="1">
              <a:buFont typeface="Wingdings 2" pitchFamily="18" charset="2"/>
              <a:buNone/>
            </a:pPr>
            <a:endParaRPr lang="tr-TR" sz="2000" dirty="0" smtClean="0">
              <a:solidFill>
                <a:schemeClr val="tx2"/>
              </a:solidFill>
              <a:latin typeface="Calibri" pitchFamily="34" charset="0"/>
            </a:endParaRPr>
          </a:p>
          <a:p>
            <a:pPr eaLnBrk="1" hangingPunct="1">
              <a:lnSpc>
                <a:spcPct val="80000"/>
              </a:lnSpc>
              <a:buFontTx/>
              <a:buChar char="-"/>
            </a:pPr>
            <a:endParaRPr lang="tr-TR" sz="2100" dirty="0" smtClean="0">
              <a:solidFill>
                <a:schemeClr val="tx2"/>
              </a:solidFill>
            </a:endParaRPr>
          </a:p>
          <a:p>
            <a:pPr eaLnBrk="1" hangingPunct="1">
              <a:lnSpc>
                <a:spcPct val="80000"/>
              </a:lnSpc>
              <a:buFontTx/>
              <a:buChar char="-"/>
            </a:pPr>
            <a:endParaRPr lang="tr-TR" sz="2500" dirty="0" smtClean="0"/>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274638"/>
            <a:ext cx="7891462" cy="1143000"/>
          </a:xfrm>
        </p:spPr>
        <p:txBody>
          <a:bodyPr>
            <a:noAutofit/>
          </a:bodyPr>
          <a:lstStyle/>
          <a:p>
            <a:pPr>
              <a:defRPr/>
            </a:pPr>
            <a:r>
              <a:rPr lang="tr-TR" sz="3600" b="1" dirty="0" smtClean="0">
                <a:solidFill>
                  <a:srgbClr val="0070C0"/>
                </a:solidFill>
                <a:latin typeface="Comic Sans MS" pitchFamily="66" charset="0"/>
              </a:rPr>
              <a:t>Aşırı Düşük Teklif Sorgulaması-20</a:t>
            </a:r>
            <a:endParaRPr lang="tr-TR" sz="3600" dirty="0"/>
          </a:p>
        </p:txBody>
      </p:sp>
      <p:sp>
        <p:nvSpPr>
          <p:cNvPr id="102403" name="2 İçerik Yer Tutucusu"/>
          <p:cNvSpPr>
            <a:spLocks noGrp="1"/>
          </p:cNvSpPr>
          <p:nvPr>
            <p:ph idx="1"/>
          </p:nvPr>
        </p:nvSpPr>
        <p:spPr/>
        <p:txBody>
          <a:bodyPr/>
          <a:lstStyle/>
          <a:p>
            <a:pPr algn="just"/>
            <a:r>
              <a:rPr lang="tr-TR" smtClean="0"/>
              <a:t>İstekliler tarafından aşırı düşük teklif sorgulaması kapsamındaki mallara ilişkin olarak proforma fatura yerine sadece alış faturası ile açıklamada bulunulması geçerli bir açıklama olarak kabul edilmeyecektir.</a:t>
            </a:r>
          </a:p>
          <a:p>
            <a:pPr algn="just"/>
            <a:endParaRPr lang="tr-TR" smtClean="0"/>
          </a:p>
          <a:p>
            <a:pPr algn="just"/>
            <a:r>
              <a:rPr lang="tr-TR" smtClean="0">
                <a:solidFill>
                  <a:srgbClr val="FF0000"/>
                </a:solidFill>
              </a:rPr>
              <a:t>İstekliler tarafından malın stoklarda bulunduğu belirtilerek açıklama yapılamayacaktır.</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6013" y="274638"/>
            <a:ext cx="8280400" cy="1143000"/>
          </a:xfrm>
        </p:spPr>
        <p:txBody>
          <a:bodyPr/>
          <a:lstStyle/>
          <a:p>
            <a:pPr>
              <a:defRPr/>
            </a:pPr>
            <a:r>
              <a:rPr lang="tr-TR" sz="3600" b="1" dirty="0" smtClean="0">
                <a:solidFill>
                  <a:srgbClr val="0070C0"/>
                </a:solidFill>
                <a:latin typeface="Comic Sans MS" pitchFamily="66" charset="0"/>
              </a:rPr>
              <a:t>Aşırı Düşük Teklif Sorgulaması-21</a:t>
            </a:r>
            <a:endParaRPr lang="tr-TR" sz="3600" dirty="0"/>
          </a:p>
        </p:txBody>
      </p:sp>
      <p:sp>
        <p:nvSpPr>
          <p:cNvPr id="103427" name="2 İçerik Yer Tutucusu"/>
          <p:cNvSpPr>
            <a:spLocks noGrp="1"/>
          </p:cNvSpPr>
          <p:nvPr>
            <p:ph idx="1"/>
          </p:nvPr>
        </p:nvSpPr>
        <p:spPr/>
        <p:txBody>
          <a:bodyPr/>
          <a:lstStyle/>
          <a:p>
            <a:r>
              <a:rPr lang="tr-TR" sz="3600" smtClean="0">
                <a:solidFill>
                  <a:srgbClr val="FF0000"/>
                </a:solidFill>
              </a:rPr>
              <a:t>Temizlik hizmeti alımları </a:t>
            </a:r>
          </a:p>
          <a:p>
            <a:pPr algn="just"/>
            <a:r>
              <a:rPr lang="tr-TR" smtClean="0"/>
              <a:t>Amortismana tabi olmayan kova, fırça, paspas, bez, süpürge, faraş, cam sileceği gibi malzemeler, temizlik malzemesi olarak kabul edilecek ve aşırı düşük teklif sorgulamasına verilen cevapta bu malzemeler için öngörülen bedellerin maliyetlerini tevsik eden belgeler sunulacaktır.</a:t>
            </a:r>
          </a:p>
          <a:p>
            <a:endParaRPr lang="tr-TR"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6013" y="274638"/>
            <a:ext cx="7818437" cy="1143000"/>
          </a:xfrm>
        </p:spPr>
        <p:txBody>
          <a:bodyPr>
            <a:normAutofit fontScale="90000"/>
          </a:bodyPr>
          <a:lstStyle/>
          <a:p>
            <a:pPr>
              <a:defRPr/>
            </a:pPr>
            <a:r>
              <a:rPr lang="tr-TR" sz="3600" b="1" dirty="0" smtClean="0">
                <a:solidFill>
                  <a:srgbClr val="0070C0"/>
                </a:solidFill>
                <a:latin typeface="Comic Sans MS" pitchFamily="66" charset="0"/>
              </a:rPr>
              <a:t>Aşırı Düşük Teklif Sorgulaması-22</a:t>
            </a:r>
            <a:endParaRPr lang="tr-TR" sz="3600" dirty="0"/>
          </a:p>
        </p:txBody>
      </p:sp>
      <p:sp>
        <p:nvSpPr>
          <p:cNvPr id="104451" name="2 İçerik Yer Tutucusu"/>
          <p:cNvSpPr>
            <a:spLocks noGrp="1"/>
          </p:cNvSpPr>
          <p:nvPr>
            <p:ph idx="1"/>
          </p:nvPr>
        </p:nvSpPr>
        <p:spPr/>
        <p:txBody>
          <a:bodyPr/>
          <a:lstStyle/>
          <a:p>
            <a:r>
              <a:rPr lang="tr-TR" sz="4000" smtClean="0">
                <a:solidFill>
                  <a:srgbClr val="FF0000"/>
                </a:solidFill>
              </a:rPr>
              <a:t>Özel güvenlik hizmeti alımları</a:t>
            </a:r>
          </a:p>
          <a:p>
            <a:pPr algn="just"/>
            <a:r>
              <a:rPr lang="tr-TR" smtClean="0"/>
              <a:t> </a:t>
            </a:r>
            <a:r>
              <a:rPr lang="tr-TR" sz="2800" smtClean="0"/>
              <a:t>İhale konusu işe ilişkin her türlü güvenlik sistem ve cihazları ile ekipman, alet, edevat, kelepçe, cop, dedektör, telsiz, el feneri, düdük gibi makine ve ekipman maliyetlerinin tamamı, sözleşme ve genel giderler içerisinde yer alan amortisman olarak kabul edilecek ve aşırı düşük teklif sorgulamasında önemli bir bileşen olarak değerlendirilmeyecektir. </a:t>
            </a:r>
          </a:p>
          <a:p>
            <a:pPr algn="just"/>
            <a:r>
              <a:rPr lang="tr-TR" sz="2800" smtClean="0"/>
              <a:t>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274638"/>
            <a:ext cx="7891462" cy="1143000"/>
          </a:xfrm>
        </p:spPr>
        <p:txBody>
          <a:bodyPr/>
          <a:lstStyle/>
          <a:p>
            <a:pPr>
              <a:defRPr/>
            </a:pPr>
            <a:r>
              <a:rPr lang="tr-TR" sz="3600" b="1" dirty="0" smtClean="0">
                <a:solidFill>
                  <a:srgbClr val="0070C0"/>
                </a:solidFill>
                <a:latin typeface="Comic Sans MS" pitchFamily="66" charset="0"/>
              </a:rPr>
              <a:t>Aşırı Düşük Teklif Sorgulaması-23</a:t>
            </a:r>
            <a:endParaRPr lang="tr-TR" sz="3600" dirty="0"/>
          </a:p>
        </p:txBody>
      </p:sp>
      <p:sp>
        <p:nvSpPr>
          <p:cNvPr id="105475" name="2 İçerik Yer Tutucusu"/>
          <p:cNvSpPr>
            <a:spLocks noGrp="1"/>
          </p:cNvSpPr>
          <p:nvPr>
            <p:ph idx="1"/>
          </p:nvPr>
        </p:nvSpPr>
        <p:spPr/>
        <p:txBody>
          <a:bodyPr/>
          <a:lstStyle/>
          <a:p>
            <a:pPr algn="just"/>
            <a:r>
              <a:rPr lang="tr-TR" smtClean="0"/>
              <a:t> Özel güvenlik hizmet alımı ihalelerinde aşırı düşük teklif sorgulamasında giyim bedeli önemli bir bileşen olarak görülecek ve isteklilerce giyim bedelini tevsik eden belgeler sunulacaktır. Giyeceklerin daha önce alındığı ve bunun için bir gider öngörülmediği gibi açıklamalar kabul edilmeyecektir.</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550" y="274638"/>
            <a:ext cx="8172450" cy="850900"/>
          </a:xfrm>
        </p:spPr>
        <p:txBody>
          <a:bodyPr/>
          <a:lstStyle/>
          <a:p>
            <a:pPr>
              <a:defRPr/>
            </a:pPr>
            <a:r>
              <a:rPr lang="tr-TR" sz="3600" b="1" dirty="0" smtClean="0">
                <a:solidFill>
                  <a:srgbClr val="0070C0"/>
                </a:solidFill>
                <a:latin typeface="Comic Sans MS" pitchFamily="66" charset="0"/>
              </a:rPr>
              <a:t>Aşırı Düşük Teklif Sorgulaması-24</a:t>
            </a:r>
            <a:endParaRPr lang="tr-TR" sz="3600" dirty="0"/>
          </a:p>
        </p:txBody>
      </p:sp>
      <p:sp>
        <p:nvSpPr>
          <p:cNvPr id="106499" name="2 İçerik Yer Tutucusu"/>
          <p:cNvSpPr>
            <a:spLocks noGrp="1"/>
          </p:cNvSpPr>
          <p:nvPr>
            <p:ph idx="1"/>
          </p:nvPr>
        </p:nvSpPr>
        <p:spPr>
          <a:xfrm>
            <a:off x="1435100" y="1196975"/>
            <a:ext cx="7499350" cy="5256213"/>
          </a:xfrm>
        </p:spPr>
        <p:txBody>
          <a:bodyPr/>
          <a:lstStyle/>
          <a:p>
            <a:pPr algn="just"/>
            <a:r>
              <a:rPr lang="tr-TR" sz="2400" smtClean="0"/>
              <a:t>Özel güvenlik hizmet alımı ihalelerinde mali sorumluluk sigortası gideri aşırı düşük teklif sorgulamasında önemli bir bileşen olarak kabul edilecek ve isteklilerce aşırı düşük teklif sorgulaması çerçevesinde sigorta acentelerinden alınarak sunulan poliçe, proforma fatura veya sözleşmelerin ekine sigorta acentelerince, teklif ettikleri sigorta prim tutarlarıyla özel güvenlik mali sorumluluk sigortası hizmetini geçekleştirebileceklerine ilişkin ilgili sigorta şirketinin genel müdürlüğünden veya bölge müdürlüğünden alınan teyit yazısının eklenmesi ve bu teyitlerin yetkili kişilerin imzasını taşıması gerekecektir. Ancak sigorta şirketlerinin genel müdürlük veya bölge müdürlüklerinden alınmış poliçe veya fiyat teklifleri için teyit alınmasına gerek bulunmamaktadır.</a:t>
            </a:r>
          </a:p>
          <a:p>
            <a:endParaRPr lang="tr-TR" smtClean="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6013" y="274638"/>
            <a:ext cx="8027987" cy="1143000"/>
          </a:xfrm>
        </p:spPr>
        <p:txBody>
          <a:bodyPr>
            <a:noAutofit/>
          </a:bodyPr>
          <a:lstStyle/>
          <a:p>
            <a:pPr>
              <a:defRPr/>
            </a:pPr>
            <a:r>
              <a:rPr lang="tr-TR" sz="3600" b="1" dirty="0" smtClean="0">
                <a:solidFill>
                  <a:srgbClr val="0070C0"/>
                </a:solidFill>
                <a:latin typeface="Comic Sans MS" pitchFamily="66" charset="0"/>
              </a:rPr>
              <a:t>Aşırı Düşük Teklif Sorgulaması-25</a:t>
            </a:r>
            <a:endParaRPr lang="tr-TR" sz="3600" dirty="0"/>
          </a:p>
        </p:txBody>
      </p:sp>
      <p:sp>
        <p:nvSpPr>
          <p:cNvPr id="107523" name="2 İçerik Yer Tutucusu"/>
          <p:cNvSpPr>
            <a:spLocks noGrp="1"/>
          </p:cNvSpPr>
          <p:nvPr>
            <p:ph idx="1"/>
          </p:nvPr>
        </p:nvSpPr>
        <p:spPr>
          <a:xfrm>
            <a:off x="1042988" y="1341438"/>
            <a:ext cx="7499350" cy="4800600"/>
          </a:xfrm>
        </p:spPr>
        <p:txBody>
          <a:bodyPr/>
          <a:lstStyle/>
          <a:p>
            <a:pPr algn="just"/>
            <a:r>
              <a:rPr lang="tr-TR" sz="3600" dirty="0" smtClean="0">
                <a:solidFill>
                  <a:srgbClr val="FF0000"/>
                </a:solidFill>
              </a:rPr>
              <a:t>Yemek hizmet alımları</a:t>
            </a:r>
          </a:p>
          <a:p>
            <a:pPr algn="just"/>
            <a:r>
              <a:rPr lang="tr-TR" dirty="0" smtClean="0">
                <a:solidFill>
                  <a:srgbClr val="FF0000"/>
                </a:solidFill>
              </a:rPr>
              <a:t>Yemek hizmetinde çalıştırılacak personelin giyim gideri ile su, tuz, baharat, peçete ve masa örtüsü giderleri için yapılacak açıklamalara ilişkin olarak isteklilerden belge sunmaları istenmeyecektir. </a:t>
            </a:r>
            <a:r>
              <a:rPr lang="tr-TR" dirty="0" smtClean="0"/>
              <a:t>İhale komisyonu ayrıca, bu girdiler dışındaki girdilerden de belgelendirilmesine gerek bulunmayanları takdir edebilecektir.</a:t>
            </a:r>
          </a:p>
          <a:p>
            <a:endParaRPr lang="tr-TR" dirty="0" smtClean="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6013" y="0"/>
            <a:ext cx="8027987" cy="765175"/>
          </a:xfrm>
        </p:spPr>
        <p:txBody>
          <a:bodyPr>
            <a:noAutofit/>
          </a:bodyPr>
          <a:lstStyle/>
          <a:p>
            <a:pPr>
              <a:defRPr/>
            </a:pPr>
            <a:r>
              <a:rPr lang="tr-TR" sz="3600" b="1" dirty="0" smtClean="0">
                <a:solidFill>
                  <a:srgbClr val="0070C0"/>
                </a:solidFill>
                <a:latin typeface="Comic Sans MS" pitchFamily="66" charset="0"/>
              </a:rPr>
              <a:t>Aşırı Düşük Teklif Sorgulaması-26</a:t>
            </a:r>
            <a:endParaRPr lang="tr-TR" sz="3600" dirty="0"/>
          </a:p>
        </p:txBody>
      </p:sp>
      <p:sp>
        <p:nvSpPr>
          <p:cNvPr id="108547" name="2 İçerik Yer Tutucusu"/>
          <p:cNvSpPr>
            <a:spLocks noGrp="1"/>
          </p:cNvSpPr>
          <p:nvPr>
            <p:ph idx="1"/>
          </p:nvPr>
        </p:nvSpPr>
        <p:spPr>
          <a:xfrm>
            <a:off x="1331913" y="620713"/>
            <a:ext cx="7561262" cy="5976937"/>
          </a:xfrm>
        </p:spPr>
        <p:txBody>
          <a:bodyPr/>
          <a:lstStyle/>
          <a:p>
            <a:pPr algn="just"/>
            <a:r>
              <a:rPr lang="tr-TR" sz="2800" smtClean="0"/>
              <a:t>Aşırı düşük teklif sorgulaması sonucunda; Tebliğe uygun açıklamada bulunmayan, açıklamaları teknik şartnameye aykırı hususlar içeren veya teklif tutarı, personel çalıştırılmasına dayalı hizmet alımı ihalelerinde asgari işçilik maliyeti ve % 3 oranındaki sözleşme giderleri ile genel giderleri, personel çalıştırılmasına dayalı olmamakla birlikte ihale dokümanında personel sayısının belirlendiği ve haftalık çalışma saatinin tamamının idarede kullanılacağı hizmet alımı ihalelerinde ise asgari işçilik maliyeti ve ilgili mevzuatı uyarınca hesaplanacak sözleşme giderlerini karşılamayan isteklilerin teklifleri gerekçeleri belirtilmek suretiyle reddedilecektir.</a:t>
            </a:r>
          </a:p>
          <a:p>
            <a:endParaRPr lang="tr-TR" smtClean="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lumMod val="90000"/>
            </a:schemeClr>
          </a:solidFill>
        </p:spPr>
        <p:txBody>
          <a:bodyPr/>
          <a:lstStyle/>
          <a:p>
            <a:pPr>
              <a:defRPr/>
            </a:pPr>
            <a:endParaRPr lang="tr-TR" dirty="0"/>
          </a:p>
        </p:txBody>
      </p:sp>
      <p:sp>
        <p:nvSpPr>
          <p:cNvPr id="3" name="2 İçerik Yer Tutucusu"/>
          <p:cNvSpPr>
            <a:spLocks noGrp="1"/>
          </p:cNvSpPr>
          <p:nvPr>
            <p:ph idx="1"/>
          </p:nvPr>
        </p:nvSpPr>
        <p:spPr>
          <a:solidFill>
            <a:schemeClr val="accent2">
              <a:lumMod val="40000"/>
              <a:lumOff val="60000"/>
            </a:schemeClr>
          </a:solidFill>
        </p:spPr>
        <p:txBody>
          <a:bodyPr/>
          <a:lstStyle/>
          <a:p>
            <a:pPr>
              <a:buNone/>
              <a:defRPr/>
            </a:pPr>
            <a:endParaRPr lang="tr-TR" sz="5400" dirty="0" smtClean="0"/>
          </a:p>
          <a:p>
            <a:pPr>
              <a:buNone/>
              <a:defRPr/>
            </a:pPr>
            <a:endParaRPr lang="tr-TR" sz="5400" dirty="0" smtClean="0"/>
          </a:p>
          <a:p>
            <a:pPr>
              <a:defRPr/>
            </a:pPr>
            <a:r>
              <a:rPr lang="tr-TR" sz="5400" dirty="0" smtClean="0"/>
              <a:t>   TEŞEKKÜR EDERİZ</a:t>
            </a:r>
            <a:endParaRPr lang="tr-TR" sz="5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6157</TotalTime>
  <Words>7563</Words>
  <Application>Microsoft Office PowerPoint</Application>
  <PresentationFormat>Ekran Gösterisi (4:3)</PresentationFormat>
  <Paragraphs>584</Paragraphs>
  <Slides>97</Slides>
  <Notes>24</Notes>
  <HiddenSlides>0</HiddenSlides>
  <MMClips>0</MMClips>
  <ScaleCrop>false</ScaleCrop>
  <HeadingPairs>
    <vt:vector size="4" baseType="variant">
      <vt:variant>
        <vt:lpstr>Tema</vt:lpstr>
      </vt:variant>
      <vt:variant>
        <vt:i4>1</vt:i4>
      </vt:variant>
      <vt:variant>
        <vt:lpstr>Slayt Başlıkları</vt:lpstr>
      </vt:variant>
      <vt:variant>
        <vt:i4>97</vt:i4>
      </vt:variant>
    </vt:vector>
  </HeadingPairs>
  <TitlesOfParts>
    <vt:vector size="98" baseType="lpstr">
      <vt:lpstr>Gündönümü</vt:lpstr>
      <vt:lpstr>PowerPoint Sunusu</vt:lpstr>
      <vt:lpstr>HİZMETİN TANIMI (4734 s.K. m. 4)</vt:lpstr>
      <vt:lpstr>   PERSONEL ÇALIŞTIRILMASINA DAYALI HİZMET TANIMI (K.İ.Genel Tebliği m. 78)  </vt:lpstr>
      <vt:lpstr>İhale Öncesi Yapılacak İşlemler</vt:lpstr>
      <vt:lpstr>İhtiyaç Konusu Hizmetin Belirlenmesi</vt:lpstr>
      <vt:lpstr>  Yaklaşık Maliyetin Tespiti-1 (Yön. m. 7-9)  </vt:lpstr>
      <vt:lpstr>Yaklaşık Maliyetin Tespiti-2 (Yön. m. 7-9)</vt:lpstr>
      <vt:lpstr>Yaklaşık Maliyetin Tespiti-3 (Yön. m. 7-9)</vt:lpstr>
      <vt:lpstr>YAKLAŞIK MALİYETİN TESPİTİ-4 (Yön. m. 7-9)</vt:lpstr>
      <vt:lpstr>YAKLAŞIK MALİYETİN TESPİTİ-5 (Yön. m. 7-9)</vt:lpstr>
      <vt:lpstr>PERSONEL ÇALIŞTIRILMASINA DAYALI HİZMET ALIMI İHALELERİNDE YAKLAŞIK MALİYET (Yön. m. 10)</vt:lpstr>
      <vt:lpstr>İhale Dokümanı</vt:lpstr>
      <vt:lpstr>İdari Şartname ve Sözleşme Tasarısı</vt:lpstr>
      <vt:lpstr>Teknik Şartnameler</vt:lpstr>
      <vt:lpstr>İHALEYE KATILIMDA YETERLİĞİN BELİRLENMESİNDE UYULACAK İLKELER-1 (Yön. m.28)</vt:lpstr>
      <vt:lpstr>İHALEYE KATILIMDA YETERLİĞİN BELİRLENMESİNDE UYULACAK İLKELER-2 (Yön. m.28)</vt:lpstr>
      <vt:lpstr>İHALEYE KATILIMDA YETERLİĞİN BELİRLENMESİNDE UYULACAK İLKELER-3 (Yön. m.28)</vt:lpstr>
      <vt:lpstr>İHALEYE KATILIMDA YETERLİK KRİTERLERİ-1</vt:lpstr>
      <vt:lpstr>İHALEYE KATILIMDA YETERLİK KRİTERLERİ-2</vt:lpstr>
      <vt:lpstr>İHALEYE KATILIMDA İSTENECEK BELGELER-1 (Yön. m. 29)</vt:lpstr>
      <vt:lpstr>İHALEYE KATILIMDA İSTENECEK BELGELER-2 (Yön. m. 29)</vt:lpstr>
      <vt:lpstr>İHALEYE KATILIMDA İSTENECEK BELGELER-3 (Yön. m. 29)</vt:lpstr>
      <vt:lpstr>İSTENMEYECEK BELGELER-1 (Yön. m. 29)</vt:lpstr>
      <vt:lpstr>     EKONOMİK VE MALİ YETERLİK KRİTERTLERİ </vt:lpstr>
      <vt:lpstr>PowerPoint Sunusu</vt:lpstr>
      <vt:lpstr>PowerPoint Sunusu</vt:lpstr>
      <vt:lpstr>2-Bilanço veya eşdeğer belgeler-1 (Yön. m. 35-geçici m.5</vt:lpstr>
      <vt:lpstr>Bilanço veya eşdeğer belgeler-2</vt:lpstr>
      <vt:lpstr>Bilanço veya eşdeğer belgeler-3</vt:lpstr>
      <vt:lpstr>Bilanço veya eşdeğer belgeler-4</vt:lpstr>
      <vt:lpstr>3-İş hacmini gösteren belgeler-1 (Yön. m. 36-geçici m.6) </vt:lpstr>
      <vt:lpstr>       İş hacmini gösteren belgeler-2</vt:lpstr>
      <vt:lpstr>   İş hacmini gösteren belgeler-3</vt:lpstr>
      <vt:lpstr>   İş hacmini gösteren belgeler-4</vt:lpstr>
      <vt:lpstr>M  MESLEKİ VE TEKNİK YETERLİK KRİTERLERİ  </vt:lpstr>
      <vt:lpstr>Mesleki faaliyetini sürdürdüğünü ve teklif vermeye yetkili olduğunu gösteren belgeler-2 </vt:lpstr>
      <vt:lpstr>Mesleki faaliyetin sürdüğüne ve teklif verme yetkisine dair belgeler-3</vt:lpstr>
      <vt:lpstr>2-İş Deneyimini Gösteren Belgeler-1 (Yön. m.39)</vt:lpstr>
      <vt:lpstr>İş Deneyimini Gösteren Belgeler-2</vt:lpstr>
      <vt:lpstr>   İş Deneyimini Gösteren Belgeler-3</vt:lpstr>
      <vt:lpstr>Belge (İş deneyim belgesi) düzenleme koşulları-1 (Yön. m. 45)</vt:lpstr>
      <vt:lpstr>Belge düzenleme koşulları-2</vt:lpstr>
      <vt:lpstr>Belge düzenleme koşulları-3</vt:lpstr>
      <vt:lpstr>Danışmanlık hizmetlerinde iş deneyimini gösteren belgelerin düzenlenmesi, verilmesi ve değerlendirilmesi (Yön. m. 44)</vt:lpstr>
      <vt:lpstr>Belge düzenlenmeyen hallerde iş deneyimi-1 (Yön. m. 47)</vt:lpstr>
      <vt:lpstr>Belge düzenlenmeyen hallerde iş deneyimi-2</vt:lpstr>
      <vt:lpstr>Belge düzenlenmeyen hallerde iş deneyimi-3</vt:lpstr>
      <vt:lpstr>3-Personel durumuna ilişkin belgeler (Yön. m. 40) </vt:lpstr>
      <vt:lpstr>Personele Yıllık İzin Kullandırılması (K.İ.Genel Tebliği m. 78.25)</vt:lpstr>
      <vt:lpstr>4-Makine, teçhizat ve diğer ekipmana ilişkin belgeler ve kapasite raporu-1 (Yön. m. 41)</vt:lpstr>
      <vt:lpstr>4-Makine, teçhizat ve diğer ekipmana ilişkin belgeler ve kapasite raporu-2 (Yön. m. 41)</vt:lpstr>
      <vt:lpstr>5-Kalite ve Standarda İlişkin Belgeler-1(Yön. m. 42)</vt:lpstr>
      <vt:lpstr>Kalite ve Standarda İlişkin Belgeler-2</vt:lpstr>
      <vt:lpstr>Kalite ve Standarda İlişkin Belgeler-3</vt:lpstr>
      <vt:lpstr>Yıllara Yaygın Hizmet Alımlarında Yeterlik (K.İ. Genel Tebliği m.71</vt:lpstr>
      <vt:lpstr>ÖZEL GÜVENLİK HİZMET ALIMI İHALELERİNDE DİKKAT EDİLECEK HUSUSLAR-1 (K.İ. Genel Tebliği m.67)</vt:lpstr>
      <vt:lpstr>ÖZEL GÜVENLİK HİZMET ALIMI İHALELERİNDE DİKKAT EDİLECEK HUSUSLAR-2</vt:lpstr>
      <vt:lpstr>ÖZEL GÜVENLİK HİZMET ALIMI İHALELERİNDE DİKKAT EDİLECEK HUSUSLAR-3</vt:lpstr>
      <vt:lpstr>ÖZEL GÜVENLİK HİZMET ALIMI İHALELERİNDE DİKKAT EDİLECEK HUSUSLAR-4</vt:lpstr>
      <vt:lpstr>Personel Çalıştırılmasına Dayalı Hizmet Alımı İhalelerinde Teklif Fiyata Dahil Giderler-1 (K.İ. Genel Tebliği m.78)</vt:lpstr>
      <vt:lpstr>Personel Çalıştırılmasına Dayalı Hizmet Alımı İhalelerinde Teklif Fiyata Dahil Giderler-2</vt:lpstr>
      <vt:lpstr>Personel Çalıştırılmasına Dayalı Hizmet Alımı İhalelerinde Teklif Fiyata Dahil Giderler-3</vt:lpstr>
      <vt:lpstr>Personel Çalıştırılmasına Dayalı Hizmet Alımı İhalelerinde Teklif Fiyata Dahil Giderler-4</vt:lpstr>
      <vt:lpstr>Personel Çalıştırılmasına Dayalı Hizmet Alımı İhalelerinde Teklif Fiyata Dahil Giderler-5</vt:lpstr>
      <vt:lpstr>Personel Çalıştırılmasına Dayalı Hizmet Alımı İhalelerinde Teklif Fiyata Dahil Giderler-6</vt:lpstr>
      <vt:lpstr>Personel Çalıştırılmasına Dayalı Hizmet Alımı İhalelerinde Teklif Fiyata Dahil Giderler-7</vt:lpstr>
      <vt:lpstr>Personel Çalıştırılmasına Dayalı Hizmet Alımı İhalelerinde Teklif Fiyata Dahil Giderler-8</vt:lpstr>
      <vt:lpstr>Ekonomik Açıdan En Avantajlı Teklifin Belirlenmesi-1 (Yön. m. 60-63, K.İ. Genel Tebliği m. 70)</vt:lpstr>
      <vt:lpstr>Ekonomik Açıdan En Avantajlı Teklifin Belirlenmesi-2</vt:lpstr>
      <vt:lpstr>Ekonomik Açıdan En Avantajlı Teklifin Belirlenmesi-3</vt:lpstr>
      <vt:lpstr>Aşırı Düşük Teklif Sorgulaması-1 (Yön. M. 59, K.İ. Genel Tebliği m. 79)</vt:lpstr>
      <vt:lpstr>Aşırı Düşük Teklif Sorgulaması-2</vt:lpstr>
      <vt:lpstr>Aşırı Düşük Teklif Sorgulaması-3</vt:lpstr>
      <vt:lpstr>Aşırı Düşük Teklif Sorgulaması-4</vt:lpstr>
      <vt:lpstr>Aşırı Düşük Teklif Sorgulaması-5</vt:lpstr>
      <vt:lpstr>Aşırı Düşük Teklif Sorgulaması-6</vt:lpstr>
      <vt:lpstr>Aşırı Düşük Teklif Sorgulaması-7</vt:lpstr>
      <vt:lpstr>Aşırı Düşük Teklif Sorgulaması-8</vt:lpstr>
      <vt:lpstr>Aşırı Düşük Teklif Sorgulaması-9</vt:lpstr>
      <vt:lpstr>Aşırı Düşük Teklif Sorgulaması-10</vt:lpstr>
      <vt:lpstr>Aşırı Düşük Teklif Sorgulaması-11</vt:lpstr>
      <vt:lpstr>Aşırı Düşük Teklif Sorgulaması -12 </vt:lpstr>
      <vt:lpstr>Aşırı Düşük Teklif Sorgulaması-13</vt:lpstr>
      <vt:lpstr>Aşırı Düşük Teklif Sorgulaması-14</vt:lpstr>
      <vt:lpstr>Aşırı Düşük Teklif Sorgulaması-15</vt:lpstr>
      <vt:lpstr>Aşırı Düşük Teklif Sorgulaması-16</vt:lpstr>
      <vt:lpstr>Aşırı Düşük Teklif Sorgulaması-17</vt:lpstr>
      <vt:lpstr>Aşırı Düşük Teklif Sorgulaması-18</vt:lpstr>
      <vt:lpstr>Aşırı Düşük Teklif Sorgulaması-19</vt:lpstr>
      <vt:lpstr>Aşırı Düşük Teklif Sorgulaması-20</vt:lpstr>
      <vt:lpstr>Aşırı Düşük Teklif Sorgulaması-21</vt:lpstr>
      <vt:lpstr>Aşırı Düşük Teklif Sorgulaması-22</vt:lpstr>
      <vt:lpstr>Aşırı Düşük Teklif Sorgulaması-23</vt:lpstr>
      <vt:lpstr>Aşırı Düşük Teklif Sorgulaması-24</vt:lpstr>
      <vt:lpstr>Aşırı Düşük Teklif Sorgulaması-25</vt:lpstr>
      <vt:lpstr>Aşırı Düşük Teklif Sorgulaması-26</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KAMU İHALE KURUMU</dc:title>
  <dc:creator>pc</dc:creator>
  <cp:lastModifiedBy>sgdb</cp:lastModifiedBy>
  <cp:revision>732</cp:revision>
  <cp:lastPrinted>1601-01-01T00:00:00Z</cp:lastPrinted>
  <dcterms:created xsi:type="dcterms:W3CDTF">2005-09-23T07:09:08Z</dcterms:created>
  <dcterms:modified xsi:type="dcterms:W3CDTF">2013-07-03T07:39:43Z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