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0" r:id="rId5"/>
    <p:sldId id="275" r:id="rId6"/>
    <p:sldId id="309" r:id="rId7"/>
    <p:sldId id="262" r:id="rId8"/>
    <p:sldId id="277" r:id="rId9"/>
    <p:sldId id="278" r:id="rId10"/>
    <p:sldId id="281" r:id="rId11"/>
    <p:sldId id="282" r:id="rId12"/>
    <p:sldId id="279" r:id="rId13"/>
    <p:sldId id="280" r:id="rId14"/>
    <p:sldId id="263" r:id="rId15"/>
    <p:sldId id="276" r:id="rId16"/>
    <p:sldId id="283" r:id="rId17"/>
    <p:sldId id="264" r:id="rId18"/>
    <p:sldId id="265" r:id="rId19"/>
    <p:sldId id="274" r:id="rId20"/>
    <p:sldId id="266" r:id="rId21"/>
    <p:sldId id="267" r:id="rId22"/>
    <p:sldId id="268" r:id="rId23"/>
    <p:sldId id="269" r:id="rId24"/>
    <p:sldId id="297" r:id="rId25"/>
    <p:sldId id="287" r:id="rId26"/>
    <p:sldId id="294" r:id="rId27"/>
    <p:sldId id="295" r:id="rId28"/>
    <p:sldId id="296" r:id="rId29"/>
    <p:sldId id="307" r:id="rId30"/>
    <p:sldId id="298" r:id="rId31"/>
    <p:sldId id="299" r:id="rId32"/>
    <p:sldId id="301" r:id="rId33"/>
    <p:sldId id="306" r:id="rId34"/>
    <p:sldId id="310" r:id="rId35"/>
    <p:sldId id="311" r:id="rId36"/>
    <p:sldId id="308" r:id="rId3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08046675-FB4B-4304-BDDF-4B1C858EB782}" type="datetimeFigureOut">
              <a:rPr lang="tr-TR" smtClean="0"/>
              <a:pPr/>
              <a:t>02.10.2012</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B7EDA0D9-ACFA-456E-A506-01BDBD07EAF7}"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08046675-FB4B-4304-BDDF-4B1C858EB782}" type="datetimeFigureOut">
              <a:rPr lang="tr-TR" smtClean="0"/>
              <a:pPr/>
              <a:t>02.10.2012</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7EDA0D9-ACFA-456E-A506-01BDBD07EAF7}"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08046675-FB4B-4304-BDDF-4B1C858EB782}" type="datetimeFigureOut">
              <a:rPr lang="tr-TR" smtClean="0"/>
              <a:pPr/>
              <a:t>02.10.2012</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7EDA0D9-ACFA-456E-A506-01BDBD07EAF7}"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08046675-FB4B-4304-BDDF-4B1C858EB782}" type="datetimeFigureOut">
              <a:rPr lang="tr-TR" smtClean="0"/>
              <a:pPr/>
              <a:t>02.10.2012</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7EDA0D9-ACFA-456E-A506-01BDBD07EAF7}"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08046675-FB4B-4304-BDDF-4B1C858EB782}" type="datetimeFigureOut">
              <a:rPr lang="tr-TR" smtClean="0"/>
              <a:pPr/>
              <a:t>02.10.2012</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7EDA0D9-ACFA-456E-A506-01BDBD07EAF7}"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08046675-FB4B-4304-BDDF-4B1C858EB782}" type="datetimeFigureOut">
              <a:rPr lang="tr-TR" smtClean="0"/>
              <a:pPr/>
              <a:t>02.10.2012</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7EDA0D9-ACFA-456E-A506-01BDBD07EAF7}"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08046675-FB4B-4304-BDDF-4B1C858EB782}" type="datetimeFigureOut">
              <a:rPr lang="tr-TR" smtClean="0"/>
              <a:pPr/>
              <a:t>02.10.2012</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7EDA0D9-ACFA-456E-A506-01BDBD07EAF7}"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08046675-FB4B-4304-BDDF-4B1C858EB782}" type="datetimeFigureOut">
              <a:rPr lang="tr-TR" smtClean="0"/>
              <a:pPr/>
              <a:t>02.10.2012</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7EDA0D9-ACFA-456E-A506-01BDBD07EAF7}"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08046675-FB4B-4304-BDDF-4B1C858EB782}" type="datetimeFigureOut">
              <a:rPr lang="tr-TR" smtClean="0"/>
              <a:pPr/>
              <a:t>02.10.2012</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7EDA0D9-ACFA-456E-A506-01BDBD07EAF7}"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08046675-FB4B-4304-BDDF-4B1C858EB782}" type="datetimeFigureOut">
              <a:rPr lang="tr-TR" smtClean="0"/>
              <a:pPr/>
              <a:t>02.10.2012</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7EDA0D9-ACFA-456E-A506-01BDBD07EAF7}"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08046675-FB4B-4304-BDDF-4B1C858EB782}" type="datetimeFigureOut">
              <a:rPr lang="tr-TR" smtClean="0"/>
              <a:pPr/>
              <a:t>02.10.2012</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7EDA0D9-ACFA-456E-A506-01BDBD07EAF7}"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8046675-FB4B-4304-BDDF-4B1C858EB782}" type="datetimeFigureOut">
              <a:rPr lang="tr-TR" smtClean="0"/>
              <a:pPr/>
              <a:t>02.10.2012</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7EDA0D9-ACFA-456E-A506-01BDBD07EAF7}"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smtClean="0"/>
              <a:t> </a:t>
            </a:r>
            <a:endParaRPr lang="tr-TR"/>
          </a:p>
        </p:txBody>
      </p:sp>
      <p:sp>
        <p:nvSpPr>
          <p:cNvPr id="3" name="2 Alt Başlık"/>
          <p:cNvSpPr>
            <a:spLocks noGrp="1"/>
          </p:cNvSpPr>
          <p:nvPr>
            <p:ph type="subTitle" idx="1"/>
          </p:nvPr>
        </p:nvSpPr>
        <p:spPr/>
        <p:txBody>
          <a:bodyPr/>
          <a:lstStyle/>
          <a:p>
            <a:pPr algn="ctr"/>
            <a:r>
              <a:rPr lang="tr-TR" sz="4400" b="1" smtClean="0">
                <a:solidFill>
                  <a:srgbClr val="FF0000"/>
                </a:solidFill>
              </a:rPr>
              <a:t>4735 SAYILI KAMU İHALE SÖZLEŞMELERİ KANUNU</a:t>
            </a:r>
          </a:p>
          <a:p>
            <a:endParaRPr 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smtClean="0">
                <a:solidFill>
                  <a:srgbClr val="FF0000"/>
                </a:solidFill>
              </a:rPr>
              <a:t>Sözleşme kapsamında yaptırılabilecek ilave işler, iş eksilişi ve işin tasfiyesi </a:t>
            </a:r>
            <a:endParaRPr lang="tr-TR" sz="3200" smtClean="0">
              <a:solidFill>
                <a:srgbClr val="FF0000"/>
              </a:solidFill>
            </a:endParaRPr>
          </a:p>
        </p:txBody>
      </p:sp>
      <p:sp>
        <p:nvSpPr>
          <p:cNvPr id="3" name="2 İçerik Yer Tutucusu"/>
          <p:cNvSpPr>
            <a:spLocks noGrp="1"/>
          </p:cNvSpPr>
          <p:nvPr>
            <p:ph idx="1"/>
          </p:nvPr>
        </p:nvSpPr>
        <p:spPr/>
        <p:txBody>
          <a:bodyPr>
            <a:normAutofit/>
          </a:bodyPr>
          <a:lstStyle/>
          <a:p>
            <a:r>
              <a:rPr lang="tr-TR" sz="2400" smtClean="0"/>
              <a:t>Süreklilik arz eden ve birim fiyat üzerinden sözleşmeye bağlanan </a:t>
            </a:r>
            <a:r>
              <a:rPr lang="tr-TR" sz="2400" smtClean="0">
                <a:solidFill>
                  <a:srgbClr val="FF0000"/>
                </a:solidFill>
              </a:rPr>
              <a:t>hizmet alımlarında</a:t>
            </a:r>
            <a:r>
              <a:rPr lang="tr-TR" sz="2400" smtClean="0"/>
              <a:t>, işin devamı sırasında 4735 sayılı Kanunun 24 üncü maddesine göre yalnızca </a:t>
            </a:r>
            <a:r>
              <a:rPr lang="tr-TR" sz="2400" smtClean="0">
                <a:solidFill>
                  <a:srgbClr val="FF0000"/>
                </a:solidFill>
              </a:rPr>
              <a:t>işin miktarı artırılarak iş artışı </a:t>
            </a:r>
            <a:r>
              <a:rPr lang="tr-TR" sz="2400" smtClean="0"/>
              <a:t>(sözleşme bedelinde artış) yapılabilir. Bu nedenle, </a:t>
            </a:r>
            <a:r>
              <a:rPr lang="tr-TR" sz="2400" smtClean="0">
                <a:solidFill>
                  <a:srgbClr val="FF0000"/>
                </a:solidFill>
              </a:rPr>
              <a:t>işin süresinin uzatılması suretiyle iş artışı yapılması mümkün değildir</a:t>
            </a:r>
            <a:r>
              <a:rPr lang="tr-TR" sz="2400" smtClean="0"/>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smtClean="0">
                <a:solidFill>
                  <a:srgbClr val="FF0000"/>
                </a:solidFill>
              </a:rPr>
              <a:t>Sözleşme kapsamında yaptırılabilecek ilave işler, iş eksilişi ve işin tasfiyesi </a:t>
            </a:r>
            <a:endParaRPr lang="tr-TR" sz="3200" smtClean="0">
              <a:solidFill>
                <a:srgbClr val="FF0000"/>
              </a:solidFill>
            </a:endParaRPr>
          </a:p>
        </p:txBody>
      </p:sp>
      <p:sp>
        <p:nvSpPr>
          <p:cNvPr id="3" name="2 İçerik Yer Tutucusu"/>
          <p:cNvSpPr>
            <a:spLocks noGrp="1"/>
          </p:cNvSpPr>
          <p:nvPr>
            <p:ph idx="1"/>
          </p:nvPr>
        </p:nvSpPr>
        <p:spPr/>
        <p:txBody>
          <a:bodyPr>
            <a:normAutofit lnSpcReduction="10000"/>
          </a:bodyPr>
          <a:lstStyle/>
          <a:p>
            <a:r>
              <a:rPr lang="tr-TR" sz="2400" dirty="0" smtClean="0"/>
              <a:t>Birden çok mal kaleminden oluşan mal alımlarında 4735 sayılı Kanunun 24 üncü maddesi çerçevesinde iş artışı ve iş eksilişinde aşağıdaki hususların esas alınması gerekmektedir:</a:t>
            </a:r>
          </a:p>
          <a:p>
            <a:r>
              <a:rPr lang="tr-TR" sz="2400" dirty="0" smtClean="0"/>
              <a:t>1) İş artışı veya iş eksilişinde temel kural her bir kalemde kalem tutarının %20’si oranına kadar iş eksilişi veya iş artışı yapılmasıdır.</a:t>
            </a:r>
          </a:p>
          <a:p>
            <a:pPr algn="just"/>
            <a:r>
              <a:rPr lang="tr-TR" sz="2400" dirty="0" smtClean="0"/>
              <a:t>2) Alıma konu bazı mal kalemi veya kalemlerinde bu kalemlerin her birinin tutarının %20’sinden çok olmamak üzere iş eksilişi yapılmış olması ve sözleşme tutarının da aşılmaması şartıyla diğer mal kalemi veya kalemlerinde söz konusu kalem tutarının %20’sinden fazla iş artışı yapılabilir. (Bkz: KİGT)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smtClean="0">
                <a:solidFill>
                  <a:srgbClr val="FF0000"/>
                </a:solidFill>
              </a:rPr>
              <a:t>Sözleşme kapsamında yaptırılabilecek ilave işler, iş eksilişi ve işin tasfiyesi </a:t>
            </a:r>
            <a:endParaRPr lang="tr-TR" sz="3200" smtClean="0">
              <a:solidFill>
                <a:srgbClr val="FF0000"/>
              </a:solidFill>
            </a:endParaRPr>
          </a:p>
        </p:txBody>
      </p:sp>
      <p:sp>
        <p:nvSpPr>
          <p:cNvPr id="3" name="2 İçerik Yer Tutucusu"/>
          <p:cNvSpPr>
            <a:spLocks noGrp="1"/>
          </p:cNvSpPr>
          <p:nvPr>
            <p:ph idx="1"/>
          </p:nvPr>
        </p:nvSpPr>
        <p:spPr/>
        <p:txBody>
          <a:bodyPr>
            <a:normAutofit/>
          </a:bodyPr>
          <a:lstStyle/>
          <a:p>
            <a:r>
              <a:rPr lang="tr-TR" sz="2800" smtClean="0"/>
              <a:t>İşin bu şartlar dahilinde tamamlanamayacağının anlaşılması durumunda ise artış yapılmaksızın hesabı genel hükümlere göre tasfiye edilir. </a:t>
            </a:r>
          </a:p>
          <a:p>
            <a:r>
              <a:rPr lang="tr-TR" sz="2800" smtClean="0"/>
              <a:t>Ancak bu durumda, işin tamamının ihale dokümanı ve sözleşme hükümlerine uygun olarak yerine getirilmesi zorunludur.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smtClean="0">
                <a:solidFill>
                  <a:srgbClr val="FF0000"/>
                </a:solidFill>
              </a:rPr>
              <a:t>Sözleşme kapsamında yaptırılabilecek ilave işler, iş eksilişi ve işin tasfiyesi </a:t>
            </a:r>
            <a:endParaRPr lang="tr-TR" sz="3200" smtClean="0">
              <a:solidFill>
                <a:srgbClr val="FF0000"/>
              </a:solidFill>
            </a:endParaRPr>
          </a:p>
        </p:txBody>
      </p:sp>
      <p:sp>
        <p:nvSpPr>
          <p:cNvPr id="3" name="2 İçerik Yer Tutucusu"/>
          <p:cNvSpPr>
            <a:spLocks noGrp="1"/>
          </p:cNvSpPr>
          <p:nvPr>
            <p:ph idx="1"/>
          </p:nvPr>
        </p:nvSpPr>
        <p:spPr/>
        <p:txBody>
          <a:bodyPr>
            <a:normAutofit/>
          </a:bodyPr>
          <a:lstStyle/>
          <a:p>
            <a:r>
              <a:rPr lang="tr-TR" sz="2400" smtClean="0"/>
              <a:t>Sözleşme bedelinin % 80'inden daha düşük bedelle tamamlanacağı anlaşılan işlerde, yüklenici işi bitirmek zorundadır. </a:t>
            </a:r>
          </a:p>
          <a:p>
            <a:r>
              <a:rPr lang="tr-TR" sz="2400" smtClean="0"/>
              <a:t>Bu durumda yükleniciye, yapmış olduğu gerçek giderleri ve yüklenici kârına karşılık olarak, sözleşme bedelinin % 80'i ile sözleşme fiyatlarıyla yaptığı işin tutarı arasındaki bedel farkının % 5'i geçici kabul tarihindeki fiyatlar üzerinden ödenir. </a:t>
            </a:r>
            <a:endParaRPr lang="tr-TR" sz="24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smtClean="0">
                <a:solidFill>
                  <a:srgbClr val="FF0000"/>
                </a:solidFill>
              </a:rPr>
              <a:t>Sözleşmenin devri</a:t>
            </a:r>
            <a:endParaRPr lang="tr-TR" smtClean="0">
              <a:solidFill>
                <a:srgbClr val="FF0000"/>
              </a:solidFill>
            </a:endParaRPr>
          </a:p>
        </p:txBody>
      </p:sp>
      <p:sp>
        <p:nvSpPr>
          <p:cNvPr id="3" name="2 İçerik Yer Tutucusu"/>
          <p:cNvSpPr>
            <a:spLocks noGrp="1"/>
          </p:cNvSpPr>
          <p:nvPr>
            <p:ph idx="1"/>
          </p:nvPr>
        </p:nvSpPr>
        <p:spPr/>
        <p:txBody>
          <a:bodyPr>
            <a:normAutofit fontScale="77500" lnSpcReduction="20000"/>
          </a:bodyPr>
          <a:lstStyle/>
          <a:p>
            <a:pPr>
              <a:buFont typeface="Wingdings" pitchFamily="2" charset="2"/>
              <a:buChar char="q"/>
            </a:pPr>
            <a:r>
              <a:rPr lang="tr-TR" sz="4400" smtClean="0"/>
              <a:t>   Sözleşme, </a:t>
            </a:r>
            <a:r>
              <a:rPr lang="tr-TR" sz="4400" smtClean="0">
                <a:solidFill>
                  <a:srgbClr val="FF0000"/>
                </a:solidFill>
              </a:rPr>
              <a:t>zorunlu</a:t>
            </a:r>
            <a:r>
              <a:rPr lang="tr-TR" sz="4400" smtClean="0"/>
              <a:t> hallerde </a:t>
            </a:r>
            <a:r>
              <a:rPr lang="tr-TR" sz="4400" smtClean="0">
                <a:solidFill>
                  <a:srgbClr val="FF0000"/>
                </a:solidFill>
              </a:rPr>
              <a:t>ihale yetkilisinin yazılı izni </a:t>
            </a:r>
            <a:r>
              <a:rPr lang="tr-TR" sz="4400" smtClean="0"/>
              <a:t>ile başkasına devredilebilir. </a:t>
            </a:r>
          </a:p>
          <a:p>
            <a:pPr>
              <a:buFont typeface="Wingdings" pitchFamily="2" charset="2"/>
              <a:buChar char="q"/>
            </a:pPr>
            <a:r>
              <a:rPr lang="tr-TR" sz="4400" smtClean="0"/>
              <a:t>    Ancak, devir alacaklarda </a:t>
            </a:r>
            <a:r>
              <a:rPr lang="tr-TR" sz="4400" smtClean="0">
                <a:solidFill>
                  <a:srgbClr val="FF0000"/>
                </a:solidFill>
              </a:rPr>
              <a:t>ilk ihaledeki şartların </a:t>
            </a:r>
            <a:r>
              <a:rPr lang="tr-TR" sz="4400" smtClean="0"/>
              <a:t>aranması zorunludur. </a:t>
            </a:r>
          </a:p>
          <a:p>
            <a:pPr>
              <a:buFont typeface="Wingdings" pitchFamily="2" charset="2"/>
              <a:buChar char="q"/>
            </a:pPr>
            <a:r>
              <a:rPr lang="tr-TR" sz="4400" smtClean="0"/>
              <a:t>İş ortaklığı veya konsorsiyum olarak yapılan sözleşmelerde, iş ortaklığını veya konsorsiyumu oluşturan </a:t>
            </a:r>
            <a:r>
              <a:rPr lang="tr-TR" sz="4400" smtClean="0">
                <a:solidFill>
                  <a:srgbClr val="FF0000"/>
                </a:solidFill>
              </a:rPr>
              <a:t>ortakların herhangi birinde değişiklik olması halinde sözleşmenin devr</a:t>
            </a:r>
            <a:r>
              <a:rPr lang="tr-TR" sz="4400" smtClean="0"/>
              <a:t>i sayılacaktır.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smtClean="0">
                <a:solidFill>
                  <a:srgbClr val="FF0000"/>
                </a:solidFill>
              </a:rPr>
              <a:t>Sözleşmenin devri</a:t>
            </a:r>
            <a:endParaRPr lang="tr-TR" smtClean="0">
              <a:solidFill>
                <a:srgbClr val="FF0000"/>
              </a:solidFill>
            </a:endParaRPr>
          </a:p>
        </p:txBody>
      </p:sp>
      <p:sp>
        <p:nvSpPr>
          <p:cNvPr id="3" name="2 İçerik Yer Tutucusu"/>
          <p:cNvSpPr>
            <a:spLocks noGrp="1"/>
          </p:cNvSpPr>
          <p:nvPr>
            <p:ph idx="1"/>
          </p:nvPr>
        </p:nvSpPr>
        <p:spPr/>
        <p:txBody>
          <a:bodyPr>
            <a:normAutofit fontScale="62500" lnSpcReduction="20000"/>
          </a:bodyPr>
          <a:lstStyle/>
          <a:p>
            <a:pPr>
              <a:buNone/>
            </a:pPr>
            <a:endParaRPr lang="tr-TR" smtClean="0"/>
          </a:p>
          <a:p>
            <a:pPr>
              <a:buFont typeface="Wingdings" pitchFamily="2" charset="2"/>
              <a:buChar char="q"/>
            </a:pPr>
            <a:r>
              <a:rPr lang="tr-TR" sz="4400" smtClean="0"/>
              <a:t>Ayrıca, isim ve statü değişikliği gereği yapılan devirler hariç olmak üzere, bir sözleşmenin devredildiği tarihi takibeden </a:t>
            </a:r>
            <a:r>
              <a:rPr lang="tr-TR" sz="4400" smtClean="0">
                <a:solidFill>
                  <a:srgbClr val="FF0000"/>
                </a:solidFill>
              </a:rPr>
              <a:t>üç yıl </a:t>
            </a:r>
            <a:r>
              <a:rPr lang="tr-TR" sz="4400" smtClean="0"/>
              <a:t>içinde </a:t>
            </a:r>
            <a:r>
              <a:rPr lang="tr-TR" sz="4400" smtClean="0">
                <a:solidFill>
                  <a:srgbClr val="FF0000"/>
                </a:solidFill>
              </a:rPr>
              <a:t>aynı yüklenic</a:t>
            </a:r>
            <a:r>
              <a:rPr lang="tr-TR" sz="4400" smtClean="0"/>
              <a:t>i tarafından başka bir sözleşme </a:t>
            </a:r>
            <a:r>
              <a:rPr lang="tr-TR" sz="4400" smtClean="0">
                <a:solidFill>
                  <a:srgbClr val="FF0000"/>
                </a:solidFill>
              </a:rPr>
              <a:t>devredilemez veya devir alınamaz. </a:t>
            </a:r>
          </a:p>
          <a:p>
            <a:pPr>
              <a:buFont typeface="Wingdings" pitchFamily="2" charset="2"/>
              <a:buChar char="q"/>
            </a:pPr>
            <a:r>
              <a:rPr lang="tr-TR" sz="4400" smtClean="0"/>
              <a:t> </a:t>
            </a:r>
            <a:r>
              <a:rPr lang="tr-TR" sz="4400" smtClean="0">
                <a:solidFill>
                  <a:srgbClr val="FF0000"/>
                </a:solidFill>
              </a:rPr>
              <a:t>Müeyyide</a:t>
            </a:r>
            <a:r>
              <a:rPr lang="tr-TR" sz="4400" smtClean="0"/>
              <a:t>:  İzinsiz devredilen veya devir alınan veya bir sözleşmenin devredildiği tarihi takibeden üç yıl içinde devredilen veya devir alınan sözleşmeler feshedilerek, devreden ve devir alanlar hakkında 20, 22 ve 26 ncı madde hükümleri uygulanır.</a:t>
            </a:r>
            <a:endParaRPr lang="tr-TR" sz="44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Devir işlemlerinin kontrolü</a:t>
            </a:r>
            <a:endParaRPr lang="tr-TR" b="1" dirty="0">
              <a:solidFill>
                <a:srgbClr val="FF0000"/>
              </a:solidFill>
            </a:endParaRPr>
          </a:p>
        </p:txBody>
      </p:sp>
      <p:sp>
        <p:nvSpPr>
          <p:cNvPr id="3" name="2 İçerik Yer Tutucusu"/>
          <p:cNvSpPr>
            <a:spLocks noGrp="1"/>
          </p:cNvSpPr>
          <p:nvPr>
            <p:ph idx="1"/>
          </p:nvPr>
        </p:nvSpPr>
        <p:spPr/>
        <p:txBody>
          <a:bodyPr>
            <a:normAutofit fontScale="85000" lnSpcReduction="20000"/>
          </a:bodyPr>
          <a:lstStyle/>
          <a:p>
            <a:r>
              <a:rPr lang="tr-TR" dirty="0" smtClean="0"/>
              <a:t>İdarelerin sözleşmenin devrine ilişkin işlemi onaylamadan önce, devir yasağı bulunup bulunmadığının Kurumumuz internet sayfasında bulunan </a:t>
            </a:r>
            <a:r>
              <a:rPr lang="tr-TR" dirty="0" smtClean="0">
                <a:solidFill>
                  <a:srgbClr val="FF0000"/>
                </a:solidFill>
              </a:rPr>
              <a:t>Sorgulamalar </a:t>
            </a:r>
            <a:r>
              <a:rPr lang="tr-TR" dirty="0" smtClean="0"/>
              <a:t>sekmesinde yer alan </a:t>
            </a:r>
            <a:r>
              <a:rPr lang="tr-TR" dirty="0" smtClean="0">
                <a:solidFill>
                  <a:srgbClr val="FF0000"/>
                </a:solidFill>
              </a:rPr>
              <a:t>Sözleşme Devri Sorgulama(Firma) </a:t>
            </a:r>
            <a:r>
              <a:rPr lang="tr-TR" dirty="0" smtClean="0"/>
              <a:t>seçeneğini kullanarak elektronik ortamda teyit ettirmeleri </a:t>
            </a:r>
          </a:p>
          <a:p>
            <a:r>
              <a:rPr lang="tr-TR" dirty="0" smtClean="0"/>
              <a:t>Teyit işleminden sonra, </a:t>
            </a:r>
            <a:r>
              <a:rPr lang="tr-TR" dirty="0" smtClean="0">
                <a:solidFill>
                  <a:srgbClr val="FF0000"/>
                </a:solidFill>
              </a:rPr>
              <a:t>Sözleşme Devir Teyit Belgesinin</a:t>
            </a:r>
            <a:r>
              <a:rPr lang="tr-TR" dirty="0" smtClean="0"/>
              <a:t> çıktısı alınarak ihale işlem dosyasında muhafaza edilmesi </a:t>
            </a:r>
          </a:p>
          <a:p>
            <a:r>
              <a:rPr lang="tr-TR" dirty="0" smtClean="0"/>
              <a:t>Devir sözleşmesi yapıldıktan sonra, </a:t>
            </a:r>
            <a:r>
              <a:rPr lang="tr-TR" dirty="0" smtClean="0">
                <a:solidFill>
                  <a:srgbClr val="FF0000"/>
                </a:solidFill>
              </a:rPr>
              <a:t>idarece Sözleşme Devri Bildirimi Belgesi </a:t>
            </a:r>
            <a:r>
              <a:rPr lang="tr-TR" dirty="0" smtClean="0"/>
              <a:t>doldurularak elektronik ortamda Kuruma bildirilmesi, çıktısı alınarak ihale işlem dosyasında muhafaza edilmesi</a:t>
            </a:r>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4400" b="1" smtClean="0">
                <a:solidFill>
                  <a:srgbClr val="FF0000"/>
                </a:solidFill>
              </a:rPr>
              <a:t>Yüklenicinin sözleşmeyi feshetmesi</a:t>
            </a:r>
            <a:endParaRPr lang="tr-TR" smtClean="0">
              <a:solidFill>
                <a:srgbClr val="FF0000"/>
              </a:solidFill>
            </a:endParaRPr>
          </a:p>
        </p:txBody>
      </p:sp>
      <p:sp>
        <p:nvSpPr>
          <p:cNvPr id="3" name="2 İçerik Yer Tutucusu"/>
          <p:cNvSpPr>
            <a:spLocks noGrp="1"/>
          </p:cNvSpPr>
          <p:nvPr>
            <p:ph idx="1"/>
          </p:nvPr>
        </p:nvSpPr>
        <p:spPr/>
        <p:txBody>
          <a:bodyPr>
            <a:normAutofit/>
          </a:bodyPr>
          <a:lstStyle/>
          <a:p>
            <a:pPr>
              <a:buNone/>
            </a:pPr>
            <a:endParaRPr lang="tr-TR" smtClean="0"/>
          </a:p>
          <a:p>
            <a:r>
              <a:rPr lang="tr-TR" sz="2800" smtClean="0"/>
              <a:t>Madde: 19- Sözleşme yapıldıktan sonra </a:t>
            </a:r>
            <a:r>
              <a:rPr lang="tr-TR" sz="2800" smtClean="0">
                <a:solidFill>
                  <a:srgbClr val="FF0000"/>
                </a:solidFill>
              </a:rPr>
              <a:t>mücbir sebep halleri dışında</a:t>
            </a:r>
            <a:r>
              <a:rPr lang="tr-TR" sz="2800" smtClean="0"/>
              <a:t> yüklenicinin </a:t>
            </a:r>
            <a:r>
              <a:rPr lang="tr-TR" sz="2800" smtClean="0">
                <a:solidFill>
                  <a:srgbClr val="FF0000"/>
                </a:solidFill>
              </a:rPr>
              <a:t>mali acz</a:t>
            </a:r>
            <a:r>
              <a:rPr lang="tr-TR" sz="2800" smtClean="0"/>
              <a:t> içinde bulunması nedeniyle </a:t>
            </a:r>
            <a:r>
              <a:rPr lang="tr-TR" sz="2800" smtClean="0">
                <a:solidFill>
                  <a:srgbClr val="FF0000"/>
                </a:solidFill>
              </a:rPr>
              <a:t>taahhüdünü yerine getiremeyeceğini</a:t>
            </a:r>
            <a:r>
              <a:rPr lang="tr-TR" sz="2800" smtClean="0"/>
              <a:t> gerekçeleri ile birlikte yazılı olarak bildirmesi halinde, ayrıca protesto çekmeye gerek kalmaksızın kesin teminat ve varsa ek </a:t>
            </a:r>
            <a:r>
              <a:rPr lang="tr-TR" sz="2800" smtClean="0">
                <a:solidFill>
                  <a:srgbClr val="FF0000"/>
                </a:solidFill>
              </a:rPr>
              <a:t>kesin teminatlar gelir kaydedilir </a:t>
            </a:r>
            <a:r>
              <a:rPr lang="tr-TR" sz="2800" smtClean="0"/>
              <a:t>ve </a:t>
            </a:r>
            <a:r>
              <a:rPr lang="tr-TR" sz="2800" smtClean="0">
                <a:solidFill>
                  <a:srgbClr val="FF0000"/>
                </a:solidFill>
              </a:rPr>
              <a:t>sözleşme feshedilerek </a:t>
            </a:r>
            <a:r>
              <a:rPr lang="tr-TR" sz="2800" smtClean="0"/>
              <a:t>hesabı genel hükümlere göre tasfiye edilir. </a:t>
            </a:r>
            <a:endParaRPr lang="tr-TR" sz="28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4400" b="1" smtClean="0">
                <a:solidFill>
                  <a:srgbClr val="FF0000"/>
                </a:solidFill>
              </a:rPr>
              <a:t>İdarenin sözleşmeyi feshetmesi</a:t>
            </a:r>
            <a:endParaRPr lang="tr-TR" smtClean="0">
              <a:solidFill>
                <a:srgbClr val="FF0000"/>
              </a:solidFill>
            </a:endParaRPr>
          </a:p>
        </p:txBody>
      </p:sp>
      <p:sp>
        <p:nvSpPr>
          <p:cNvPr id="3" name="2 İçerik Yer Tutucusu"/>
          <p:cNvSpPr>
            <a:spLocks noGrp="1"/>
          </p:cNvSpPr>
          <p:nvPr>
            <p:ph idx="1"/>
          </p:nvPr>
        </p:nvSpPr>
        <p:spPr/>
        <p:txBody>
          <a:bodyPr>
            <a:normAutofit fontScale="77500" lnSpcReduction="20000"/>
          </a:bodyPr>
          <a:lstStyle/>
          <a:p>
            <a:pPr>
              <a:buNone/>
            </a:pPr>
            <a:endParaRPr lang="tr-TR" smtClean="0"/>
          </a:p>
          <a:p>
            <a:r>
              <a:rPr lang="tr-TR" sz="2800" smtClean="0"/>
              <a:t>       </a:t>
            </a:r>
            <a:r>
              <a:rPr lang="tr-TR" sz="2800" b="1" smtClean="0"/>
              <a:t>Madde 20-</a:t>
            </a:r>
            <a:r>
              <a:rPr lang="tr-TR" sz="2800" smtClean="0"/>
              <a:t> Aşağıda belirtilen hallerde idare sözleşmeyi fesheder:</a:t>
            </a:r>
          </a:p>
          <a:p>
            <a:r>
              <a:rPr lang="tr-TR" sz="2800" smtClean="0"/>
              <a:t>        </a:t>
            </a:r>
            <a:r>
              <a:rPr lang="tr-TR" sz="2800" b="1" smtClean="0"/>
              <a:t>a) </a:t>
            </a:r>
            <a:r>
              <a:rPr lang="tr-TR" sz="2800" smtClean="0"/>
              <a:t>Yüklenicinin taahhüdünü ihale dokümanı ve </a:t>
            </a:r>
            <a:r>
              <a:rPr lang="tr-TR" sz="2800" smtClean="0">
                <a:solidFill>
                  <a:srgbClr val="FF0000"/>
                </a:solidFill>
              </a:rPr>
              <a:t>sözleşme hükümlerine uygun olarak yerine getirmemesi </a:t>
            </a:r>
            <a:r>
              <a:rPr lang="tr-TR" sz="2800" smtClean="0"/>
              <a:t>veya işi süresinde bitirmemesi üzerine, ihale dokümanında belirlenen oranda </a:t>
            </a:r>
            <a:r>
              <a:rPr lang="tr-TR" sz="2800" smtClean="0">
                <a:solidFill>
                  <a:srgbClr val="FF0000"/>
                </a:solidFill>
              </a:rPr>
              <a:t>gecikme cezası uygulanmak </a:t>
            </a:r>
            <a:r>
              <a:rPr lang="tr-TR" sz="2800" smtClean="0"/>
              <a:t>üzere, idarenin </a:t>
            </a:r>
            <a:r>
              <a:rPr lang="tr-TR" sz="2800" smtClean="0">
                <a:solidFill>
                  <a:srgbClr val="FF0000"/>
                </a:solidFill>
              </a:rPr>
              <a:t>en az on gün </a:t>
            </a:r>
            <a:r>
              <a:rPr lang="tr-TR" sz="2800" smtClean="0"/>
              <a:t>süreli ve nedenleri açıkça belirtilen </a:t>
            </a:r>
            <a:r>
              <a:rPr lang="tr-TR" sz="2800" smtClean="0">
                <a:solidFill>
                  <a:srgbClr val="FF0000"/>
                </a:solidFill>
              </a:rPr>
              <a:t>ihtarına rağmen aynı durumun devam etmesi, </a:t>
            </a:r>
          </a:p>
          <a:p>
            <a:r>
              <a:rPr lang="tr-TR" sz="2800" smtClean="0"/>
              <a:t>        </a:t>
            </a:r>
            <a:r>
              <a:rPr lang="tr-TR" sz="2800" b="1" smtClean="0"/>
              <a:t>b)</a:t>
            </a:r>
            <a:r>
              <a:rPr lang="tr-TR" sz="2800" smtClean="0"/>
              <a:t> Sözleşmenin uygulanması sırasında yüklenicinin 25 inci maddede sayılan </a:t>
            </a:r>
            <a:r>
              <a:rPr lang="tr-TR" sz="2800" smtClean="0">
                <a:solidFill>
                  <a:srgbClr val="FF0000"/>
                </a:solidFill>
              </a:rPr>
              <a:t>yasak fiil veya davranışlarda bulunduğunun </a:t>
            </a:r>
            <a:r>
              <a:rPr lang="tr-TR" sz="2800" smtClean="0"/>
              <a:t>tespit edilmesi, </a:t>
            </a:r>
          </a:p>
          <a:p>
            <a:r>
              <a:rPr lang="tr-TR" sz="2800" smtClean="0"/>
              <a:t>Hallerinde, ayrıca protesto çekmeye gerek kalmaksızın kesin teminat ve varsa ek kesin </a:t>
            </a:r>
            <a:r>
              <a:rPr lang="tr-TR" sz="2800" smtClean="0">
                <a:solidFill>
                  <a:srgbClr val="FF0000"/>
                </a:solidFill>
              </a:rPr>
              <a:t>teminatlar gelir kaydedilir ve sözleşme feshedilerek </a:t>
            </a:r>
            <a:r>
              <a:rPr lang="tr-TR" sz="2800" smtClean="0"/>
              <a:t>hesabı genel hükümlere göre tasfiye edilir.</a:t>
            </a:r>
          </a:p>
          <a:p>
            <a:pPr>
              <a:buNone/>
            </a:pPr>
            <a:endParaRPr lang="tr-TR" sz="28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4800" smtClean="0"/>
              <a:t>   </a:t>
            </a:r>
            <a:r>
              <a:rPr lang="tr-TR" sz="4400" b="1" smtClean="0">
                <a:solidFill>
                  <a:srgbClr val="FF0000"/>
                </a:solidFill>
              </a:rPr>
              <a:t>Yasak fiil ve davranışlar</a:t>
            </a:r>
            <a:endParaRPr lang="tr-TR" smtClean="0">
              <a:solidFill>
                <a:srgbClr val="FF0000"/>
              </a:solidFill>
            </a:endParaRPr>
          </a:p>
        </p:txBody>
      </p:sp>
      <p:sp>
        <p:nvSpPr>
          <p:cNvPr id="3" name="2 İçerik Yer Tutucusu"/>
          <p:cNvSpPr>
            <a:spLocks noGrp="1"/>
          </p:cNvSpPr>
          <p:nvPr>
            <p:ph idx="1"/>
          </p:nvPr>
        </p:nvSpPr>
        <p:spPr/>
        <p:txBody>
          <a:bodyPr>
            <a:normAutofit fontScale="85000" lnSpcReduction="20000"/>
          </a:bodyPr>
          <a:lstStyle/>
          <a:p>
            <a:pPr>
              <a:buNone/>
            </a:pPr>
            <a:endParaRPr lang="tr-TR" dirty="0" smtClean="0"/>
          </a:p>
          <a:p>
            <a:pPr marL="539496" indent="-457200">
              <a:buFont typeface="+mj-lt"/>
              <a:buAutoNum type="arabicParenR"/>
            </a:pPr>
            <a:r>
              <a:rPr lang="tr-TR" sz="2400" dirty="0" smtClean="0"/>
              <a:t>Hile, vaat, tehdit, nüfuz kullanma, çıkar sağlama, anlaşma, irtikap, rüşvet suretiyle veya başka yollarla sözleşmeye ilişkin işlemlere </a:t>
            </a:r>
            <a:r>
              <a:rPr lang="tr-TR" sz="2400" dirty="0" smtClean="0">
                <a:solidFill>
                  <a:srgbClr val="FF0000"/>
                </a:solidFill>
              </a:rPr>
              <a:t>fesat karıştırmak </a:t>
            </a:r>
            <a:r>
              <a:rPr lang="tr-TR" sz="2400" dirty="0" smtClean="0"/>
              <a:t>veya buna teşebbüs  etmek. </a:t>
            </a:r>
          </a:p>
          <a:p>
            <a:pPr marL="539496" lvl="0" indent="-457200">
              <a:buFont typeface="+mj-lt"/>
              <a:buAutoNum type="arabicParenR"/>
            </a:pPr>
            <a:r>
              <a:rPr lang="tr-TR" sz="2400" dirty="0" smtClean="0">
                <a:solidFill>
                  <a:srgbClr val="FF0000"/>
                </a:solidFill>
              </a:rPr>
              <a:t>Sahte belge </a:t>
            </a:r>
            <a:r>
              <a:rPr lang="tr-TR" sz="2400" dirty="0" smtClean="0"/>
              <a:t>düzenlemek, kullanmak veya bunlara teşebbüs etmek.</a:t>
            </a:r>
          </a:p>
          <a:p>
            <a:pPr marL="539496" indent="-457200">
              <a:buFont typeface="+mj-lt"/>
              <a:buAutoNum type="arabicParenR"/>
            </a:pPr>
            <a:r>
              <a:rPr lang="tr-TR" sz="2400" dirty="0" smtClean="0"/>
              <a:t> Sözleşme konusu işin yapılması veya teslimi sırasında </a:t>
            </a:r>
            <a:r>
              <a:rPr lang="tr-TR" sz="2400" dirty="0" smtClean="0">
                <a:solidFill>
                  <a:srgbClr val="FF0000"/>
                </a:solidFill>
              </a:rPr>
              <a:t>hileli</a:t>
            </a:r>
            <a:r>
              <a:rPr lang="tr-TR" sz="2400" dirty="0" smtClean="0"/>
              <a:t> malzeme, araç veya usuller kullanmak, fen ve sanat kurallarına aykırı, eksik, hatalı veya </a:t>
            </a:r>
            <a:r>
              <a:rPr lang="tr-TR" sz="2400" dirty="0" smtClean="0">
                <a:solidFill>
                  <a:srgbClr val="FF0000"/>
                </a:solidFill>
              </a:rPr>
              <a:t>kusurlu imalat yapmak</a:t>
            </a:r>
            <a:r>
              <a:rPr lang="tr-TR" sz="2400" dirty="0" smtClean="0"/>
              <a:t>. </a:t>
            </a:r>
          </a:p>
          <a:p>
            <a:pPr marL="539496" indent="-457200">
              <a:buFont typeface="+mj-lt"/>
              <a:buAutoNum type="arabicParenR"/>
            </a:pPr>
            <a:r>
              <a:rPr lang="tr-TR" sz="2400" dirty="0" smtClean="0"/>
              <a:t>  Taahhüdünü yerine getirirken </a:t>
            </a:r>
            <a:r>
              <a:rPr lang="tr-TR" sz="2400" dirty="0" smtClean="0">
                <a:solidFill>
                  <a:srgbClr val="FF0000"/>
                </a:solidFill>
              </a:rPr>
              <a:t>idareye zarar vermek</a:t>
            </a:r>
            <a:r>
              <a:rPr lang="tr-TR" sz="2400" dirty="0" smtClean="0"/>
              <a:t>. </a:t>
            </a:r>
          </a:p>
          <a:p>
            <a:pPr marL="539496" indent="-457200">
              <a:buFont typeface="+mj-lt"/>
              <a:buAutoNum type="arabicParenR"/>
            </a:pPr>
            <a:r>
              <a:rPr lang="tr-TR" sz="2400" dirty="0" smtClean="0"/>
              <a:t>  </a:t>
            </a:r>
            <a:r>
              <a:rPr lang="tr-TR" sz="2400" dirty="0" smtClean="0">
                <a:solidFill>
                  <a:srgbClr val="FF0000"/>
                </a:solidFill>
              </a:rPr>
              <a:t>Bilgi ve deneyimini idarenin zararına kullanmak </a:t>
            </a:r>
            <a:r>
              <a:rPr lang="tr-TR" sz="2400" dirty="0" smtClean="0"/>
              <a:t>veya 29 uncu madde hükümlerine aykırı hareket etmek. </a:t>
            </a:r>
          </a:p>
          <a:p>
            <a:pPr marL="539496" indent="-457200">
              <a:buFont typeface="+mj-lt"/>
              <a:buAutoNum type="arabicParenR"/>
            </a:pPr>
            <a:r>
              <a:rPr lang="tr-TR" sz="2400" dirty="0" smtClean="0"/>
              <a:t>Mücbir sebepler dışında, ihale dokümanı ve sözleşme hükümlerine </a:t>
            </a:r>
            <a:r>
              <a:rPr lang="tr-TR" sz="2400" dirty="0" smtClean="0">
                <a:solidFill>
                  <a:srgbClr val="FF0000"/>
                </a:solidFill>
              </a:rPr>
              <a:t>uygun olarak taahhüdünü yerine getirmemek</a:t>
            </a:r>
            <a:r>
              <a:rPr lang="tr-TR" sz="2400" dirty="0" smtClean="0"/>
              <a:t>.</a:t>
            </a:r>
          </a:p>
          <a:p>
            <a:pPr marL="539496" indent="-457200">
              <a:buFont typeface="+mj-lt"/>
              <a:buAutoNum type="arabicParenR"/>
            </a:pPr>
            <a:r>
              <a:rPr lang="tr-TR" sz="2400" dirty="0" smtClean="0"/>
              <a:t>Sözleşmenin Kanunun 6 </a:t>
            </a:r>
            <a:r>
              <a:rPr lang="tr-TR" sz="2400" dirty="0" err="1" smtClean="0"/>
              <a:t>ncı</a:t>
            </a:r>
            <a:r>
              <a:rPr lang="tr-TR" sz="2400" dirty="0" smtClean="0"/>
              <a:t> maddesi hükmüne </a:t>
            </a:r>
            <a:r>
              <a:rPr lang="tr-TR" sz="2400" dirty="0" smtClean="0">
                <a:solidFill>
                  <a:srgbClr val="FF0000"/>
                </a:solidFill>
              </a:rPr>
              <a:t>aykırı olarak devredilmesi </a:t>
            </a:r>
            <a:r>
              <a:rPr lang="tr-TR" sz="2400" dirty="0" smtClean="0"/>
              <a:t>veya devir alınması</a:t>
            </a:r>
          </a:p>
          <a:p>
            <a:pPr>
              <a:buNone/>
            </a:pPr>
            <a:endParaRPr lang="tr-TR"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dirty="0" smtClean="0">
                <a:solidFill>
                  <a:srgbClr val="FF0000"/>
                </a:solidFill>
              </a:rPr>
              <a:t>Kapsam</a:t>
            </a:r>
            <a:r>
              <a:rPr lang="tr-TR" dirty="0" smtClean="0">
                <a:solidFill>
                  <a:srgbClr val="FF0000"/>
                </a:solidFill>
              </a:rPr>
              <a:t/>
            </a:r>
            <a:br>
              <a:rPr lang="tr-TR" dirty="0" smtClean="0">
                <a:solidFill>
                  <a:srgbClr val="FF0000"/>
                </a:solidFill>
              </a:rPr>
            </a:br>
            <a:endParaRPr lang="tr-TR" dirty="0">
              <a:solidFill>
                <a:srgbClr val="FF0000"/>
              </a:solidFill>
            </a:endParaRPr>
          </a:p>
        </p:txBody>
      </p:sp>
      <p:sp>
        <p:nvSpPr>
          <p:cNvPr id="3" name="2 İçerik Yer Tutucusu"/>
          <p:cNvSpPr>
            <a:spLocks noGrp="1"/>
          </p:cNvSpPr>
          <p:nvPr>
            <p:ph idx="1"/>
          </p:nvPr>
        </p:nvSpPr>
        <p:spPr/>
        <p:txBody>
          <a:bodyPr/>
          <a:lstStyle/>
          <a:p>
            <a:r>
              <a:rPr lang="tr-TR" dirty="0" smtClean="0"/>
              <a:t>Kamu İhale Kanununa tabi kurum ve kuruluşlar tarafından söz konusu </a:t>
            </a:r>
            <a:r>
              <a:rPr lang="tr-TR" dirty="0" smtClean="0">
                <a:solidFill>
                  <a:srgbClr val="FF0000"/>
                </a:solidFill>
              </a:rPr>
              <a:t>Kanun hükümlerine göre yapılan ihaleler </a:t>
            </a:r>
            <a:r>
              <a:rPr lang="tr-TR" dirty="0" smtClean="0"/>
              <a:t>sonucunda düzenlenen sözleşmeler</a:t>
            </a:r>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b="1" smtClean="0">
                <a:solidFill>
                  <a:srgbClr val="FF0000"/>
                </a:solidFill>
              </a:rPr>
              <a:t>Sözleşmeden önceki yasak fiil veya davranışlar nedeniyle fesih</a:t>
            </a:r>
            <a:endParaRPr lang="tr-TR" sz="3200" smtClean="0">
              <a:solidFill>
                <a:srgbClr val="FF0000"/>
              </a:solidFill>
            </a:endParaRPr>
          </a:p>
        </p:txBody>
      </p:sp>
      <p:sp>
        <p:nvSpPr>
          <p:cNvPr id="3" name="2 İçerik Yer Tutucusu"/>
          <p:cNvSpPr>
            <a:spLocks noGrp="1"/>
          </p:cNvSpPr>
          <p:nvPr>
            <p:ph idx="1"/>
          </p:nvPr>
        </p:nvSpPr>
        <p:spPr/>
        <p:txBody>
          <a:bodyPr>
            <a:normAutofit fontScale="70000" lnSpcReduction="20000"/>
          </a:bodyPr>
          <a:lstStyle/>
          <a:p>
            <a:pPr>
              <a:buNone/>
            </a:pPr>
            <a:endParaRPr lang="tr-TR" smtClean="0"/>
          </a:p>
          <a:p>
            <a:r>
              <a:rPr lang="tr-TR" sz="2400" smtClean="0"/>
              <a:t>        	</a:t>
            </a:r>
            <a:r>
              <a:rPr lang="tr-TR" sz="5100" b="1" smtClean="0"/>
              <a:t>Madde 21-</a:t>
            </a:r>
            <a:r>
              <a:rPr lang="tr-TR" sz="5100" smtClean="0"/>
              <a:t> Yüklenicinin, ihale sürecinde Kamu İhale Kanununa göre yasak fiil veya davranışlarda bulunduğunun sözleşme yapıldıktan sonra tespit edilmesi halinde, kesin teminat ve varsa ek </a:t>
            </a:r>
            <a:r>
              <a:rPr lang="tr-TR" sz="5100" smtClean="0">
                <a:solidFill>
                  <a:srgbClr val="FF0000"/>
                </a:solidFill>
              </a:rPr>
              <a:t>kesin teminatlar gelir kaydedilir ve sözleşme feshedilerek</a:t>
            </a:r>
            <a:r>
              <a:rPr lang="tr-TR" sz="5100" smtClean="0"/>
              <a:t> hesabı genel hükümlere göre tasfiye edilir.</a:t>
            </a:r>
          </a:p>
          <a:p>
            <a:pPr>
              <a:buNone/>
            </a:pPr>
            <a:endParaRPr lang="tr-TR" sz="28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b="1" smtClean="0">
                <a:solidFill>
                  <a:srgbClr val="FF0000"/>
                </a:solidFill>
              </a:rPr>
              <a:t>Sözleşmeden önceki yasak fiil veya davranışlar nedeniyle fesih</a:t>
            </a:r>
            <a:endParaRPr lang="tr-TR" sz="3200" smtClean="0">
              <a:solidFill>
                <a:srgbClr val="FF0000"/>
              </a:solidFill>
            </a:endParaRPr>
          </a:p>
        </p:txBody>
      </p:sp>
      <p:sp>
        <p:nvSpPr>
          <p:cNvPr id="3" name="2 İçerik Yer Tutucusu"/>
          <p:cNvSpPr>
            <a:spLocks noGrp="1"/>
          </p:cNvSpPr>
          <p:nvPr>
            <p:ph idx="1"/>
          </p:nvPr>
        </p:nvSpPr>
        <p:spPr/>
        <p:txBody>
          <a:bodyPr>
            <a:normAutofit fontScale="92500" lnSpcReduction="20000"/>
          </a:bodyPr>
          <a:lstStyle/>
          <a:p>
            <a:r>
              <a:rPr lang="tr-TR" sz="2400" dirty="0" smtClean="0"/>
              <a:t>  Ancak, taahhüdün </a:t>
            </a:r>
            <a:r>
              <a:rPr lang="tr-TR" sz="2400" dirty="0" smtClean="0">
                <a:solidFill>
                  <a:srgbClr val="FF0000"/>
                </a:solidFill>
              </a:rPr>
              <a:t>en az % 80’inin tamamlanmış </a:t>
            </a:r>
            <a:r>
              <a:rPr lang="tr-TR" sz="2400" dirty="0" smtClean="0"/>
              <a:t>olması ve taahhüdün tamamlattırılmasında </a:t>
            </a:r>
            <a:r>
              <a:rPr lang="tr-TR" sz="2400" dirty="0" smtClean="0">
                <a:solidFill>
                  <a:srgbClr val="FF0000"/>
                </a:solidFill>
              </a:rPr>
              <a:t>kamu yararı bulunması </a:t>
            </a:r>
            <a:r>
              <a:rPr lang="tr-TR" sz="2400" dirty="0" smtClean="0"/>
              <a:t>kaydıyla;</a:t>
            </a:r>
          </a:p>
          <a:p>
            <a:pPr>
              <a:buFont typeface="Wingdings" pitchFamily="2" charset="2"/>
              <a:buChar char="q"/>
            </a:pPr>
            <a:r>
              <a:rPr lang="tr-TR" sz="2400" dirty="0" smtClean="0"/>
              <a:t> </a:t>
            </a:r>
            <a:r>
              <a:rPr lang="tr-TR" sz="2400" b="1" dirty="0" smtClean="0"/>
              <a:t>a)</a:t>
            </a:r>
            <a:r>
              <a:rPr lang="tr-TR" sz="2400" dirty="0" smtClean="0"/>
              <a:t> İvediliği nedeniyle taahhüdün kalan kısmının yeniden ihale edilmesi için </a:t>
            </a:r>
            <a:r>
              <a:rPr lang="tr-TR" sz="2400" dirty="0" smtClean="0">
                <a:solidFill>
                  <a:srgbClr val="FF0000"/>
                </a:solidFill>
              </a:rPr>
              <a:t>yeterli sürenin bulunmaması</a:t>
            </a:r>
            <a:r>
              <a:rPr lang="tr-TR" sz="2400" dirty="0" smtClean="0"/>
              <a:t>,</a:t>
            </a:r>
          </a:p>
          <a:p>
            <a:pPr>
              <a:buFont typeface="Wingdings" pitchFamily="2" charset="2"/>
              <a:buChar char="q"/>
            </a:pPr>
            <a:r>
              <a:rPr lang="tr-TR" sz="2400" dirty="0" smtClean="0"/>
              <a:t> </a:t>
            </a:r>
            <a:r>
              <a:rPr lang="tr-TR" sz="2400" b="1" dirty="0" smtClean="0"/>
              <a:t>b) </a:t>
            </a:r>
            <a:r>
              <a:rPr lang="tr-TR" sz="2400" dirty="0" smtClean="0"/>
              <a:t>Taahhüdün başka bir yükleniciye yaptırılmasının mümkün olmaması,</a:t>
            </a:r>
          </a:p>
          <a:p>
            <a:pPr>
              <a:buFont typeface="Wingdings" pitchFamily="2" charset="2"/>
              <a:buChar char="q"/>
            </a:pPr>
            <a:r>
              <a:rPr lang="tr-TR" sz="2400" dirty="0" smtClean="0"/>
              <a:t> </a:t>
            </a:r>
            <a:r>
              <a:rPr lang="tr-TR" sz="2400" b="1" dirty="0" smtClean="0"/>
              <a:t>c)</a:t>
            </a:r>
            <a:r>
              <a:rPr lang="tr-TR" sz="2400" dirty="0" smtClean="0"/>
              <a:t> Yüklenicinin yasak fiil veya davranışının taahhüdünü tamamlamasını engelleyecek nitelikte olmaması, </a:t>
            </a:r>
          </a:p>
          <a:p>
            <a:r>
              <a:rPr lang="tr-TR" sz="2400" dirty="0" smtClean="0"/>
              <a:t>    Hallerinde, idare </a:t>
            </a:r>
            <a:r>
              <a:rPr lang="tr-TR" sz="2400" dirty="0" smtClean="0">
                <a:solidFill>
                  <a:srgbClr val="FF0000"/>
                </a:solidFill>
              </a:rPr>
              <a:t>sözleşmeyi feshetmeksizin yükleniciden taahhüdünü tamamlamasını isteyebilir</a:t>
            </a:r>
            <a:r>
              <a:rPr lang="tr-TR" sz="2400" dirty="0" smtClean="0"/>
              <a:t> </a:t>
            </a:r>
          </a:p>
          <a:p>
            <a:r>
              <a:rPr lang="tr-TR" sz="2400" dirty="0" smtClean="0"/>
              <a:t>Ancak bu durumda, yüklenici hakkında 26 </a:t>
            </a:r>
            <a:r>
              <a:rPr lang="tr-TR" sz="2400" dirty="0" err="1" smtClean="0"/>
              <a:t>ncı</a:t>
            </a:r>
            <a:r>
              <a:rPr lang="tr-TR" sz="2400" dirty="0" smtClean="0"/>
              <a:t> madde hükmüne göre işlem yapılır ve yükleniciden kesin teminat ve varsa ek kesin </a:t>
            </a:r>
            <a:r>
              <a:rPr lang="tr-TR" sz="2400" dirty="0" smtClean="0">
                <a:solidFill>
                  <a:srgbClr val="FF0000"/>
                </a:solidFill>
              </a:rPr>
              <a:t>teminatların tutarı kadar ceza tahsil edilir</a:t>
            </a:r>
            <a:r>
              <a:rPr lang="tr-TR" sz="2400" dirty="0" smtClean="0"/>
              <a:t>. Bu ceza </a:t>
            </a:r>
            <a:r>
              <a:rPr lang="tr-TR" sz="2400" dirty="0" err="1" smtClean="0"/>
              <a:t>hakedişlerden</a:t>
            </a:r>
            <a:r>
              <a:rPr lang="tr-TR" sz="2400" dirty="0" smtClean="0"/>
              <a:t> kesinti yapılmak suretiyle de tahsil edilebilir.</a:t>
            </a:r>
          </a:p>
          <a:p>
            <a:pPr>
              <a:buNone/>
            </a:pPr>
            <a:endParaRPr lang="tr-TR"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b="1" smtClean="0">
                <a:solidFill>
                  <a:srgbClr val="FF0000"/>
                </a:solidFill>
              </a:rPr>
              <a:t>Sözleşmenin feshine ilişkin düzenlemeler </a:t>
            </a:r>
            <a:endParaRPr lang="tr-TR" sz="3200" smtClean="0">
              <a:solidFill>
                <a:srgbClr val="FF0000"/>
              </a:solidFill>
            </a:endParaRPr>
          </a:p>
        </p:txBody>
      </p:sp>
      <p:sp>
        <p:nvSpPr>
          <p:cNvPr id="3" name="2 İçerik Yer Tutucusu"/>
          <p:cNvSpPr>
            <a:spLocks noGrp="1"/>
          </p:cNvSpPr>
          <p:nvPr>
            <p:ph idx="1"/>
          </p:nvPr>
        </p:nvSpPr>
        <p:spPr/>
        <p:txBody>
          <a:bodyPr>
            <a:normAutofit/>
          </a:bodyPr>
          <a:lstStyle/>
          <a:p>
            <a:r>
              <a:rPr lang="tr-TR" sz="2800" smtClean="0"/>
              <a:t> </a:t>
            </a:r>
            <a:r>
              <a:rPr lang="tr-TR" sz="2800" b="1" smtClean="0"/>
              <a:t>Madde 22-</a:t>
            </a:r>
            <a:r>
              <a:rPr lang="tr-TR" sz="2800" smtClean="0"/>
              <a:t> 19, 20 ve 21 inci maddelere göre sözleşmenin feshedilmesi halinde, yükleniciler hakkında 26 ncı madde hükümlerine göre işlem yapılır. </a:t>
            </a:r>
          </a:p>
          <a:p>
            <a:r>
              <a:rPr lang="tr-TR" sz="2800" smtClean="0"/>
              <a:t>Ayrıca, sözleşmenin feshi nedeniyle idarenin uğradığı zarar ve ziyan yükleniciye tazmin ettirilir.</a:t>
            </a:r>
          </a:p>
          <a:p>
            <a:r>
              <a:rPr lang="tr-TR" sz="2800" b="1" smtClean="0"/>
              <a:t>Madde: 26- </a:t>
            </a:r>
            <a:r>
              <a:rPr lang="tr-TR" sz="2800" smtClean="0"/>
              <a:t>İhalelere katılmaktan yasaklama</a:t>
            </a:r>
            <a:endParaRPr lang="tr-TR" sz="28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b="1" smtClean="0">
                <a:solidFill>
                  <a:srgbClr val="FF0000"/>
                </a:solidFill>
              </a:rPr>
              <a:t>Mücbir sebeplerden dolayı sözleşmenin feshi </a:t>
            </a:r>
            <a:endParaRPr lang="tr-TR" sz="3200" smtClean="0">
              <a:solidFill>
                <a:srgbClr val="FF0000"/>
              </a:solidFill>
            </a:endParaRPr>
          </a:p>
        </p:txBody>
      </p:sp>
      <p:sp>
        <p:nvSpPr>
          <p:cNvPr id="3" name="2 İçerik Yer Tutucusu"/>
          <p:cNvSpPr>
            <a:spLocks noGrp="1"/>
          </p:cNvSpPr>
          <p:nvPr>
            <p:ph idx="1"/>
          </p:nvPr>
        </p:nvSpPr>
        <p:spPr/>
        <p:txBody>
          <a:bodyPr>
            <a:normAutofit/>
          </a:bodyPr>
          <a:lstStyle/>
          <a:p>
            <a:r>
              <a:rPr lang="tr-TR" sz="2800" b="1" smtClean="0"/>
              <a:t>Madde 23-</a:t>
            </a:r>
            <a:r>
              <a:rPr lang="tr-TR" sz="2800" smtClean="0"/>
              <a:t> Mücbir sebeplerden dolayı sözleşmenin feshedilmesi halinde, hesabı genel hükümlere göre tasfiye edilerek,  kesin teminat ve varsa ek kesin teminatlar iade edilir.</a:t>
            </a:r>
          </a:p>
          <a:p>
            <a:r>
              <a:rPr lang="tr-TR" sz="2800" smtClean="0"/>
              <a:t>Yasaklama işlemi yapılmaz</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smtClean="0">
                <a:solidFill>
                  <a:srgbClr val="FF0000"/>
                </a:solidFill>
              </a:rPr>
              <a:t>Fiyat farkı verilebilmesi</a:t>
            </a:r>
            <a:endParaRPr lang="tr-TR" smtClean="0">
              <a:solidFill>
                <a:srgbClr val="FF0000"/>
              </a:solidFill>
            </a:endParaRPr>
          </a:p>
        </p:txBody>
      </p:sp>
      <p:sp>
        <p:nvSpPr>
          <p:cNvPr id="3" name="2 İçerik Yer Tutucusu"/>
          <p:cNvSpPr>
            <a:spLocks noGrp="1"/>
          </p:cNvSpPr>
          <p:nvPr>
            <p:ph idx="1"/>
          </p:nvPr>
        </p:nvSpPr>
        <p:spPr/>
        <p:txBody>
          <a:bodyPr>
            <a:normAutofit/>
          </a:bodyPr>
          <a:lstStyle/>
          <a:p>
            <a:pPr>
              <a:buNone/>
            </a:pPr>
            <a:r>
              <a:rPr lang="tr-TR" b="1" smtClean="0"/>
              <a:t>  </a:t>
            </a:r>
            <a:r>
              <a:rPr lang="tr-TR" smtClean="0"/>
              <a:t> Sözleşme türlerine göre fiyat farkı verilebilmesine ilişkin esas ve usulleri tespite Kamu İhale Kurumunun teklifi üzerine Bakanlar Kurulu yetkilidir.</a:t>
            </a:r>
          </a:p>
          <a:p>
            <a:pPr>
              <a:buNone/>
            </a:pPr>
            <a:r>
              <a:rPr lang="tr-TR" smtClean="0"/>
              <a:t>  </a:t>
            </a:r>
          </a:p>
          <a:p>
            <a:pPr>
              <a:buNone/>
            </a:pPr>
            <a:r>
              <a:rPr lang="tr-TR" smtClean="0"/>
              <a:t>   Sözleşmelerde yer alan fiyat farkına ilişkin esas ve usullerde sözleşme imzalandıktan sonra değişiklik yapılamaz.</a:t>
            </a:r>
            <a:endParaRPr lang="tr-T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4000" b="1" dirty="0" smtClean="0">
                <a:solidFill>
                  <a:srgbClr val="FF0000"/>
                </a:solidFill>
              </a:rPr>
              <a:t>Fiyat Farkı Esasları</a:t>
            </a:r>
            <a:endParaRPr lang="tr-TR" sz="4000" dirty="0" smtClean="0">
              <a:solidFill>
                <a:srgbClr val="FF0000"/>
              </a:solidFill>
            </a:endParaRPr>
          </a:p>
        </p:txBody>
      </p:sp>
      <p:sp>
        <p:nvSpPr>
          <p:cNvPr id="3" name="2 İçerik Yer Tutucusu"/>
          <p:cNvSpPr>
            <a:spLocks noGrp="1"/>
          </p:cNvSpPr>
          <p:nvPr>
            <p:ph idx="1"/>
          </p:nvPr>
        </p:nvSpPr>
        <p:spPr/>
        <p:txBody>
          <a:bodyPr>
            <a:normAutofit fontScale="92500"/>
          </a:bodyPr>
          <a:lstStyle/>
          <a:p>
            <a:pPr>
              <a:buNone/>
            </a:pPr>
            <a:endParaRPr lang="tr-TR" sz="2800" dirty="0" smtClean="0"/>
          </a:p>
          <a:p>
            <a:r>
              <a:rPr lang="tr-TR" sz="2800" dirty="0" smtClean="0"/>
              <a:t>4734 Sayılı Kamu İhale Kanununa Göre İhalesi Yapılacak Olan </a:t>
            </a:r>
            <a:r>
              <a:rPr lang="tr-TR" sz="2800" dirty="0" smtClean="0">
                <a:solidFill>
                  <a:srgbClr val="FF0000"/>
                </a:solidFill>
              </a:rPr>
              <a:t>Hizmet Alımlarına </a:t>
            </a:r>
            <a:r>
              <a:rPr lang="tr-TR" sz="2800" dirty="0" smtClean="0"/>
              <a:t>İlişkin Fiyat Farkı Hesabında Uygulanacak Esaslar (31.12.2002 t. R.G)</a:t>
            </a:r>
          </a:p>
          <a:p>
            <a:r>
              <a:rPr lang="tr-TR" sz="2800" dirty="0" smtClean="0"/>
              <a:t>4734 Sayılı Kamu İhale Kanununa Göre İhalesi Yapılacak Olan </a:t>
            </a:r>
            <a:r>
              <a:rPr lang="tr-TR" sz="2800" dirty="0" smtClean="0">
                <a:solidFill>
                  <a:srgbClr val="FF0000"/>
                </a:solidFill>
              </a:rPr>
              <a:t>Mal Alımlarına </a:t>
            </a:r>
            <a:r>
              <a:rPr lang="tr-TR" sz="2800" dirty="0" smtClean="0"/>
              <a:t>İlişkin Fiyat Farkı Hesabında Uygulanacak Esaslar(31.12.2002 t. R.G)</a:t>
            </a:r>
          </a:p>
          <a:p>
            <a:r>
              <a:rPr lang="tr-TR" sz="2800" dirty="0" smtClean="0"/>
              <a:t>4734 Sayılı Kamu İhale Kanununa Göre İhalesi Yapılacak Olan </a:t>
            </a:r>
            <a:r>
              <a:rPr lang="tr-TR" sz="2800" dirty="0" smtClean="0">
                <a:solidFill>
                  <a:srgbClr val="FF0000"/>
                </a:solidFill>
              </a:rPr>
              <a:t>Yapım İşlerine </a:t>
            </a:r>
            <a:r>
              <a:rPr lang="tr-TR" sz="2800" dirty="0" smtClean="0"/>
              <a:t>İlişkin Fiyat Farkı Hesabında Uygulanacak Esaslar(31.12.2002 t. R.G)</a:t>
            </a:r>
          </a:p>
          <a:p>
            <a:r>
              <a:rPr lang="tr-TR" sz="2800" dirty="0" smtClean="0"/>
              <a:t>.</a:t>
            </a:r>
            <a:endParaRPr lang="tr-TR" sz="2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smtClean="0">
                <a:solidFill>
                  <a:srgbClr val="FF0000"/>
                </a:solidFill>
              </a:rPr>
              <a:t>Fiyat farkı verilmesi öngörülmeyen işler</a:t>
            </a:r>
            <a:endParaRPr lang="tr-TR">
              <a:solidFill>
                <a:srgbClr val="FF0000"/>
              </a:solidFill>
            </a:endParaRPr>
          </a:p>
        </p:txBody>
      </p:sp>
      <p:sp>
        <p:nvSpPr>
          <p:cNvPr id="3" name="2 İçerik Yer Tutucusu"/>
          <p:cNvSpPr>
            <a:spLocks noGrp="1"/>
          </p:cNvSpPr>
          <p:nvPr>
            <p:ph idx="1"/>
          </p:nvPr>
        </p:nvSpPr>
        <p:spPr/>
        <p:txBody>
          <a:bodyPr>
            <a:normAutofit fontScale="92500"/>
          </a:bodyPr>
          <a:lstStyle/>
          <a:p>
            <a:r>
              <a:rPr lang="tr-TR" b="1" smtClean="0"/>
              <a:t>  Madde 13- </a:t>
            </a:r>
            <a:r>
              <a:rPr lang="tr-TR" smtClean="0"/>
              <a:t>İhale konusu işin idari şartname ve sözleşmesinde </a:t>
            </a:r>
            <a:r>
              <a:rPr lang="tr-TR" smtClean="0">
                <a:solidFill>
                  <a:srgbClr val="FF0000"/>
                </a:solidFill>
              </a:rPr>
              <a:t>fiyat farkı verilmesi öngörülmemesine </a:t>
            </a:r>
            <a:r>
              <a:rPr lang="tr-TR" smtClean="0"/>
              <a:t>rağmen, </a:t>
            </a:r>
            <a:r>
              <a:rPr lang="tr-TR" smtClean="0">
                <a:solidFill>
                  <a:srgbClr val="FF0000"/>
                </a:solidFill>
              </a:rPr>
              <a:t>mücbir sebepler ya da idarenin kusuru sebebiyle işin bitim tarihinin süre uzatımı verilmek suretiyle ötelenmesi </a:t>
            </a:r>
            <a:r>
              <a:rPr lang="tr-TR" smtClean="0"/>
              <a:t>halinde, ötelenen süre içinde </a:t>
            </a:r>
            <a:r>
              <a:rPr lang="tr-TR" smtClean="0">
                <a:solidFill>
                  <a:srgbClr val="FF0000"/>
                </a:solidFill>
              </a:rPr>
              <a:t>iş programına uygun olarak yapılan iş kalemleri ya da iş gruplarına, idari şartname ve sözleşmede belirtilmek şartıyla bu Esaslara göre fiyat farkı verilebilir</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FF0000"/>
                </a:solidFill>
              </a:rPr>
              <a:t>Fiyat farkı </a:t>
            </a:r>
            <a:endParaRPr lang="tr-TR" b="1" dirty="0">
              <a:solidFill>
                <a:srgbClr val="FF0000"/>
              </a:solidFill>
            </a:endParaRPr>
          </a:p>
        </p:txBody>
      </p:sp>
      <p:sp>
        <p:nvSpPr>
          <p:cNvPr id="3" name="2 İçerik Yer Tutucusu"/>
          <p:cNvSpPr>
            <a:spLocks noGrp="1"/>
          </p:cNvSpPr>
          <p:nvPr>
            <p:ph idx="1"/>
          </p:nvPr>
        </p:nvSpPr>
        <p:spPr/>
        <p:txBody>
          <a:bodyPr>
            <a:normAutofit/>
          </a:bodyPr>
          <a:lstStyle/>
          <a:p>
            <a:r>
              <a:rPr lang="tr-TR" sz="2400" dirty="0" smtClean="0"/>
              <a:t>Fiyat Farkı Esaslarının uygulanması sonucu sözleşme bedeline ek olarak ödenecek ya da kesilecek bedeller fiyat farkı niteliğinde olup, </a:t>
            </a:r>
            <a:r>
              <a:rPr lang="tr-TR" sz="2400" dirty="0" smtClean="0">
                <a:solidFill>
                  <a:srgbClr val="FF0000"/>
                </a:solidFill>
              </a:rPr>
              <a:t>sözleşme bedelini etkilemez.</a:t>
            </a:r>
          </a:p>
          <a:p>
            <a:r>
              <a:rPr lang="tr-TR" sz="2400" dirty="0" smtClean="0"/>
              <a:t>Bedeli yabancı para cinsinden veya kur farkları ayrıca hesaplanmak suretiyle </a:t>
            </a:r>
            <a:r>
              <a:rPr lang="tr-TR" sz="2400" dirty="0" smtClean="0">
                <a:solidFill>
                  <a:srgbClr val="FF0000"/>
                </a:solidFill>
              </a:rPr>
              <a:t>yabancı para birimi karşılığı Türk Lirası ile ödenen işler için bu Esaslar uygulanmaz.</a:t>
            </a:r>
          </a:p>
          <a:p>
            <a:r>
              <a:rPr lang="tr-TR" sz="2400" dirty="0" smtClean="0"/>
              <a:t> Fiyat Farkı Esasları, iş programına </a:t>
            </a:r>
            <a:r>
              <a:rPr lang="tr-TR" sz="2400" dirty="0" smtClean="0">
                <a:solidFill>
                  <a:srgbClr val="FF0000"/>
                </a:solidFill>
              </a:rPr>
              <a:t>uygun olarak </a:t>
            </a:r>
            <a:r>
              <a:rPr lang="tr-TR" sz="2400" dirty="0" smtClean="0"/>
              <a:t>yapılan iş kalemleri ve/veya iş gruplarına uygulanır.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FF0000"/>
                </a:solidFill>
              </a:rPr>
              <a:t>Fiyat farkı </a:t>
            </a:r>
            <a:endParaRPr lang="tr-TR" b="1" dirty="0">
              <a:solidFill>
                <a:srgbClr val="FF0000"/>
              </a:solidFill>
            </a:endParaRPr>
          </a:p>
        </p:txBody>
      </p:sp>
      <p:sp>
        <p:nvSpPr>
          <p:cNvPr id="3" name="2 İçerik Yer Tutucusu"/>
          <p:cNvSpPr>
            <a:spLocks noGrp="1"/>
          </p:cNvSpPr>
          <p:nvPr>
            <p:ph idx="1"/>
          </p:nvPr>
        </p:nvSpPr>
        <p:spPr/>
        <p:txBody>
          <a:bodyPr>
            <a:normAutofit fontScale="92500" lnSpcReduction="10000"/>
          </a:bodyPr>
          <a:lstStyle/>
          <a:p>
            <a:r>
              <a:rPr lang="tr-TR" sz="3400" dirty="0" smtClean="0"/>
              <a:t>Hesaplanan fiyat farkları, fiyat farkı ödenmesine konu olabilecek  </a:t>
            </a:r>
            <a:r>
              <a:rPr lang="tr-TR" sz="3400" dirty="0" smtClean="0">
                <a:solidFill>
                  <a:srgbClr val="FF0000"/>
                </a:solidFill>
              </a:rPr>
              <a:t>tüm fiyat artışlarını kapsar</a:t>
            </a:r>
            <a:r>
              <a:rPr lang="tr-TR" sz="3400" dirty="0" smtClean="0"/>
              <a:t>. Bunun dışında yüklenicinin kullandığı usuller, makine, ekipman, malzeme ve işçiliğin cins ve miktarı, Türk Lirasının yabancı paralar karşısında değer kaybetmesi, yurtdışından temin edilen malzemenin menşei ülkede fiyatının artması ve benzeri diğer nedenlerle ilave fiyat farkı ödenemez.</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Denetim, muayene ve kabul</a:t>
            </a:r>
            <a:endParaRPr lang="tr-TR" b="1" dirty="0">
              <a:solidFill>
                <a:srgbClr val="FF0000"/>
              </a:solidFill>
            </a:endParaRPr>
          </a:p>
        </p:txBody>
      </p:sp>
      <p:sp>
        <p:nvSpPr>
          <p:cNvPr id="3" name="2 İçerik Yer Tutucusu"/>
          <p:cNvSpPr>
            <a:spLocks noGrp="1"/>
          </p:cNvSpPr>
          <p:nvPr>
            <p:ph idx="1"/>
          </p:nvPr>
        </p:nvSpPr>
        <p:spPr/>
        <p:txBody>
          <a:bodyPr>
            <a:normAutofit/>
          </a:bodyPr>
          <a:lstStyle/>
          <a:p>
            <a:r>
              <a:rPr lang="tr-TR" dirty="0" smtClean="0"/>
              <a:t>Hizmet Alımları Muayene ve Kabul Yönetmeliği (19.12.2002 t. R.G.)</a:t>
            </a:r>
          </a:p>
          <a:p>
            <a:r>
              <a:rPr lang="tr-TR" dirty="0" smtClean="0"/>
              <a:t>Yapım İşleri Muayene ve Kabul Yönetmeliği (4.3.2009 t. R.G.)</a:t>
            </a:r>
          </a:p>
          <a:p>
            <a:r>
              <a:rPr lang="tr-TR" dirty="0" smtClean="0"/>
              <a:t>Mal Alımları Denetim Muayene ve Kabul İşlemlerine Dair Yönetmelik (22.6.2005 t. R.G.)</a:t>
            </a:r>
          </a:p>
          <a:p>
            <a:r>
              <a:rPr lang="tr-TR" dirty="0" smtClean="0"/>
              <a:t>Yapım İşleri Genel Şartnamesi</a:t>
            </a:r>
          </a:p>
          <a:p>
            <a:r>
              <a:rPr lang="tr-TR" dirty="0" smtClean="0"/>
              <a:t>Hizmet İşleri Genel Şartnamesi</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smtClean="0">
                <a:solidFill>
                  <a:srgbClr val="FF0000"/>
                </a:solidFill>
              </a:rPr>
              <a:t>Sözleşme türleri</a:t>
            </a:r>
            <a:endParaRPr lang="tr-TR" dirty="0" smtClean="0">
              <a:solidFill>
                <a:srgbClr val="FF0000"/>
              </a:solidFill>
            </a:endParaRPr>
          </a:p>
        </p:txBody>
      </p:sp>
      <p:sp>
        <p:nvSpPr>
          <p:cNvPr id="3" name="2 İçerik Yer Tutucusu"/>
          <p:cNvSpPr>
            <a:spLocks noGrp="1"/>
          </p:cNvSpPr>
          <p:nvPr>
            <p:ph idx="1"/>
          </p:nvPr>
        </p:nvSpPr>
        <p:spPr/>
        <p:txBody>
          <a:bodyPr>
            <a:normAutofit fontScale="62500" lnSpcReduction="20000"/>
          </a:bodyPr>
          <a:lstStyle/>
          <a:p>
            <a:pPr>
              <a:buNone/>
            </a:pPr>
            <a:r>
              <a:rPr lang="tr-TR" dirty="0" smtClean="0"/>
              <a:t>     Yapım işlerinde;  </a:t>
            </a:r>
            <a:r>
              <a:rPr lang="tr-TR" dirty="0" smtClean="0">
                <a:solidFill>
                  <a:srgbClr val="FF0000"/>
                </a:solidFill>
              </a:rPr>
              <a:t>anahtar teslimi götürü bedel sözleşme</a:t>
            </a:r>
            <a:r>
              <a:rPr lang="tr-TR" dirty="0" smtClean="0"/>
              <a:t>, </a:t>
            </a:r>
          </a:p>
          <a:p>
            <a:pPr>
              <a:buNone/>
            </a:pPr>
            <a:r>
              <a:rPr lang="tr-TR" dirty="0" smtClean="0"/>
              <a:t> </a:t>
            </a:r>
          </a:p>
          <a:p>
            <a:pPr>
              <a:buNone/>
            </a:pPr>
            <a:r>
              <a:rPr lang="tr-TR" dirty="0" smtClean="0"/>
              <a:t>    Mal veya hizmet alımı işlerinde,  </a:t>
            </a:r>
            <a:r>
              <a:rPr lang="tr-TR" dirty="0" smtClean="0">
                <a:solidFill>
                  <a:srgbClr val="FF0000"/>
                </a:solidFill>
              </a:rPr>
              <a:t>götürü bedel sözleşme</a:t>
            </a:r>
            <a:r>
              <a:rPr lang="tr-TR" dirty="0" smtClean="0"/>
              <a:t>,  </a:t>
            </a:r>
          </a:p>
          <a:p>
            <a:pPr>
              <a:buNone/>
            </a:pPr>
            <a:r>
              <a:rPr lang="tr-TR" dirty="0" smtClean="0"/>
              <a:t>    	</a:t>
            </a:r>
          </a:p>
          <a:p>
            <a:r>
              <a:rPr lang="tr-TR" dirty="0" smtClean="0"/>
              <a:t>Yapım işlerinde;  idarece hazırlanmış cetvelde yer alan her bir iş kaleminin miktarı ile bu iş kalemleri için istekli tarafından teklif edilen birim fiyatların çarpımı sonucu bulunan toplam bedel üzerinden </a:t>
            </a:r>
            <a:r>
              <a:rPr lang="tr-TR" dirty="0" smtClean="0">
                <a:solidFill>
                  <a:srgbClr val="FF0000"/>
                </a:solidFill>
              </a:rPr>
              <a:t>birim fiyat sözleşme</a:t>
            </a:r>
            <a:r>
              <a:rPr lang="tr-TR" dirty="0" smtClean="0"/>
              <a:t>,</a:t>
            </a:r>
          </a:p>
          <a:p>
            <a:endParaRPr lang="tr-TR" dirty="0" smtClean="0"/>
          </a:p>
          <a:p>
            <a:pPr>
              <a:buNone/>
            </a:pPr>
            <a:r>
              <a:rPr lang="tr-TR" dirty="0" smtClean="0"/>
              <a:t>     Yapım işlerinde; niteliği itibarıyla iş kalemlerinin bir kısmı için anahtar teslimi götürü bedel, bir kısmı için birim fiyat teklifi alma yöntemleri birlikte uygulanmak suretiyle gerçekleştirilen ihaleler sonucunda </a:t>
            </a:r>
            <a:r>
              <a:rPr lang="tr-TR" dirty="0" smtClean="0">
                <a:solidFill>
                  <a:srgbClr val="FF0000"/>
                </a:solidFill>
              </a:rPr>
              <a:t>karma sözleşme</a:t>
            </a:r>
            <a:r>
              <a:rPr lang="tr-TR" dirty="0" smtClean="0"/>
              <a:t>,</a:t>
            </a:r>
          </a:p>
          <a:p>
            <a:pPr>
              <a:buNone/>
            </a:pPr>
            <a:endParaRPr lang="tr-TR" dirty="0" smtClean="0"/>
          </a:p>
          <a:p>
            <a:r>
              <a:rPr lang="tr-TR" dirty="0" smtClean="0"/>
              <a:t>Çerçeve anlaşmaya dayalı olarak idare ile yüklenici arasında imzalanan münferit sözleşme,</a:t>
            </a:r>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smtClean="0">
                <a:solidFill>
                  <a:srgbClr val="FF0000"/>
                </a:solidFill>
              </a:rPr>
              <a:t>Denetim, muayene ve kabul işlemleri</a:t>
            </a:r>
            <a:endParaRPr lang="tr-TR" smtClean="0">
              <a:solidFill>
                <a:srgbClr val="FF0000"/>
              </a:solidFill>
            </a:endParaRPr>
          </a:p>
        </p:txBody>
      </p:sp>
      <p:sp>
        <p:nvSpPr>
          <p:cNvPr id="3" name="2 İçerik Yer Tutucusu"/>
          <p:cNvSpPr>
            <a:spLocks noGrp="1"/>
          </p:cNvSpPr>
          <p:nvPr>
            <p:ph idx="1"/>
          </p:nvPr>
        </p:nvSpPr>
        <p:spPr/>
        <p:txBody>
          <a:bodyPr>
            <a:normAutofit lnSpcReduction="10000"/>
          </a:bodyPr>
          <a:lstStyle/>
          <a:p>
            <a:pPr>
              <a:buNone/>
            </a:pPr>
            <a:endParaRPr lang="tr-TR" dirty="0" smtClean="0"/>
          </a:p>
          <a:p>
            <a:r>
              <a:rPr lang="tr-TR" dirty="0" smtClean="0"/>
              <a:t>İdarelerce kurulacak en az üç kişilik muayene ve kabul komisyonları tarafından </a:t>
            </a:r>
          </a:p>
          <a:p>
            <a:r>
              <a:rPr lang="tr-TR" dirty="0" smtClean="0"/>
              <a:t>Teslim edildiğinde</a:t>
            </a:r>
          </a:p>
          <a:p>
            <a:r>
              <a:rPr lang="tr-TR" dirty="0" smtClean="0"/>
              <a:t>Taahhüdün </a:t>
            </a:r>
            <a:r>
              <a:rPr lang="tr-TR" dirty="0" smtClean="0">
                <a:solidFill>
                  <a:srgbClr val="FF0000"/>
                </a:solidFill>
              </a:rPr>
              <a:t>tamamlanan</a:t>
            </a:r>
            <a:r>
              <a:rPr lang="tr-TR" dirty="0" smtClean="0"/>
              <a:t> ve </a:t>
            </a:r>
            <a:r>
              <a:rPr lang="tr-TR" dirty="0" smtClean="0">
                <a:solidFill>
                  <a:srgbClr val="FF0000"/>
                </a:solidFill>
              </a:rPr>
              <a:t>müstakil kullanıma elverişli </a:t>
            </a:r>
            <a:r>
              <a:rPr lang="tr-TR" dirty="0" smtClean="0"/>
              <a:t>bölümleri için </a:t>
            </a:r>
            <a:r>
              <a:rPr lang="tr-TR" dirty="0" smtClean="0">
                <a:solidFill>
                  <a:srgbClr val="FF0000"/>
                </a:solidFill>
              </a:rPr>
              <a:t>kısmî kabul </a:t>
            </a:r>
            <a:r>
              <a:rPr lang="tr-TR" dirty="0" smtClean="0"/>
              <a:t>yapılabilir. </a:t>
            </a:r>
          </a:p>
          <a:p>
            <a:r>
              <a:rPr lang="tr-TR" dirty="0" smtClean="0"/>
              <a:t>Muayene ve kabul işlemlerinin hangi süre içinde tamamlanacağının sözleşme ve eklerinde belirtilmesi zorunludur.</a:t>
            </a:r>
            <a:endParaRPr lang="tr-T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FF0000"/>
                </a:solidFill>
              </a:rPr>
              <a:t>Komisyon</a:t>
            </a:r>
            <a:endParaRPr lang="tr-TR" b="1" dirty="0">
              <a:solidFill>
                <a:srgbClr val="FF0000"/>
              </a:solidFill>
            </a:endParaRPr>
          </a:p>
        </p:txBody>
      </p:sp>
      <p:sp>
        <p:nvSpPr>
          <p:cNvPr id="3" name="2 İçerik Yer Tutucusu"/>
          <p:cNvSpPr>
            <a:spLocks noGrp="1"/>
          </p:cNvSpPr>
          <p:nvPr>
            <p:ph idx="1"/>
          </p:nvPr>
        </p:nvSpPr>
        <p:spPr/>
        <p:txBody>
          <a:bodyPr>
            <a:normAutofit fontScale="70000" lnSpcReduction="20000"/>
          </a:bodyPr>
          <a:lstStyle/>
          <a:p>
            <a:r>
              <a:rPr lang="tr-TR" dirty="0" smtClean="0"/>
              <a:t>Yetkili makam tarafından, biri başkan olmak üzere </a:t>
            </a:r>
            <a:r>
              <a:rPr lang="tr-TR" dirty="0" smtClean="0">
                <a:solidFill>
                  <a:srgbClr val="FF0000"/>
                </a:solidFill>
              </a:rPr>
              <a:t>en az üç (3) kişiden oluşturulur</a:t>
            </a:r>
            <a:r>
              <a:rPr lang="tr-TR" dirty="0" smtClean="0"/>
              <a:t>. </a:t>
            </a:r>
          </a:p>
          <a:p>
            <a:r>
              <a:rPr lang="tr-TR" dirty="0" smtClean="0"/>
              <a:t>İşin önemi ve özelliği dikkate alınarak komisyonun üye sayısı, toplam sayı tek olmak üzere yeteri kadar </a:t>
            </a:r>
            <a:r>
              <a:rPr lang="tr-TR" dirty="0" smtClean="0">
                <a:solidFill>
                  <a:srgbClr val="FF0000"/>
                </a:solidFill>
              </a:rPr>
              <a:t>arttırılabilir</a:t>
            </a:r>
            <a:r>
              <a:rPr lang="tr-TR" dirty="0" smtClean="0"/>
              <a:t>. </a:t>
            </a:r>
          </a:p>
          <a:p>
            <a:r>
              <a:rPr lang="tr-TR" dirty="0" smtClean="0"/>
              <a:t>Bu komisyonlarda görevlendirilecek olanların </a:t>
            </a:r>
            <a:r>
              <a:rPr lang="tr-TR" dirty="0" smtClean="0">
                <a:solidFill>
                  <a:srgbClr val="FF0000"/>
                </a:solidFill>
              </a:rPr>
              <a:t>tamamının işin uzmanı </a:t>
            </a:r>
            <a:r>
              <a:rPr lang="tr-TR" dirty="0" smtClean="0"/>
              <a:t>olması zorunludur. </a:t>
            </a:r>
          </a:p>
          <a:p>
            <a:r>
              <a:rPr lang="tr-TR" dirty="0" smtClean="0"/>
              <a:t>Ancak, ilgili idarede yeterli sayıda veya işin özelliğine uygun nitelikte uzman personel bulunmaması durumunda, 4734 sayılı Kanuna tabi </a:t>
            </a:r>
            <a:r>
              <a:rPr lang="tr-TR" dirty="0" smtClean="0">
                <a:solidFill>
                  <a:srgbClr val="FF0000"/>
                </a:solidFill>
              </a:rPr>
              <a:t>idarelerden uzman personel görevlendirilebilir.</a:t>
            </a:r>
          </a:p>
          <a:p>
            <a:r>
              <a:rPr lang="tr-TR" dirty="0" smtClean="0"/>
              <a:t>İşin denetiminde </a:t>
            </a:r>
            <a:r>
              <a:rPr lang="tr-TR" dirty="0" smtClean="0">
                <a:solidFill>
                  <a:srgbClr val="FF0000"/>
                </a:solidFill>
              </a:rPr>
              <a:t>bulunan kontrol teşkilatı üyeleri, muayene ve kabul komisyonlarında üye olarak görev alamaz. </a:t>
            </a:r>
          </a:p>
          <a:p>
            <a:r>
              <a:rPr lang="tr-TR" dirty="0" smtClean="0"/>
              <a:t>Ancak, kontrol teşkilatı üyelerinin muayene ve kabul komisyonu ile birlikte hazır bulunması zorunludur.</a:t>
            </a:r>
            <a:endParaRPr lang="tr-T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FF0000"/>
                </a:solidFill>
              </a:rPr>
              <a:t>Komisyon kararları</a:t>
            </a:r>
            <a:endParaRPr lang="tr-TR" b="1" dirty="0">
              <a:solidFill>
                <a:srgbClr val="FF0000"/>
              </a:solidFill>
            </a:endParaRPr>
          </a:p>
        </p:txBody>
      </p:sp>
      <p:sp>
        <p:nvSpPr>
          <p:cNvPr id="3" name="2 İçerik Yer Tutucusu"/>
          <p:cNvSpPr>
            <a:spLocks noGrp="1"/>
          </p:cNvSpPr>
          <p:nvPr>
            <p:ph idx="1"/>
          </p:nvPr>
        </p:nvSpPr>
        <p:spPr/>
        <p:txBody>
          <a:bodyPr/>
          <a:lstStyle/>
          <a:p>
            <a:r>
              <a:rPr lang="tr-TR" smtClean="0"/>
              <a:t>Muayene ve kabul komisyonları eksiksiz olarak görev yapar ve kararlarını </a:t>
            </a:r>
            <a:r>
              <a:rPr lang="tr-TR" smtClean="0">
                <a:solidFill>
                  <a:srgbClr val="FF0000"/>
                </a:solidFill>
              </a:rPr>
              <a:t>çoğunlukla</a:t>
            </a:r>
            <a:r>
              <a:rPr lang="tr-TR" smtClean="0"/>
              <a:t> alır. </a:t>
            </a:r>
          </a:p>
          <a:p>
            <a:r>
              <a:rPr lang="tr-TR" smtClean="0"/>
              <a:t>Kararlarda </a:t>
            </a:r>
            <a:r>
              <a:rPr lang="tr-TR" smtClean="0">
                <a:solidFill>
                  <a:srgbClr val="FF0000"/>
                </a:solidFill>
              </a:rPr>
              <a:t>çekimser kalınamaz</a:t>
            </a:r>
            <a:r>
              <a:rPr lang="tr-TR" smtClean="0"/>
              <a:t>. </a:t>
            </a:r>
          </a:p>
          <a:p>
            <a:r>
              <a:rPr lang="tr-TR" smtClean="0"/>
              <a:t>Çoğunluk kararına karşı olanlar, karşı olma nedenlerini kararın altına yazarak imzalamak zorundadır.</a:t>
            </a:r>
            <a:endParaRPr lang="tr-T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dirty="0" smtClean="0">
                <a:solidFill>
                  <a:srgbClr val="FF0000"/>
                </a:solidFill>
              </a:rPr>
              <a:t>Kabul tutanağının onayı</a:t>
            </a:r>
            <a:r>
              <a:rPr lang="tr-TR" dirty="0" smtClean="0">
                <a:solidFill>
                  <a:srgbClr val="FF0000"/>
                </a:solidFill>
              </a:rPr>
              <a:t/>
            </a:r>
            <a:br>
              <a:rPr lang="tr-TR" dirty="0" smtClean="0">
                <a:solidFill>
                  <a:srgbClr val="FF0000"/>
                </a:solidFill>
              </a:rPr>
            </a:br>
            <a:endParaRPr lang="tr-TR" dirty="0">
              <a:solidFill>
                <a:srgbClr val="FF0000"/>
              </a:solidFill>
            </a:endParaRPr>
          </a:p>
        </p:txBody>
      </p:sp>
      <p:sp>
        <p:nvSpPr>
          <p:cNvPr id="3" name="2 İçerik Yer Tutucusu"/>
          <p:cNvSpPr>
            <a:spLocks noGrp="1"/>
          </p:cNvSpPr>
          <p:nvPr>
            <p:ph idx="1"/>
          </p:nvPr>
        </p:nvSpPr>
        <p:spPr/>
        <p:txBody>
          <a:bodyPr/>
          <a:lstStyle/>
          <a:p>
            <a:r>
              <a:rPr lang="tr-TR" dirty="0" smtClean="0"/>
              <a:t>Kabul tutanağı yetkili makam tarafından onaylandıktan sonra geçerli olur ve kabul işlemi tamamlanmış sayılır.  </a:t>
            </a:r>
          </a:p>
          <a:p>
            <a:r>
              <a:rPr lang="tr-TR" dirty="0" smtClean="0"/>
              <a:t>Kabul tutanağının yetkili makam tarafından onaylanmasından sonra yüklenicinin sözleşme konusu işten dolayı idareye karşı, herhangi bir sorumluluğu kalmaz. </a:t>
            </a:r>
            <a:endParaRPr lang="tr-T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FF0000"/>
                </a:solidFill>
              </a:rPr>
              <a:t>Ceza sorumluluğu</a:t>
            </a:r>
            <a:endParaRPr lang="tr-TR" b="1" dirty="0">
              <a:solidFill>
                <a:srgbClr val="FF0000"/>
              </a:solidFill>
            </a:endParaRPr>
          </a:p>
        </p:txBody>
      </p:sp>
      <p:sp>
        <p:nvSpPr>
          <p:cNvPr id="3" name="2 İçerik Yer Tutucusu"/>
          <p:cNvSpPr>
            <a:spLocks noGrp="1"/>
          </p:cNvSpPr>
          <p:nvPr>
            <p:ph idx="1"/>
          </p:nvPr>
        </p:nvSpPr>
        <p:spPr/>
        <p:txBody>
          <a:bodyPr/>
          <a:lstStyle/>
          <a:p>
            <a:r>
              <a:rPr lang="tr-TR" dirty="0" smtClean="0"/>
              <a:t>Yüklenicinin ceza sorumluluğu</a:t>
            </a:r>
          </a:p>
          <a:p>
            <a:endParaRPr lang="tr-TR" dirty="0" smtClean="0"/>
          </a:p>
          <a:p>
            <a:r>
              <a:rPr lang="tr-TR" dirty="0" smtClean="0"/>
              <a:t>Görevlilerin ceza sorumluluğu</a:t>
            </a:r>
          </a:p>
          <a:p>
            <a:endParaRPr lang="tr-TR" dirty="0" smtClean="0"/>
          </a:p>
          <a:p>
            <a:r>
              <a:rPr lang="tr-TR" dirty="0" smtClean="0"/>
              <a:t>Bilgi ve belgeleri açıklama yasağı</a:t>
            </a:r>
          </a:p>
          <a:p>
            <a:endParaRPr lang="tr-T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smtClean="0">
                <a:solidFill>
                  <a:srgbClr val="FF0000"/>
                </a:solidFill>
              </a:rPr>
              <a:t>Zarar sorumluluğu</a:t>
            </a:r>
          </a:p>
        </p:txBody>
      </p:sp>
      <p:sp>
        <p:nvSpPr>
          <p:cNvPr id="3" name="2 İçerik Yer Tutucusu"/>
          <p:cNvSpPr>
            <a:spLocks noGrp="1"/>
          </p:cNvSpPr>
          <p:nvPr>
            <p:ph idx="1"/>
          </p:nvPr>
        </p:nvSpPr>
        <p:spPr/>
        <p:txBody>
          <a:bodyPr/>
          <a:lstStyle/>
          <a:p>
            <a:r>
              <a:rPr lang="tr-TR" dirty="0" smtClean="0"/>
              <a:t>Yapım işlerinde yüklenici ve alt yüklenicilerin sorumluluğu</a:t>
            </a:r>
          </a:p>
          <a:p>
            <a:r>
              <a:rPr lang="tr-TR" dirty="0" smtClean="0"/>
              <a:t>Yapı denetim görevlilerinin sorumluluğu</a:t>
            </a:r>
          </a:p>
          <a:p>
            <a:r>
              <a:rPr lang="tr-TR" dirty="0" smtClean="0"/>
              <a:t>Danışmanlık hizmet sunucularının sorumluluğu</a:t>
            </a:r>
          </a:p>
          <a:p>
            <a:r>
              <a:rPr lang="tr-TR" dirty="0" smtClean="0"/>
              <a:t>Tedarikçilerin sorumluluğu</a:t>
            </a:r>
          </a:p>
          <a:p>
            <a:r>
              <a:rPr lang="tr-TR" dirty="0" smtClean="0"/>
              <a:t>Hizmet sunucularının sorumluluğu</a:t>
            </a:r>
            <a:endParaRPr lang="tr-T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dirty="0" smtClean="0"/>
          </a:p>
          <a:p>
            <a:endParaRPr lang="tr-TR" dirty="0" smtClean="0"/>
          </a:p>
          <a:p>
            <a:pPr algn="ctr">
              <a:buNone/>
            </a:pPr>
            <a:r>
              <a:rPr lang="tr-TR" sz="7200" dirty="0" smtClean="0"/>
              <a:t>TEŞEKKÜRLER</a:t>
            </a:r>
            <a:endParaRPr lang="tr-TR" sz="7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smtClean="0"/>
              <a:t> </a:t>
            </a:r>
            <a:r>
              <a:rPr lang="tr-TR" b="1" dirty="0" smtClean="0">
                <a:solidFill>
                  <a:srgbClr val="FF0000"/>
                </a:solidFill>
              </a:rPr>
              <a:t>Mücbir sebepler </a:t>
            </a:r>
            <a:endParaRPr lang="tr-TR" dirty="0" smtClean="0">
              <a:solidFill>
                <a:srgbClr val="FF0000"/>
              </a:solidFill>
            </a:endParaRPr>
          </a:p>
        </p:txBody>
      </p:sp>
      <p:sp>
        <p:nvSpPr>
          <p:cNvPr id="3" name="2 İçerik Yer Tutucusu"/>
          <p:cNvSpPr>
            <a:spLocks noGrp="1"/>
          </p:cNvSpPr>
          <p:nvPr>
            <p:ph idx="1"/>
          </p:nvPr>
        </p:nvSpPr>
        <p:spPr/>
        <p:txBody>
          <a:bodyPr>
            <a:normAutofit/>
          </a:bodyPr>
          <a:lstStyle/>
          <a:p>
            <a:pPr>
              <a:buNone/>
            </a:pPr>
            <a:endParaRPr lang="tr-TR" dirty="0" smtClean="0"/>
          </a:p>
          <a:p>
            <a:pPr lvl="0">
              <a:buFont typeface="Wingdings" pitchFamily="2" charset="2"/>
              <a:buChar char="q"/>
            </a:pPr>
            <a:r>
              <a:rPr lang="tr-TR" dirty="0" smtClean="0"/>
              <a:t>Doğal afetler.</a:t>
            </a:r>
          </a:p>
          <a:p>
            <a:pPr lvl="0">
              <a:buFont typeface="Wingdings" pitchFamily="2" charset="2"/>
              <a:buChar char="q"/>
            </a:pPr>
            <a:r>
              <a:rPr lang="tr-TR" dirty="0" smtClean="0"/>
              <a:t>Kanuni grev.</a:t>
            </a:r>
          </a:p>
          <a:p>
            <a:pPr lvl="0">
              <a:buFont typeface="Wingdings" pitchFamily="2" charset="2"/>
              <a:buChar char="q"/>
            </a:pPr>
            <a:r>
              <a:rPr lang="tr-TR" dirty="0" smtClean="0"/>
              <a:t>Genel salgın hastalık.</a:t>
            </a:r>
          </a:p>
          <a:p>
            <a:pPr>
              <a:buFont typeface="Wingdings" pitchFamily="2" charset="2"/>
              <a:buChar char="q"/>
            </a:pPr>
            <a:r>
              <a:rPr lang="tr-TR" dirty="0" smtClean="0"/>
              <a:t> Kısmî veya genel seferberlik ilânı.</a:t>
            </a:r>
          </a:p>
          <a:p>
            <a:pPr lvl="0">
              <a:buFont typeface="Wingdings" pitchFamily="2" charset="2"/>
              <a:buChar char="q"/>
            </a:pPr>
            <a:r>
              <a:rPr lang="tr-TR" dirty="0" smtClean="0"/>
              <a:t>Gerektiğinde Kurum tarafından belirlenecek benzeri diğer haller.</a:t>
            </a:r>
          </a:p>
          <a:p>
            <a:pPr>
              <a:buNone/>
            </a:pPr>
            <a:r>
              <a:rPr lang="tr-TR" dirty="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smtClean="0"/>
              <a:t> </a:t>
            </a:r>
            <a:r>
              <a:rPr lang="tr-TR" b="1" dirty="0" smtClean="0">
                <a:solidFill>
                  <a:srgbClr val="FF0000"/>
                </a:solidFill>
              </a:rPr>
              <a:t>Mücbir sebepler </a:t>
            </a:r>
            <a:endParaRPr lang="tr-TR" dirty="0" smtClean="0">
              <a:solidFill>
                <a:srgbClr val="FF0000"/>
              </a:solidFill>
            </a:endParaRPr>
          </a:p>
        </p:txBody>
      </p:sp>
      <p:sp>
        <p:nvSpPr>
          <p:cNvPr id="3" name="2 İçerik Yer Tutucusu"/>
          <p:cNvSpPr>
            <a:spLocks noGrp="1"/>
          </p:cNvSpPr>
          <p:nvPr>
            <p:ph idx="1"/>
          </p:nvPr>
        </p:nvSpPr>
        <p:spPr/>
        <p:txBody>
          <a:bodyPr>
            <a:normAutofit fontScale="70000" lnSpcReduction="20000"/>
          </a:bodyPr>
          <a:lstStyle/>
          <a:p>
            <a:pPr>
              <a:buNone/>
            </a:pPr>
            <a:endParaRPr lang="tr-TR" dirty="0" smtClean="0"/>
          </a:p>
          <a:p>
            <a:r>
              <a:rPr lang="tr-TR" dirty="0" smtClean="0"/>
              <a:t>Süre uzatımı verilmesi, sözleşmenin feshi gibi durumlar da dahil olmak üzere, idare tarafından yukarıda belirtilen hallerin mücbir sebep olarak kabul edilebilmesi için; </a:t>
            </a:r>
          </a:p>
          <a:p>
            <a:pPr>
              <a:buFont typeface="Wingdings" pitchFamily="2" charset="2"/>
              <a:buChar char="Ø"/>
            </a:pPr>
            <a:r>
              <a:rPr lang="tr-TR" dirty="0" smtClean="0"/>
              <a:t>yükleniciden kaynaklanan bir kusurdan ileri gelmemiş olması,</a:t>
            </a:r>
          </a:p>
          <a:p>
            <a:pPr>
              <a:buFont typeface="Wingdings" pitchFamily="2" charset="2"/>
              <a:buChar char="Ø"/>
            </a:pPr>
            <a:r>
              <a:rPr lang="tr-TR" dirty="0" smtClean="0"/>
              <a:t>taahhüdün yerine getirilmesine engel nitelikte olması, </a:t>
            </a:r>
          </a:p>
          <a:p>
            <a:pPr>
              <a:buFont typeface="Wingdings" pitchFamily="2" charset="2"/>
              <a:buChar char="Ø"/>
            </a:pPr>
            <a:r>
              <a:rPr lang="tr-TR" dirty="0" smtClean="0"/>
              <a:t>yüklenicinin bu engeli ortadan kaldırmaya gücünün yetmemiş bulunması, </a:t>
            </a:r>
          </a:p>
          <a:p>
            <a:pPr>
              <a:buFont typeface="Wingdings" pitchFamily="2" charset="2"/>
              <a:buChar char="Ø"/>
            </a:pPr>
            <a:r>
              <a:rPr lang="tr-TR" dirty="0" smtClean="0"/>
              <a:t>mücbir sebebin meydana geldiği tarihi izleyen yirmi gün içinde yüklenicinin idareye yazılı olarak bildirimde bulunması </a:t>
            </a:r>
          </a:p>
          <a:p>
            <a:pPr>
              <a:buFont typeface="Wingdings" pitchFamily="2" charset="2"/>
              <a:buChar char="Ø"/>
            </a:pPr>
            <a:r>
              <a:rPr lang="tr-TR" dirty="0" smtClean="0"/>
              <a:t>yetkili merciler tarafından belgelendirilmesi zorunludur.</a:t>
            </a:r>
          </a:p>
          <a:p>
            <a:pPr>
              <a:buFont typeface="Wingdings" pitchFamily="2" charset="2"/>
              <a:buChar char="Ø"/>
            </a:pPr>
            <a:endParaRPr lang="tr-TR" dirty="0" smtClean="0"/>
          </a:p>
          <a:p>
            <a:pPr>
              <a:buFont typeface="Wingdings" pitchFamily="2" charset="2"/>
              <a:buChar char="Ø"/>
            </a:pPr>
            <a:r>
              <a:rPr lang="tr-TR" sz="4000" dirty="0" smtClean="0"/>
              <a:t>İdare mücbir sebep iddiasında bulunabilir mi?</a:t>
            </a:r>
            <a:endParaRPr lang="tr-TR" sz="4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600" b="1" dirty="0" smtClean="0">
                <a:solidFill>
                  <a:srgbClr val="FF0000"/>
                </a:solidFill>
              </a:rPr>
              <a:t>Kesin Teminat -Ek Kesin Teminat</a:t>
            </a:r>
          </a:p>
        </p:txBody>
      </p:sp>
      <p:sp>
        <p:nvSpPr>
          <p:cNvPr id="3" name="2 İçerik Yer Tutucusu"/>
          <p:cNvSpPr>
            <a:spLocks noGrp="1"/>
          </p:cNvSpPr>
          <p:nvPr>
            <p:ph idx="1"/>
          </p:nvPr>
        </p:nvSpPr>
        <p:spPr/>
        <p:txBody>
          <a:bodyPr/>
          <a:lstStyle/>
          <a:p>
            <a:r>
              <a:rPr lang="tr-TR" dirty="0" smtClean="0"/>
              <a:t>Kesin teminatın alınması</a:t>
            </a:r>
          </a:p>
          <a:p>
            <a:r>
              <a:rPr lang="tr-TR" dirty="0" smtClean="0"/>
              <a:t>Ek kesin teminatın alınması</a:t>
            </a:r>
          </a:p>
          <a:p>
            <a:r>
              <a:rPr lang="tr-TR" dirty="0" smtClean="0"/>
              <a:t>Kesin ve ek kesin teminatın iadesi</a:t>
            </a:r>
          </a:p>
          <a:p>
            <a:r>
              <a:rPr lang="tr-TR" dirty="0" smtClean="0"/>
              <a:t>İade edilemeyen teminatlar ne olacak?</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smtClean="0">
                <a:solidFill>
                  <a:srgbClr val="FF0000"/>
                </a:solidFill>
              </a:rPr>
              <a:t>Sözleşmede değişiklik yapılması</a:t>
            </a:r>
            <a:endParaRPr lang="tr-TR" smtClean="0">
              <a:solidFill>
                <a:srgbClr val="FF0000"/>
              </a:solidFill>
            </a:endParaRPr>
          </a:p>
        </p:txBody>
      </p:sp>
      <p:sp>
        <p:nvSpPr>
          <p:cNvPr id="3" name="2 İçerik Yer Tutucusu"/>
          <p:cNvSpPr>
            <a:spLocks noGrp="1"/>
          </p:cNvSpPr>
          <p:nvPr>
            <p:ph idx="1"/>
          </p:nvPr>
        </p:nvSpPr>
        <p:spPr/>
        <p:txBody>
          <a:bodyPr>
            <a:normAutofit fontScale="85000" lnSpcReduction="10000"/>
          </a:bodyPr>
          <a:lstStyle/>
          <a:p>
            <a:pPr>
              <a:buNone/>
            </a:pPr>
            <a:endParaRPr lang="tr-TR" smtClean="0"/>
          </a:p>
          <a:p>
            <a:r>
              <a:rPr lang="tr-TR" smtClean="0"/>
              <a:t>Sözleşme imzalandıktan sonra, </a:t>
            </a:r>
          </a:p>
          <a:p>
            <a:r>
              <a:rPr lang="tr-TR" smtClean="0">
                <a:solidFill>
                  <a:srgbClr val="FF0000"/>
                </a:solidFill>
              </a:rPr>
              <a:t>sözleşme bedelinin aşılmaması </a:t>
            </a:r>
            <a:r>
              <a:rPr lang="tr-TR" smtClean="0"/>
              <a:t>ve idare ile yüklenicinin karşılıklı olarak </a:t>
            </a:r>
            <a:r>
              <a:rPr lang="tr-TR" smtClean="0">
                <a:solidFill>
                  <a:srgbClr val="FF0000"/>
                </a:solidFill>
              </a:rPr>
              <a:t>anlaşması</a:t>
            </a:r>
            <a:r>
              <a:rPr lang="tr-TR" smtClean="0"/>
              <a:t> kaydıyla,  </a:t>
            </a:r>
          </a:p>
          <a:p>
            <a:r>
              <a:rPr lang="tr-TR" smtClean="0"/>
              <a:t>aşağıda belirtilen hususlarda sözleşme hükümlerinde değişiklik yapılabilir:</a:t>
            </a:r>
          </a:p>
          <a:p>
            <a:endParaRPr lang="tr-TR" smtClean="0"/>
          </a:p>
          <a:p>
            <a:pPr marL="596646" lvl="0" indent="-514350">
              <a:buFont typeface="+mj-lt"/>
              <a:buAutoNum type="arabicParenR"/>
            </a:pPr>
            <a:r>
              <a:rPr lang="tr-TR" smtClean="0"/>
              <a:t>İşin yapılma veya teslim </a:t>
            </a:r>
            <a:r>
              <a:rPr lang="tr-TR" smtClean="0">
                <a:solidFill>
                  <a:srgbClr val="FF0000"/>
                </a:solidFill>
              </a:rPr>
              <a:t>yeri. </a:t>
            </a:r>
          </a:p>
          <a:p>
            <a:pPr marL="596646" indent="-514350">
              <a:buFont typeface="+mj-lt"/>
              <a:buAutoNum type="arabicParenR"/>
            </a:pPr>
            <a:r>
              <a:rPr lang="tr-TR" smtClean="0"/>
              <a:t>İşin süresinden </a:t>
            </a:r>
            <a:r>
              <a:rPr lang="tr-TR" smtClean="0">
                <a:solidFill>
                  <a:srgbClr val="FF0000"/>
                </a:solidFill>
              </a:rPr>
              <a:t>önce yapılması </a:t>
            </a:r>
            <a:r>
              <a:rPr lang="tr-TR" smtClean="0"/>
              <a:t>veya teslim edilmesi kaydıyla işin </a:t>
            </a:r>
            <a:r>
              <a:rPr lang="tr-TR" smtClean="0">
                <a:solidFill>
                  <a:srgbClr val="FF0000"/>
                </a:solidFill>
              </a:rPr>
              <a:t>süresi</a:t>
            </a:r>
            <a:r>
              <a:rPr lang="tr-TR" smtClean="0"/>
              <a:t> ve bu süreye uygun olarak </a:t>
            </a:r>
            <a:r>
              <a:rPr lang="tr-TR" smtClean="0">
                <a:solidFill>
                  <a:srgbClr val="FF0000"/>
                </a:solidFill>
              </a:rPr>
              <a:t>ödeme şartları</a:t>
            </a:r>
            <a:r>
              <a:rPr lang="tr-TR" smtClean="0"/>
              <a:t>.</a:t>
            </a:r>
            <a:endParaRPr lang="tr-T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smtClean="0">
                <a:solidFill>
                  <a:srgbClr val="FF0000"/>
                </a:solidFill>
              </a:rPr>
              <a:t>Sözleşme kapsamında yaptırılabilecek ilave işler, iş eksilişi ve işin tasfiyesi </a:t>
            </a:r>
            <a:endParaRPr lang="tr-TR" sz="3200" smtClean="0">
              <a:solidFill>
                <a:srgbClr val="FF0000"/>
              </a:solidFill>
            </a:endParaRPr>
          </a:p>
        </p:txBody>
      </p:sp>
      <p:sp>
        <p:nvSpPr>
          <p:cNvPr id="3" name="2 İçerik Yer Tutucusu"/>
          <p:cNvSpPr>
            <a:spLocks noGrp="1"/>
          </p:cNvSpPr>
          <p:nvPr>
            <p:ph idx="1"/>
          </p:nvPr>
        </p:nvSpPr>
        <p:spPr/>
        <p:txBody>
          <a:bodyPr>
            <a:normAutofit/>
          </a:bodyPr>
          <a:lstStyle/>
          <a:p>
            <a:pPr>
              <a:buNone/>
            </a:pPr>
            <a:r>
              <a:rPr lang="tr-TR" sz="2800" smtClean="0">
                <a:solidFill>
                  <a:srgbClr val="FF0000"/>
                </a:solidFill>
              </a:rPr>
              <a:t>  </a:t>
            </a:r>
            <a:r>
              <a:rPr lang="tr-TR" sz="2800" b="1" smtClean="0">
                <a:solidFill>
                  <a:srgbClr val="FF0000"/>
                </a:solidFill>
              </a:rPr>
              <a:t>İş artışı;</a:t>
            </a:r>
          </a:p>
          <a:p>
            <a:pPr>
              <a:buNone/>
            </a:pPr>
            <a:r>
              <a:rPr lang="tr-TR" sz="2800" smtClean="0">
                <a:solidFill>
                  <a:srgbClr val="FF0000"/>
                </a:solidFill>
              </a:rPr>
              <a:t>  Öngörülemeyen durumlar </a:t>
            </a:r>
            <a:r>
              <a:rPr lang="tr-TR" sz="2800" smtClean="0"/>
              <a:t>nedeniyle bir iş artışının </a:t>
            </a:r>
            <a:r>
              <a:rPr lang="tr-TR" sz="2800" smtClean="0">
                <a:solidFill>
                  <a:srgbClr val="FF0000"/>
                </a:solidFill>
              </a:rPr>
              <a:t>zorunlu</a:t>
            </a:r>
            <a:r>
              <a:rPr lang="tr-TR" sz="2800" smtClean="0"/>
              <a:t> olması halinde, artışa konu olan iş;</a:t>
            </a:r>
          </a:p>
          <a:p>
            <a:pPr>
              <a:buNone/>
            </a:pPr>
            <a:r>
              <a:rPr lang="tr-TR" sz="2800" b="1" smtClean="0"/>
              <a:t>a)</a:t>
            </a:r>
            <a:r>
              <a:rPr lang="tr-TR" sz="2800" smtClean="0"/>
              <a:t> Sözleşmeye </a:t>
            </a:r>
            <a:r>
              <a:rPr lang="tr-TR" sz="2800" smtClean="0">
                <a:solidFill>
                  <a:srgbClr val="FF0000"/>
                </a:solidFill>
              </a:rPr>
              <a:t>esas proje içinde kalması</a:t>
            </a:r>
            <a:r>
              <a:rPr lang="tr-TR" sz="2800" smtClean="0"/>
              <a:t>,</a:t>
            </a:r>
          </a:p>
          <a:p>
            <a:pPr>
              <a:buNone/>
            </a:pPr>
            <a:r>
              <a:rPr lang="tr-TR" sz="2800" b="1" smtClean="0"/>
              <a:t>b)</a:t>
            </a:r>
            <a:r>
              <a:rPr lang="tr-TR" sz="2800" smtClean="0"/>
              <a:t> İdareyi </a:t>
            </a:r>
            <a:r>
              <a:rPr lang="tr-TR" sz="2800" smtClean="0">
                <a:solidFill>
                  <a:srgbClr val="FF0000"/>
                </a:solidFill>
              </a:rPr>
              <a:t>külfete sokmaksızın </a:t>
            </a:r>
            <a:r>
              <a:rPr lang="tr-TR" sz="2800" smtClean="0"/>
              <a:t>asıl işten </a:t>
            </a:r>
            <a:r>
              <a:rPr lang="tr-TR" sz="2800" smtClean="0">
                <a:solidFill>
                  <a:srgbClr val="FF0000"/>
                </a:solidFill>
              </a:rPr>
              <a:t>ayrılmasının</a:t>
            </a:r>
            <a:r>
              <a:rPr lang="tr-TR" sz="2800" smtClean="0"/>
              <a:t> teknik veya ekonomik olarak </a:t>
            </a:r>
            <a:r>
              <a:rPr lang="tr-TR" sz="2800" smtClean="0">
                <a:solidFill>
                  <a:srgbClr val="FF0000"/>
                </a:solidFill>
              </a:rPr>
              <a:t>mümkün olmaması</a:t>
            </a:r>
            <a:r>
              <a:rPr lang="tr-TR" sz="2800" smtClean="0"/>
              <a:t>, </a:t>
            </a:r>
          </a:p>
          <a:p>
            <a:pPr>
              <a:buNone/>
            </a:pPr>
            <a:r>
              <a:rPr lang="tr-TR" sz="2800" smtClean="0"/>
              <a:t>     Şartlarıyla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smtClean="0">
                <a:solidFill>
                  <a:srgbClr val="FF0000"/>
                </a:solidFill>
              </a:rPr>
              <a:t>Sözleşme kapsamında yaptırılabilecek ilave işler, iş eksilişi ve işin tasfiyesi </a:t>
            </a:r>
            <a:endParaRPr lang="tr-TR" sz="3200" smtClean="0">
              <a:solidFill>
                <a:srgbClr val="FF0000"/>
              </a:solidFill>
            </a:endParaRPr>
          </a:p>
        </p:txBody>
      </p:sp>
      <p:sp>
        <p:nvSpPr>
          <p:cNvPr id="3" name="2 İçerik Yer Tutucusu"/>
          <p:cNvSpPr>
            <a:spLocks noGrp="1"/>
          </p:cNvSpPr>
          <p:nvPr>
            <p:ph idx="1"/>
          </p:nvPr>
        </p:nvSpPr>
        <p:spPr/>
        <p:txBody>
          <a:bodyPr>
            <a:normAutofit lnSpcReduction="10000"/>
          </a:bodyPr>
          <a:lstStyle/>
          <a:p>
            <a:pPr>
              <a:buFont typeface="Wingdings" pitchFamily="2" charset="2"/>
              <a:buChar char="q"/>
            </a:pPr>
            <a:r>
              <a:rPr lang="tr-TR" sz="2400" dirty="0" smtClean="0"/>
              <a:t> </a:t>
            </a:r>
            <a:r>
              <a:rPr lang="tr-TR" sz="2400" dirty="0" smtClean="0">
                <a:solidFill>
                  <a:srgbClr val="FF0000"/>
                </a:solidFill>
              </a:rPr>
              <a:t>anahtar teslimi götürü bedel </a:t>
            </a:r>
            <a:r>
              <a:rPr lang="tr-TR" sz="2400" dirty="0" smtClean="0"/>
              <a:t>ihale edilen </a:t>
            </a:r>
            <a:r>
              <a:rPr lang="tr-TR" sz="2400" dirty="0" smtClean="0">
                <a:solidFill>
                  <a:srgbClr val="FF0000"/>
                </a:solidFill>
              </a:rPr>
              <a:t>yapım</a:t>
            </a:r>
            <a:r>
              <a:rPr lang="tr-TR" sz="2400" dirty="0" smtClean="0"/>
              <a:t> işlerinde sözleşme bedelinin % 10'una, </a:t>
            </a:r>
          </a:p>
          <a:p>
            <a:pPr>
              <a:buFont typeface="Wingdings" pitchFamily="2" charset="2"/>
              <a:buChar char="q"/>
            </a:pPr>
            <a:r>
              <a:rPr lang="tr-TR" sz="2400" dirty="0" smtClean="0">
                <a:solidFill>
                  <a:srgbClr val="FF0000"/>
                </a:solidFill>
              </a:rPr>
              <a:t> birim fiyat teklif </a:t>
            </a:r>
            <a:r>
              <a:rPr lang="tr-TR" sz="2400" dirty="0" smtClean="0"/>
              <a:t>almak suretiyle ihale edilen mal ve hizmet alımlarıyla yapım işleri sözleşmelerinde ise % 20 'sine kadar oran dahilinde, </a:t>
            </a:r>
            <a:r>
              <a:rPr lang="tr-TR" sz="2400" dirty="0" smtClean="0">
                <a:solidFill>
                  <a:srgbClr val="FF0000"/>
                </a:solidFill>
              </a:rPr>
              <a:t>süre hariç </a:t>
            </a:r>
            <a:r>
              <a:rPr lang="tr-TR" sz="2400" dirty="0" smtClean="0"/>
              <a:t>sözleşme ve ihale dokümanındaki hükümler çerçevesinde aynı yükleniciye yaptırılabilir.  </a:t>
            </a:r>
          </a:p>
          <a:p>
            <a:r>
              <a:rPr lang="tr-TR" sz="2400" dirty="0" smtClean="0"/>
              <a:t>Birim fiyat sözleşme ile yürütülen </a:t>
            </a:r>
            <a:r>
              <a:rPr lang="tr-TR" sz="2400" dirty="0" smtClean="0">
                <a:solidFill>
                  <a:srgbClr val="FF0000"/>
                </a:solidFill>
              </a:rPr>
              <a:t>yapım</a:t>
            </a:r>
            <a:r>
              <a:rPr lang="tr-TR" sz="2400" dirty="0" smtClean="0"/>
              <a:t> işlerinde, Bakanlar Kurulu bu oranı sözleşme bazında % 40 'a kadar artırmaya yetkilidir. </a:t>
            </a:r>
          </a:p>
          <a:p>
            <a:r>
              <a:rPr lang="tr-TR" sz="2400" dirty="0" smtClean="0"/>
              <a:t>Dolayısıyla götürü bedel üzerinden sözleşmeye bağlanan mal ve hizmet alımlarında</a:t>
            </a:r>
            <a:r>
              <a:rPr lang="tr-TR" sz="2400" dirty="0" smtClean="0">
                <a:solidFill>
                  <a:srgbClr val="FF0000"/>
                </a:solidFill>
              </a:rPr>
              <a:t> iş artışı söz konusu olmayacaktır.</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286</TotalTime>
  <Words>1347</Words>
  <Application>Microsoft Office PowerPoint</Application>
  <PresentationFormat>Ekran Gösterisi (4:3)</PresentationFormat>
  <Paragraphs>174</Paragraphs>
  <Slides>36</Slides>
  <Notes>0</Notes>
  <HiddenSlides>0</HiddenSlides>
  <MMClips>0</MMClips>
  <ScaleCrop>false</ScaleCrop>
  <HeadingPairs>
    <vt:vector size="4" baseType="variant">
      <vt:variant>
        <vt:lpstr>Tema</vt:lpstr>
      </vt:variant>
      <vt:variant>
        <vt:i4>1</vt:i4>
      </vt:variant>
      <vt:variant>
        <vt:lpstr>Slayt Başlıkları</vt:lpstr>
      </vt:variant>
      <vt:variant>
        <vt:i4>36</vt:i4>
      </vt:variant>
    </vt:vector>
  </HeadingPairs>
  <TitlesOfParts>
    <vt:vector size="37" baseType="lpstr">
      <vt:lpstr>Gündönümü</vt:lpstr>
      <vt:lpstr> </vt:lpstr>
      <vt:lpstr>Kapsam </vt:lpstr>
      <vt:lpstr>Sözleşme türleri</vt:lpstr>
      <vt:lpstr> Mücbir sebepler </vt:lpstr>
      <vt:lpstr> Mücbir sebepler </vt:lpstr>
      <vt:lpstr>Kesin Teminat -Ek Kesin Teminat</vt:lpstr>
      <vt:lpstr>Sözleşmede değişiklik yapılması</vt:lpstr>
      <vt:lpstr>Sözleşme kapsamında yaptırılabilecek ilave işler, iş eksilişi ve işin tasfiyesi </vt:lpstr>
      <vt:lpstr>Sözleşme kapsamında yaptırılabilecek ilave işler, iş eksilişi ve işin tasfiyesi </vt:lpstr>
      <vt:lpstr>Sözleşme kapsamında yaptırılabilecek ilave işler, iş eksilişi ve işin tasfiyesi </vt:lpstr>
      <vt:lpstr>Sözleşme kapsamında yaptırılabilecek ilave işler, iş eksilişi ve işin tasfiyesi </vt:lpstr>
      <vt:lpstr>Sözleşme kapsamında yaptırılabilecek ilave işler, iş eksilişi ve işin tasfiyesi </vt:lpstr>
      <vt:lpstr>Sözleşme kapsamında yaptırılabilecek ilave işler, iş eksilişi ve işin tasfiyesi </vt:lpstr>
      <vt:lpstr>Sözleşmenin devri</vt:lpstr>
      <vt:lpstr>Sözleşmenin devri</vt:lpstr>
      <vt:lpstr>Devir işlemlerinin kontrolü</vt:lpstr>
      <vt:lpstr>Yüklenicinin sözleşmeyi feshetmesi</vt:lpstr>
      <vt:lpstr>İdarenin sözleşmeyi feshetmesi</vt:lpstr>
      <vt:lpstr>   Yasak fiil ve davranışlar</vt:lpstr>
      <vt:lpstr>Sözleşmeden önceki yasak fiil veya davranışlar nedeniyle fesih</vt:lpstr>
      <vt:lpstr>Sözleşmeden önceki yasak fiil veya davranışlar nedeniyle fesih</vt:lpstr>
      <vt:lpstr>Sözleşmenin feshine ilişkin düzenlemeler </vt:lpstr>
      <vt:lpstr>Mücbir sebeplerden dolayı sözleşmenin feshi </vt:lpstr>
      <vt:lpstr>Fiyat farkı verilebilmesi</vt:lpstr>
      <vt:lpstr>Fiyat Farkı Esasları</vt:lpstr>
      <vt:lpstr>Fiyat farkı verilmesi öngörülmeyen işler</vt:lpstr>
      <vt:lpstr>Fiyat farkı </vt:lpstr>
      <vt:lpstr>Fiyat farkı </vt:lpstr>
      <vt:lpstr>Denetim, muayene ve kabul</vt:lpstr>
      <vt:lpstr>Denetim, muayene ve kabul işlemleri</vt:lpstr>
      <vt:lpstr>Komisyon</vt:lpstr>
      <vt:lpstr>Komisyon kararları</vt:lpstr>
      <vt:lpstr>Kabul tutanağının onayı </vt:lpstr>
      <vt:lpstr>Ceza sorumluluğu</vt:lpstr>
      <vt:lpstr>Zarar sorumluluğu</vt:lpstr>
      <vt:lpstr>Slayt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huseyinkaymak</dc:creator>
  <cp:lastModifiedBy>FİRDEVS</cp:lastModifiedBy>
  <cp:revision>31</cp:revision>
  <dcterms:created xsi:type="dcterms:W3CDTF">2010-04-16T20:35:49Z</dcterms:created>
  <dcterms:modified xsi:type="dcterms:W3CDTF">2012-10-02T10:06:23Z</dcterms:modified>
</cp:coreProperties>
</file>