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handoutMasterIdLst>
    <p:handoutMasterId r:id="rId37"/>
  </p:handoutMasterIdLst>
  <p:sldIdLst>
    <p:sldId id="260" r:id="rId2"/>
    <p:sldId id="264" r:id="rId3"/>
    <p:sldId id="265" r:id="rId4"/>
    <p:sldId id="266" r:id="rId5"/>
    <p:sldId id="277" r:id="rId6"/>
    <p:sldId id="278" r:id="rId7"/>
    <p:sldId id="279" r:id="rId8"/>
    <p:sldId id="280" r:id="rId9"/>
    <p:sldId id="270" r:id="rId10"/>
    <p:sldId id="281" r:id="rId11"/>
    <p:sldId id="282" r:id="rId12"/>
    <p:sldId id="283" r:id="rId13"/>
    <p:sldId id="284" r:id="rId14"/>
    <p:sldId id="285" r:id="rId15"/>
    <p:sldId id="286" r:id="rId16"/>
    <p:sldId id="287" r:id="rId17"/>
    <p:sldId id="288" r:id="rId18"/>
    <p:sldId id="298" r:id="rId19"/>
    <p:sldId id="289" r:id="rId20"/>
    <p:sldId id="291" r:id="rId21"/>
    <p:sldId id="292" r:id="rId22"/>
    <p:sldId id="293" r:id="rId23"/>
    <p:sldId id="294" r:id="rId24"/>
    <p:sldId id="299" r:id="rId25"/>
    <p:sldId id="321" r:id="rId26"/>
    <p:sldId id="322" r:id="rId27"/>
    <p:sldId id="295" r:id="rId28"/>
    <p:sldId id="296" r:id="rId29"/>
    <p:sldId id="297" r:id="rId30"/>
    <p:sldId id="301" r:id="rId31"/>
    <p:sldId id="303" r:id="rId32"/>
    <p:sldId id="323" r:id="rId33"/>
    <p:sldId id="324" r:id="rId34"/>
    <p:sldId id="325" r:id="rId3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88"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18E63AD-1FC6-4683-9630-56F9506DBB59}" type="datetimeFigureOut">
              <a:rPr lang="tr-TR" smtClean="0"/>
              <a:pPr/>
              <a:t>30.07.2010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C4B642C-3567-4495-9891-C5EAAC8C4CD5}"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FC2CC2-1290-46E0-94FF-B98ABBC3532E}" type="datetimeFigureOut">
              <a:rPr lang="tr-TR" smtClean="0"/>
              <a:pPr/>
              <a:t>30.07.2010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9210C2-E7AC-48D3-9174-C87FAA4E78D5}"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Ekonomik</a:t>
            </a:r>
            <a:r>
              <a:rPr lang="tr-TR" baseline="0" dirty="0" smtClean="0"/>
              <a:t> büyüme araştırma ilişkisi</a:t>
            </a:r>
            <a:endParaRPr lang="tr-TR" dirty="0"/>
          </a:p>
        </p:txBody>
      </p:sp>
      <p:sp>
        <p:nvSpPr>
          <p:cNvPr id="4" name="3 Slayt Numarası Yer Tutucusu"/>
          <p:cNvSpPr>
            <a:spLocks noGrp="1"/>
          </p:cNvSpPr>
          <p:nvPr>
            <p:ph type="sldNum" sz="quarter" idx="10"/>
          </p:nvPr>
        </p:nvSpPr>
        <p:spPr/>
        <p:txBody>
          <a:bodyPr/>
          <a:lstStyle/>
          <a:p>
            <a:fld id="{C1C1FBF0-CD26-43F6-91E6-E99273B05741}" type="slidenum">
              <a:rPr lang="tr-TR" smtClean="0"/>
              <a:pPr/>
              <a:t>9</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pPr>
              <a:defRPr/>
            </a:pPr>
            <a:fld id="{BC3DC174-BFC4-4577-8DA6-83F5DBA8A196}" type="slidenum">
              <a:rPr lang="tr-TR"/>
              <a:pPr>
                <a:defRPr/>
              </a:pPr>
              <a:t>15</a:t>
            </a:fld>
            <a:endParaRPr lang="tr-TR"/>
          </a:p>
        </p:txBody>
      </p:sp>
      <p:sp>
        <p:nvSpPr>
          <p:cNvPr id="175106" name="Rectangle 7"/>
          <p:cNvSpPr txBox="1">
            <a:spLocks noGrp="1" noChangeArrowheads="1"/>
          </p:cNvSpPr>
          <p:nvPr/>
        </p:nvSpPr>
        <p:spPr bwMode="auto">
          <a:xfrm>
            <a:off x="3884614" y="8685214"/>
            <a:ext cx="2973387" cy="458787"/>
          </a:xfrm>
          <a:prstGeom prst="rect">
            <a:avLst/>
          </a:prstGeom>
          <a:noFill/>
          <a:ln w="9525">
            <a:noFill/>
            <a:miter lim="800000"/>
            <a:headEnd/>
            <a:tailEnd/>
          </a:ln>
        </p:spPr>
        <p:txBody>
          <a:bodyPr lIns="92528" tIns="46264" rIns="92528" bIns="46264" anchor="b"/>
          <a:lstStyle/>
          <a:p>
            <a:pPr algn="r" defTabSz="925513" eaLnBrk="0" hangingPunct="0"/>
            <a:fld id="{E74DF84A-5229-498C-94A0-76253F98FE31}" type="slidenum">
              <a:rPr lang="tr-TR" sz="1200">
                <a:latin typeface="Times New Roman" pitchFamily="18" charset="0"/>
              </a:rPr>
              <a:pPr algn="r" defTabSz="925513" eaLnBrk="0" hangingPunct="0"/>
              <a:t>15</a:t>
            </a:fld>
            <a:endParaRPr lang="tr-TR" sz="1200">
              <a:latin typeface="Times New Roman" pitchFamily="18" charset="0"/>
            </a:endParaRPr>
          </a:p>
        </p:txBody>
      </p:sp>
      <p:sp>
        <p:nvSpPr>
          <p:cNvPr id="175107" name="Rectangle 2"/>
          <p:cNvSpPr>
            <a:spLocks noGrp="1" noRot="1" noChangeAspect="1" noChangeArrowheads="1" noTextEdit="1"/>
          </p:cNvSpPr>
          <p:nvPr>
            <p:ph type="sldImg"/>
          </p:nvPr>
        </p:nvSpPr>
        <p:spPr bwMode="auto">
          <a:xfrm>
            <a:off x="945931" y="713714"/>
            <a:ext cx="5006085" cy="3431371"/>
          </a:xfrm>
          <a:noFill/>
          <a:ln>
            <a:solidFill>
              <a:srgbClr val="000000"/>
            </a:solidFill>
            <a:miter lim="800000"/>
            <a:headEnd/>
            <a:tailEnd/>
          </a:ln>
        </p:spPr>
      </p:sp>
      <p:sp>
        <p:nvSpPr>
          <p:cNvPr id="175108" name="Rectangle 3"/>
          <p:cNvSpPr>
            <a:spLocks noGrp="1" noChangeArrowheads="1"/>
          </p:cNvSpPr>
          <p:nvPr>
            <p:ph type="body" idx="1"/>
          </p:nvPr>
        </p:nvSpPr>
        <p:spPr bwMode="auto">
          <a:xfrm>
            <a:off x="941389" y="4359275"/>
            <a:ext cx="5013325" cy="4070350"/>
          </a:xfrm>
          <a:noFill/>
        </p:spPr>
        <p:txBody>
          <a:bodyPr wrap="square" lIns="92528" tIns="46264" rIns="92528" bIns="46264" numCol="1" anchor="t" anchorCtr="0" compatLnSpc="1">
            <a:prstTxWarp prst="textNoShape">
              <a:avLst/>
            </a:prstTxWarp>
          </a:bodyPr>
          <a:lstStyle/>
          <a:p>
            <a:pPr eaLnBrk="1" hangingPunct="1"/>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22 Dikdörtgen"/>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23 Dikdörtgen"/>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24 Dikdörtgen"/>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25 Dikdörtgen"/>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26 Dikdörtgen"/>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1" name="29 Yuvarlatılmış Dikdörtgen"/>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2" name="30 Yuvarlatılmış Dikdörtgen"/>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6 Dikdörtgen"/>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9 Dikdörtgen"/>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10 Dikdörtgen"/>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18 Dikdörtgen"/>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7 Başlık"/>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tr-TR" smtClean="0"/>
              <a:t>Asıl başlık stili için tıklatın</a:t>
            </a:r>
            <a:endParaRPr lang="en-US"/>
          </a:p>
        </p:txBody>
      </p:sp>
      <p:sp>
        <p:nvSpPr>
          <p:cNvPr id="9" name="8 Alt Başlık"/>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17" name="27 Veri Yer Tutucusu"/>
          <p:cNvSpPr>
            <a:spLocks noGrp="1"/>
          </p:cNvSpPr>
          <p:nvPr>
            <p:ph type="dt" sz="half" idx="10"/>
          </p:nvPr>
        </p:nvSpPr>
        <p:spPr>
          <a:xfrm>
            <a:off x="6705600" y="4206875"/>
            <a:ext cx="960438" cy="457200"/>
          </a:xfrm>
        </p:spPr>
        <p:txBody>
          <a:bodyPr/>
          <a:lstStyle>
            <a:lvl1pPr>
              <a:defRPr/>
            </a:lvl1pPr>
          </a:lstStyle>
          <a:p>
            <a:fld id="{66B0A883-841E-400F-94F0-5EEC676905D8}" type="datetimeFigureOut">
              <a:rPr lang="tr-TR" smtClean="0"/>
              <a:pPr/>
              <a:t>30.07.2010</a:t>
            </a:fld>
            <a:endParaRPr lang="tr-TR"/>
          </a:p>
        </p:txBody>
      </p:sp>
      <p:sp>
        <p:nvSpPr>
          <p:cNvPr id="18" name="16 Altbilgi Yer Tutucusu"/>
          <p:cNvSpPr>
            <a:spLocks noGrp="1"/>
          </p:cNvSpPr>
          <p:nvPr>
            <p:ph type="ftr" sz="quarter" idx="11"/>
          </p:nvPr>
        </p:nvSpPr>
        <p:spPr>
          <a:xfrm>
            <a:off x="5410200" y="4205288"/>
            <a:ext cx="1295400" cy="457200"/>
          </a:xfrm>
        </p:spPr>
        <p:txBody>
          <a:bodyPr/>
          <a:lstStyle>
            <a:lvl1pPr>
              <a:defRPr/>
            </a:lvl1pPr>
          </a:lstStyle>
          <a:p>
            <a:endParaRPr lang="tr-TR"/>
          </a:p>
        </p:txBody>
      </p:sp>
      <p:sp>
        <p:nvSpPr>
          <p:cNvPr id="19" name="28 Slayt Numarası Yer Tutucusu"/>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fld id="{92C7B1C3-01F6-4A66-9B8D-E022FB8B773D}"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13 Veri Yer Tutucusu"/>
          <p:cNvSpPr>
            <a:spLocks noGrp="1"/>
          </p:cNvSpPr>
          <p:nvPr>
            <p:ph type="dt" sz="half" idx="10"/>
          </p:nvPr>
        </p:nvSpPr>
        <p:spPr/>
        <p:txBody>
          <a:bodyPr/>
          <a:lstStyle>
            <a:lvl1pPr>
              <a:defRPr/>
            </a:lvl1pPr>
          </a:lstStyle>
          <a:p>
            <a:fld id="{66B0A883-841E-400F-94F0-5EEC676905D8}" type="datetimeFigureOut">
              <a:rPr lang="tr-TR" smtClean="0"/>
              <a:pPr/>
              <a:t>30.07.2010</a:t>
            </a:fld>
            <a:endParaRPr lang="tr-TR"/>
          </a:p>
        </p:txBody>
      </p:sp>
      <p:sp>
        <p:nvSpPr>
          <p:cNvPr id="5" name="2 Altbilgi Yer Tutucusu"/>
          <p:cNvSpPr>
            <a:spLocks noGrp="1"/>
          </p:cNvSpPr>
          <p:nvPr>
            <p:ph type="ftr" sz="quarter" idx="11"/>
          </p:nvPr>
        </p:nvSpPr>
        <p:spPr/>
        <p:txBody>
          <a:bodyPr/>
          <a:lstStyle>
            <a:lvl1pPr>
              <a:defRPr/>
            </a:lvl1pPr>
          </a:lstStyle>
          <a:p>
            <a:endParaRPr lang="tr-TR"/>
          </a:p>
        </p:txBody>
      </p:sp>
      <p:sp>
        <p:nvSpPr>
          <p:cNvPr id="6" name="22 Slayt Numarası Yer Tutucusu"/>
          <p:cNvSpPr>
            <a:spLocks noGrp="1"/>
          </p:cNvSpPr>
          <p:nvPr>
            <p:ph type="sldNum" sz="quarter" idx="12"/>
          </p:nvPr>
        </p:nvSpPr>
        <p:spPr/>
        <p:txBody>
          <a:bodyPr/>
          <a:lstStyle>
            <a:lvl1pPr>
              <a:defRPr/>
            </a:lvl1pPr>
          </a:lstStyle>
          <a:p>
            <a:fld id="{92C7B1C3-01F6-4A66-9B8D-E022FB8B773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1143000"/>
            <a:ext cx="1905000" cy="5486400"/>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1143000"/>
            <a:ext cx="62484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13 Veri Yer Tutucusu"/>
          <p:cNvSpPr>
            <a:spLocks noGrp="1"/>
          </p:cNvSpPr>
          <p:nvPr>
            <p:ph type="dt" sz="half" idx="10"/>
          </p:nvPr>
        </p:nvSpPr>
        <p:spPr/>
        <p:txBody>
          <a:bodyPr/>
          <a:lstStyle>
            <a:lvl1pPr>
              <a:defRPr/>
            </a:lvl1pPr>
          </a:lstStyle>
          <a:p>
            <a:fld id="{66B0A883-841E-400F-94F0-5EEC676905D8}" type="datetimeFigureOut">
              <a:rPr lang="tr-TR" smtClean="0"/>
              <a:pPr/>
              <a:t>30.07.2010</a:t>
            </a:fld>
            <a:endParaRPr lang="tr-TR"/>
          </a:p>
        </p:txBody>
      </p:sp>
      <p:sp>
        <p:nvSpPr>
          <p:cNvPr id="5" name="2 Altbilgi Yer Tutucusu"/>
          <p:cNvSpPr>
            <a:spLocks noGrp="1"/>
          </p:cNvSpPr>
          <p:nvPr>
            <p:ph type="ftr" sz="quarter" idx="11"/>
          </p:nvPr>
        </p:nvSpPr>
        <p:spPr/>
        <p:txBody>
          <a:bodyPr/>
          <a:lstStyle>
            <a:lvl1pPr>
              <a:defRPr/>
            </a:lvl1pPr>
          </a:lstStyle>
          <a:p>
            <a:endParaRPr lang="tr-TR"/>
          </a:p>
        </p:txBody>
      </p:sp>
      <p:sp>
        <p:nvSpPr>
          <p:cNvPr id="6" name="22 Slayt Numarası Yer Tutucusu"/>
          <p:cNvSpPr>
            <a:spLocks noGrp="1"/>
          </p:cNvSpPr>
          <p:nvPr>
            <p:ph type="sldNum" sz="quarter" idx="12"/>
          </p:nvPr>
        </p:nvSpPr>
        <p:spPr/>
        <p:txBody>
          <a:bodyPr/>
          <a:lstStyle>
            <a:lvl1pPr>
              <a:defRPr/>
            </a:lvl1pPr>
          </a:lstStyle>
          <a:p>
            <a:fld id="{92C7B1C3-01F6-4A66-9B8D-E022FB8B773D}"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13 Veri Yer Tutucusu"/>
          <p:cNvSpPr>
            <a:spLocks noGrp="1"/>
          </p:cNvSpPr>
          <p:nvPr>
            <p:ph type="dt" sz="half" idx="10"/>
          </p:nvPr>
        </p:nvSpPr>
        <p:spPr/>
        <p:txBody>
          <a:bodyPr/>
          <a:lstStyle>
            <a:lvl1pPr>
              <a:defRPr/>
            </a:lvl1pPr>
          </a:lstStyle>
          <a:p>
            <a:fld id="{66B0A883-841E-400F-94F0-5EEC676905D8}" type="datetimeFigureOut">
              <a:rPr lang="tr-TR" smtClean="0"/>
              <a:pPr/>
              <a:t>30.07.2010</a:t>
            </a:fld>
            <a:endParaRPr lang="tr-TR"/>
          </a:p>
        </p:txBody>
      </p:sp>
      <p:sp>
        <p:nvSpPr>
          <p:cNvPr id="5" name="2 Altbilgi Yer Tutucusu"/>
          <p:cNvSpPr>
            <a:spLocks noGrp="1"/>
          </p:cNvSpPr>
          <p:nvPr>
            <p:ph type="ftr" sz="quarter" idx="11"/>
          </p:nvPr>
        </p:nvSpPr>
        <p:spPr/>
        <p:txBody>
          <a:bodyPr/>
          <a:lstStyle>
            <a:lvl1pPr>
              <a:defRPr/>
            </a:lvl1pPr>
          </a:lstStyle>
          <a:p>
            <a:endParaRPr lang="tr-TR"/>
          </a:p>
        </p:txBody>
      </p:sp>
      <p:sp>
        <p:nvSpPr>
          <p:cNvPr id="6" name="22 Slayt Numarası Yer Tutucusu"/>
          <p:cNvSpPr>
            <a:spLocks noGrp="1"/>
          </p:cNvSpPr>
          <p:nvPr>
            <p:ph type="sldNum" sz="quarter" idx="12"/>
          </p:nvPr>
        </p:nvSpPr>
        <p:spPr/>
        <p:txBody>
          <a:bodyPr/>
          <a:lstStyle>
            <a:lvl1pPr>
              <a:defRPr/>
            </a:lvl1pPr>
          </a:lstStyle>
          <a:p>
            <a:fld id="{92C7B1C3-01F6-4A66-9B8D-E022FB8B773D}"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tr-TR" smtClean="0"/>
              <a:t>Asıl başlık stili için tıklatın</a:t>
            </a:r>
            <a:endParaRPr lang="en-US"/>
          </a:p>
        </p:txBody>
      </p:sp>
      <p:sp>
        <p:nvSpPr>
          <p:cNvPr id="3" name="2 Metin Yer Tutucusu"/>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13 Veri Yer Tutucusu"/>
          <p:cNvSpPr>
            <a:spLocks noGrp="1"/>
          </p:cNvSpPr>
          <p:nvPr>
            <p:ph type="dt" sz="half" idx="10"/>
          </p:nvPr>
        </p:nvSpPr>
        <p:spPr/>
        <p:txBody>
          <a:bodyPr/>
          <a:lstStyle>
            <a:lvl1pPr>
              <a:defRPr/>
            </a:lvl1pPr>
          </a:lstStyle>
          <a:p>
            <a:fld id="{66B0A883-841E-400F-94F0-5EEC676905D8}" type="datetimeFigureOut">
              <a:rPr lang="tr-TR" smtClean="0"/>
              <a:pPr/>
              <a:t>30.07.2010</a:t>
            </a:fld>
            <a:endParaRPr lang="tr-TR"/>
          </a:p>
        </p:txBody>
      </p:sp>
      <p:sp>
        <p:nvSpPr>
          <p:cNvPr id="5" name="2 Altbilgi Yer Tutucusu"/>
          <p:cNvSpPr>
            <a:spLocks noGrp="1"/>
          </p:cNvSpPr>
          <p:nvPr>
            <p:ph type="ftr" sz="quarter" idx="11"/>
          </p:nvPr>
        </p:nvSpPr>
        <p:spPr/>
        <p:txBody>
          <a:bodyPr/>
          <a:lstStyle>
            <a:lvl1pPr>
              <a:defRPr/>
            </a:lvl1pPr>
          </a:lstStyle>
          <a:p>
            <a:endParaRPr lang="tr-TR"/>
          </a:p>
        </p:txBody>
      </p:sp>
      <p:sp>
        <p:nvSpPr>
          <p:cNvPr id="6" name="22 Slayt Numarası Yer Tutucusu"/>
          <p:cNvSpPr>
            <a:spLocks noGrp="1"/>
          </p:cNvSpPr>
          <p:nvPr>
            <p:ph type="sldNum" sz="quarter" idx="12"/>
          </p:nvPr>
        </p:nvSpPr>
        <p:spPr/>
        <p:txBody>
          <a:bodyPr/>
          <a:lstStyle>
            <a:lvl1pPr>
              <a:defRPr/>
            </a:lvl1pPr>
          </a:lstStyle>
          <a:p>
            <a:fld id="{92C7B1C3-01F6-4A66-9B8D-E022FB8B773D}"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13 Veri Yer Tutucusu"/>
          <p:cNvSpPr>
            <a:spLocks noGrp="1"/>
          </p:cNvSpPr>
          <p:nvPr>
            <p:ph type="dt" sz="half" idx="10"/>
          </p:nvPr>
        </p:nvSpPr>
        <p:spPr/>
        <p:txBody>
          <a:bodyPr/>
          <a:lstStyle>
            <a:lvl1pPr>
              <a:defRPr/>
            </a:lvl1pPr>
          </a:lstStyle>
          <a:p>
            <a:fld id="{66B0A883-841E-400F-94F0-5EEC676905D8}" type="datetimeFigureOut">
              <a:rPr lang="tr-TR" smtClean="0"/>
              <a:pPr/>
              <a:t>30.07.2010</a:t>
            </a:fld>
            <a:endParaRPr lang="tr-TR"/>
          </a:p>
        </p:txBody>
      </p:sp>
      <p:sp>
        <p:nvSpPr>
          <p:cNvPr id="6" name="2 Altbilgi Yer Tutucusu"/>
          <p:cNvSpPr>
            <a:spLocks noGrp="1"/>
          </p:cNvSpPr>
          <p:nvPr>
            <p:ph type="ftr" sz="quarter" idx="11"/>
          </p:nvPr>
        </p:nvSpPr>
        <p:spPr/>
        <p:txBody>
          <a:bodyPr/>
          <a:lstStyle>
            <a:lvl1pPr>
              <a:defRPr/>
            </a:lvl1pPr>
          </a:lstStyle>
          <a:p>
            <a:endParaRPr lang="tr-TR"/>
          </a:p>
        </p:txBody>
      </p:sp>
      <p:sp>
        <p:nvSpPr>
          <p:cNvPr id="7" name="22 Slayt Numarası Yer Tutucusu"/>
          <p:cNvSpPr>
            <a:spLocks noGrp="1"/>
          </p:cNvSpPr>
          <p:nvPr>
            <p:ph type="sldNum" sz="quarter" idx="12"/>
          </p:nvPr>
        </p:nvSpPr>
        <p:spPr/>
        <p:txBody>
          <a:bodyPr/>
          <a:lstStyle>
            <a:lvl1pPr>
              <a:defRPr/>
            </a:lvl1pPr>
          </a:lstStyle>
          <a:p>
            <a:fld id="{92C7B1C3-01F6-4A66-9B8D-E022FB8B773D}"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381000" y="1143000"/>
            <a:ext cx="8382000" cy="1069848"/>
          </a:xfrm>
        </p:spPr>
        <p:txBody>
          <a:bodyPr/>
          <a:lstStyle>
            <a:lvl1pPr>
              <a:defRPr sz="4000" b="0" i="0" cap="none" baseline="0"/>
            </a:lvl1pPr>
          </a:lstStyle>
          <a:p>
            <a:r>
              <a:rPr lang="tr-TR" smtClean="0"/>
              <a:t>Asıl başlık stili için tıklatın</a:t>
            </a:r>
            <a:endParaRPr lang="en-US"/>
          </a:p>
        </p:txBody>
      </p:sp>
      <p:sp>
        <p:nvSpPr>
          <p:cNvPr id="3" name="2 Metin Yer Tutucusu"/>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25 Veri Yer Tutucusu"/>
          <p:cNvSpPr>
            <a:spLocks noGrp="1"/>
          </p:cNvSpPr>
          <p:nvPr>
            <p:ph type="dt" sz="half" idx="10"/>
          </p:nvPr>
        </p:nvSpPr>
        <p:spPr/>
        <p:txBody>
          <a:bodyPr rtlCol="0"/>
          <a:lstStyle>
            <a:lvl1pPr>
              <a:defRPr/>
            </a:lvl1pPr>
          </a:lstStyle>
          <a:p>
            <a:fld id="{66B0A883-841E-400F-94F0-5EEC676905D8}" type="datetimeFigureOut">
              <a:rPr lang="tr-TR" smtClean="0"/>
              <a:pPr/>
              <a:t>30.07.2010</a:t>
            </a:fld>
            <a:endParaRPr lang="tr-TR"/>
          </a:p>
        </p:txBody>
      </p:sp>
      <p:sp>
        <p:nvSpPr>
          <p:cNvPr id="8" name="26 Slayt Numarası Yer Tutucusu"/>
          <p:cNvSpPr>
            <a:spLocks noGrp="1"/>
          </p:cNvSpPr>
          <p:nvPr>
            <p:ph type="sldNum" sz="quarter" idx="11"/>
          </p:nvPr>
        </p:nvSpPr>
        <p:spPr/>
        <p:txBody>
          <a:bodyPr rtlCol="0"/>
          <a:lstStyle>
            <a:lvl1pPr>
              <a:defRPr/>
            </a:lvl1pPr>
          </a:lstStyle>
          <a:p>
            <a:fld id="{92C7B1C3-01F6-4A66-9B8D-E022FB8B773D}" type="slidenum">
              <a:rPr lang="tr-TR" smtClean="0"/>
              <a:pPr/>
              <a:t>‹#›</a:t>
            </a:fld>
            <a:endParaRPr lang="tr-TR"/>
          </a:p>
        </p:txBody>
      </p:sp>
      <p:sp>
        <p:nvSpPr>
          <p:cNvPr id="9" name="27 Altbilgi Yer Tutucusu"/>
          <p:cNvSpPr>
            <a:spLocks noGrp="1"/>
          </p:cNvSpPr>
          <p:nvPr>
            <p:ph type="ftr" sz="quarter" idx="12"/>
          </p:nvPr>
        </p:nvSpPr>
        <p:spPr/>
        <p:txBody>
          <a:bodyPr rtlCol="0"/>
          <a:lstStyle>
            <a:lvl1pPr>
              <a:defRPr/>
            </a:lvl1pPr>
          </a:lstStyle>
          <a:p>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43000"/>
            <a:ext cx="8229600" cy="1069848"/>
          </a:xfrm>
        </p:spPr>
        <p:txBody>
          <a:bodyPr/>
          <a:lstStyle>
            <a:lvl1pPr>
              <a:defRPr sz="4000">
                <a:solidFill>
                  <a:schemeClr val="tx2"/>
                </a:solidFill>
              </a:defRPr>
            </a:lvl1pPr>
          </a:lstStyle>
          <a:p>
            <a:r>
              <a:rPr lang="tr-TR" smtClean="0"/>
              <a:t>Asıl başlık stili için tıklatın</a:t>
            </a:r>
            <a:endParaRPr lang="en-US"/>
          </a:p>
        </p:txBody>
      </p:sp>
      <p:sp>
        <p:nvSpPr>
          <p:cNvPr id="3" name="2 Veri Yer Tutucusu"/>
          <p:cNvSpPr>
            <a:spLocks noGrp="1"/>
          </p:cNvSpPr>
          <p:nvPr>
            <p:ph type="dt" sz="half" idx="10"/>
          </p:nvPr>
        </p:nvSpPr>
        <p:spPr>
          <a:xfrm>
            <a:off x="6583363" y="612775"/>
            <a:ext cx="957262" cy="457200"/>
          </a:xfrm>
        </p:spPr>
        <p:txBody>
          <a:bodyPr/>
          <a:lstStyle>
            <a:lvl1pPr>
              <a:defRPr/>
            </a:lvl1pPr>
          </a:lstStyle>
          <a:p>
            <a:fld id="{66B0A883-841E-400F-94F0-5EEC676905D8}" type="datetimeFigureOut">
              <a:rPr lang="tr-TR" smtClean="0"/>
              <a:pPr/>
              <a:t>30.07.2010</a:t>
            </a:fld>
            <a:endParaRPr lang="tr-TR"/>
          </a:p>
        </p:txBody>
      </p:sp>
      <p:sp>
        <p:nvSpPr>
          <p:cNvPr id="4" name="3 Altbilgi Yer Tutucusu"/>
          <p:cNvSpPr>
            <a:spLocks noGrp="1"/>
          </p:cNvSpPr>
          <p:nvPr>
            <p:ph type="ftr" sz="quarter" idx="11"/>
          </p:nvPr>
        </p:nvSpPr>
        <p:spPr/>
        <p:txBody>
          <a:bodyPr/>
          <a:lstStyle>
            <a:lvl1pPr>
              <a:defRPr/>
            </a:lvl1pPr>
          </a:lstStyle>
          <a:p>
            <a:endParaRPr lang="tr-TR"/>
          </a:p>
        </p:txBody>
      </p:sp>
      <p:sp>
        <p:nvSpPr>
          <p:cNvPr id="5" name="4 Slayt Numarası Yer Tutucusu"/>
          <p:cNvSpPr>
            <a:spLocks noGrp="1"/>
          </p:cNvSpPr>
          <p:nvPr>
            <p:ph type="sldNum" sz="quarter" idx="12"/>
          </p:nvPr>
        </p:nvSpPr>
        <p:spPr/>
        <p:txBody>
          <a:bodyPr/>
          <a:lstStyle>
            <a:lvl1pPr>
              <a:defRPr/>
            </a:lvl1pPr>
          </a:lstStyle>
          <a:p>
            <a:fld id="{92C7B1C3-01F6-4A66-9B8D-E022FB8B773D}"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3 Veri Yer Tutucusu"/>
          <p:cNvSpPr>
            <a:spLocks noGrp="1"/>
          </p:cNvSpPr>
          <p:nvPr>
            <p:ph type="dt" sz="half" idx="10"/>
          </p:nvPr>
        </p:nvSpPr>
        <p:spPr/>
        <p:txBody>
          <a:bodyPr/>
          <a:lstStyle>
            <a:lvl1pPr>
              <a:defRPr/>
            </a:lvl1pPr>
          </a:lstStyle>
          <a:p>
            <a:fld id="{66B0A883-841E-400F-94F0-5EEC676905D8}" type="datetimeFigureOut">
              <a:rPr lang="tr-TR" smtClean="0"/>
              <a:pPr/>
              <a:t>30.07.2010</a:t>
            </a:fld>
            <a:endParaRPr lang="tr-TR"/>
          </a:p>
        </p:txBody>
      </p:sp>
      <p:sp>
        <p:nvSpPr>
          <p:cNvPr id="3" name="2 Altbilgi Yer Tutucusu"/>
          <p:cNvSpPr>
            <a:spLocks noGrp="1"/>
          </p:cNvSpPr>
          <p:nvPr>
            <p:ph type="ftr" sz="quarter" idx="11"/>
          </p:nvPr>
        </p:nvSpPr>
        <p:spPr/>
        <p:txBody>
          <a:bodyPr/>
          <a:lstStyle>
            <a:lvl1pPr>
              <a:defRPr/>
            </a:lvl1pPr>
          </a:lstStyle>
          <a:p>
            <a:endParaRPr lang="tr-TR"/>
          </a:p>
        </p:txBody>
      </p:sp>
      <p:sp>
        <p:nvSpPr>
          <p:cNvPr id="4" name="22 Slayt Numarası Yer Tutucusu"/>
          <p:cNvSpPr>
            <a:spLocks noGrp="1"/>
          </p:cNvSpPr>
          <p:nvPr>
            <p:ph type="sldNum" sz="quarter" idx="12"/>
          </p:nvPr>
        </p:nvSpPr>
        <p:spPr/>
        <p:txBody>
          <a:bodyPr/>
          <a:lstStyle>
            <a:lvl1pPr>
              <a:defRPr/>
            </a:lvl1pPr>
          </a:lstStyle>
          <a:p>
            <a:fld id="{92C7B1C3-01F6-4A66-9B8D-E022FB8B773D}"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353496" y="1101970"/>
            <a:ext cx="3383280" cy="877824"/>
          </a:xfrm>
        </p:spPr>
        <p:txBody>
          <a:bodyPr anchor="b"/>
          <a:lstStyle>
            <a:lvl1pPr algn="l">
              <a:buNone/>
              <a:defRPr sz="1800" b="1"/>
            </a:lvl1pPr>
          </a:lstStyle>
          <a:p>
            <a:r>
              <a:rPr lang="tr-TR" smtClean="0"/>
              <a:t>Asıl başlık stili için tıklatın</a:t>
            </a:r>
            <a:endParaRPr lang="en-US"/>
          </a:p>
        </p:txBody>
      </p:sp>
      <p:sp>
        <p:nvSpPr>
          <p:cNvPr id="3" name="2 Metin Yer Tutucusu"/>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13 Veri Yer Tutucusu"/>
          <p:cNvSpPr>
            <a:spLocks noGrp="1"/>
          </p:cNvSpPr>
          <p:nvPr>
            <p:ph type="dt" sz="half" idx="10"/>
          </p:nvPr>
        </p:nvSpPr>
        <p:spPr/>
        <p:txBody>
          <a:bodyPr/>
          <a:lstStyle>
            <a:lvl1pPr>
              <a:defRPr/>
            </a:lvl1pPr>
          </a:lstStyle>
          <a:p>
            <a:fld id="{66B0A883-841E-400F-94F0-5EEC676905D8}" type="datetimeFigureOut">
              <a:rPr lang="tr-TR" smtClean="0"/>
              <a:pPr/>
              <a:t>30.07.2010</a:t>
            </a:fld>
            <a:endParaRPr lang="tr-TR"/>
          </a:p>
        </p:txBody>
      </p:sp>
      <p:sp>
        <p:nvSpPr>
          <p:cNvPr id="6" name="2 Altbilgi Yer Tutucusu"/>
          <p:cNvSpPr>
            <a:spLocks noGrp="1"/>
          </p:cNvSpPr>
          <p:nvPr>
            <p:ph type="ftr" sz="quarter" idx="11"/>
          </p:nvPr>
        </p:nvSpPr>
        <p:spPr/>
        <p:txBody>
          <a:bodyPr/>
          <a:lstStyle>
            <a:lvl1pPr>
              <a:defRPr/>
            </a:lvl1pPr>
          </a:lstStyle>
          <a:p>
            <a:endParaRPr lang="tr-TR"/>
          </a:p>
        </p:txBody>
      </p:sp>
      <p:sp>
        <p:nvSpPr>
          <p:cNvPr id="7" name="22 Slayt Numarası Yer Tutucusu"/>
          <p:cNvSpPr>
            <a:spLocks noGrp="1"/>
          </p:cNvSpPr>
          <p:nvPr>
            <p:ph type="sldNum" sz="quarter" idx="12"/>
          </p:nvPr>
        </p:nvSpPr>
        <p:spPr/>
        <p:txBody>
          <a:bodyPr/>
          <a:lstStyle>
            <a:lvl1pPr>
              <a:defRPr/>
            </a:lvl1pPr>
          </a:lstStyle>
          <a:p>
            <a:fld id="{92C7B1C3-01F6-4A66-9B8D-E022FB8B773D}"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tr-TR" smtClean="0"/>
              <a:t>Asıl başlık stili için tıklatın</a:t>
            </a:r>
            <a:endParaRPr lang="en-US"/>
          </a:p>
        </p:txBody>
      </p:sp>
      <p:sp>
        <p:nvSpPr>
          <p:cNvPr id="3" name="2 Resim Yer Tutucusu"/>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4" name="3 Metin Yer Tutucusu"/>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tr-TR" smtClean="0"/>
              <a:t>Asıl metin stillerini düzenlemek için tıklatın</a:t>
            </a:r>
          </a:p>
        </p:txBody>
      </p:sp>
      <p:sp>
        <p:nvSpPr>
          <p:cNvPr id="5" name="13 Veri Yer Tutucusu"/>
          <p:cNvSpPr>
            <a:spLocks noGrp="1"/>
          </p:cNvSpPr>
          <p:nvPr>
            <p:ph type="dt" sz="half" idx="10"/>
          </p:nvPr>
        </p:nvSpPr>
        <p:spPr/>
        <p:txBody>
          <a:bodyPr/>
          <a:lstStyle>
            <a:lvl1pPr>
              <a:defRPr/>
            </a:lvl1pPr>
          </a:lstStyle>
          <a:p>
            <a:fld id="{66B0A883-841E-400F-94F0-5EEC676905D8}" type="datetimeFigureOut">
              <a:rPr lang="tr-TR" smtClean="0"/>
              <a:pPr/>
              <a:t>30.07.2010</a:t>
            </a:fld>
            <a:endParaRPr lang="tr-TR"/>
          </a:p>
        </p:txBody>
      </p:sp>
      <p:sp>
        <p:nvSpPr>
          <p:cNvPr id="6" name="2 Altbilgi Yer Tutucusu"/>
          <p:cNvSpPr>
            <a:spLocks noGrp="1"/>
          </p:cNvSpPr>
          <p:nvPr>
            <p:ph type="ftr" sz="quarter" idx="11"/>
          </p:nvPr>
        </p:nvSpPr>
        <p:spPr/>
        <p:txBody>
          <a:bodyPr/>
          <a:lstStyle>
            <a:lvl1pPr>
              <a:defRPr/>
            </a:lvl1pPr>
          </a:lstStyle>
          <a:p>
            <a:endParaRPr lang="tr-TR"/>
          </a:p>
        </p:txBody>
      </p:sp>
      <p:sp>
        <p:nvSpPr>
          <p:cNvPr id="7" name="22 Slayt Numarası Yer Tutucusu"/>
          <p:cNvSpPr>
            <a:spLocks noGrp="1"/>
          </p:cNvSpPr>
          <p:nvPr>
            <p:ph type="sldNum" sz="quarter" idx="12"/>
          </p:nvPr>
        </p:nvSpPr>
        <p:spPr/>
        <p:txBody>
          <a:bodyPr/>
          <a:lstStyle>
            <a:lvl1pPr>
              <a:defRPr/>
            </a:lvl1pPr>
          </a:lstStyle>
          <a:p>
            <a:fld id="{92C7B1C3-01F6-4A66-9B8D-E022FB8B773D}"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Dikdörtgen"/>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28 Dikdörtgen"/>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29 Dikdörtgen"/>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30 Dikdörtgen"/>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31 Dikdörtgen"/>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3" name="32 Yuvarlatılmış Dikdörtgen"/>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4" name="33 Yuvarlatılmış Dikdörtgen"/>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34 Dikdörtgen"/>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35 Dikdörtgen"/>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36 Dikdörtgen"/>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37 Dikdörtgen"/>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38 Dikdörtgen"/>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39 Dikdörtgen"/>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9" name="21 Başlık Yer Tutucusu"/>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endParaRPr lang="en-US" smtClean="0"/>
          </a:p>
        </p:txBody>
      </p:sp>
      <p:sp>
        <p:nvSpPr>
          <p:cNvPr id="1040" name="12 Metin Yer Tutucusu"/>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4" name="13 Veri Yer Tutucusu"/>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0" sz="800">
                <a:solidFill>
                  <a:schemeClr val="accent2"/>
                </a:solidFill>
                <a:latin typeface="+mn-lt"/>
              </a:defRPr>
            </a:lvl1pPr>
          </a:lstStyle>
          <a:p>
            <a:fld id="{66B0A883-841E-400F-94F0-5EEC676905D8}" type="datetimeFigureOut">
              <a:rPr lang="tr-TR" smtClean="0"/>
              <a:pPr/>
              <a:t>30.07.2010</a:t>
            </a:fld>
            <a:endParaRPr lang="tr-TR"/>
          </a:p>
        </p:txBody>
      </p:sp>
      <p:sp>
        <p:nvSpPr>
          <p:cNvPr id="3" name="2 Altbilgi Yer Tutucusu"/>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a:solidFill>
                  <a:schemeClr val="accent2"/>
                </a:solidFill>
                <a:latin typeface="+mn-lt"/>
              </a:defRPr>
            </a:lvl1pPr>
          </a:lstStyle>
          <a:p>
            <a:endParaRPr lang="tr-TR"/>
          </a:p>
        </p:txBody>
      </p:sp>
      <p:sp>
        <p:nvSpPr>
          <p:cNvPr id="23" name="22 Slayt Numarası Yer Tutucusu"/>
          <p:cNvSpPr>
            <a:spLocks noGrp="1"/>
          </p:cNvSpPr>
          <p:nvPr>
            <p:ph type="sldNum" sz="quarter" idx="4"/>
          </p:nvPr>
        </p:nvSpPr>
        <p:spPr>
          <a:xfrm>
            <a:off x="8174038" y="1588"/>
            <a:ext cx="762000" cy="366712"/>
          </a:xfrm>
          <a:prstGeom prst="rect">
            <a:avLst/>
          </a:prstGeom>
        </p:spPr>
        <p:txBody>
          <a:bodyPr vert="horz" anchor="b"/>
          <a:lstStyle>
            <a:lvl1pPr algn="r" eaLnBrk="1" fontAlgn="auto" latinLnBrk="0" hangingPunct="1">
              <a:spcBef>
                <a:spcPts val="0"/>
              </a:spcBef>
              <a:spcAft>
                <a:spcPts val="0"/>
              </a:spcAft>
              <a:defRPr kumimoji="0" sz="1800">
                <a:solidFill>
                  <a:srgbClr val="FFFFFF"/>
                </a:solidFill>
                <a:latin typeface="+mn-lt"/>
              </a:defRPr>
            </a:lvl1pPr>
          </a:lstStyle>
          <a:p>
            <a:fld id="{92C7B1C3-01F6-4A66-9B8D-E022FB8B773D}"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www.bumko.gov.tr/"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7" name="1 Başlık"/>
          <p:cNvSpPr>
            <a:spLocks noGrp="1"/>
          </p:cNvSpPr>
          <p:nvPr>
            <p:ph type="ctrTitle"/>
          </p:nvPr>
        </p:nvSpPr>
        <p:spPr>
          <a:xfrm>
            <a:off x="357188" y="2420888"/>
            <a:ext cx="8458200" cy="1800200"/>
          </a:xfrm>
        </p:spPr>
        <p:txBody>
          <a:bodyPr/>
          <a:lstStyle/>
          <a:p>
            <a:pPr algn="ctr" eaLnBrk="1" hangingPunct="1">
              <a:defRPr/>
            </a:pPr>
            <a:r>
              <a:rPr lang="tr-TR" sz="3200" b="1" dirty="0" smtClean="0">
                <a:latin typeface="Calisto MT" pitchFamily="18" charset="0"/>
              </a:rPr>
              <a:t>2011 YILI PERFORMANS PROGRAMI ve </a:t>
            </a:r>
            <a:br>
              <a:rPr lang="tr-TR" sz="3200" b="1" dirty="0" smtClean="0">
                <a:latin typeface="Calisto MT" pitchFamily="18" charset="0"/>
              </a:rPr>
            </a:br>
            <a:r>
              <a:rPr lang="tr-TR" sz="3200" b="1" dirty="0" smtClean="0">
                <a:latin typeface="Calisto MT" pitchFamily="18" charset="0"/>
              </a:rPr>
              <a:t>BÜTÇE HAZIRLIKLARI:</a:t>
            </a:r>
            <a:br>
              <a:rPr lang="tr-TR" sz="3200" b="1" dirty="0" smtClean="0">
                <a:latin typeface="Calisto MT" pitchFamily="18" charset="0"/>
              </a:rPr>
            </a:br>
            <a:r>
              <a:rPr lang="tr-TR" sz="3200" b="1" dirty="0" smtClean="0">
                <a:latin typeface="Calisto MT" pitchFamily="18" charset="0"/>
              </a:rPr>
              <a:t/>
            </a:r>
            <a:br>
              <a:rPr lang="tr-TR" sz="3200" b="1" dirty="0" smtClean="0">
                <a:latin typeface="Calisto MT" pitchFamily="18" charset="0"/>
              </a:rPr>
            </a:br>
            <a:r>
              <a:rPr lang="tr-TR" sz="2400" b="1" dirty="0" smtClean="0">
                <a:latin typeface="Calisto MT" pitchFamily="18" charset="0"/>
              </a:rPr>
              <a:t>BİRİM DÜZEYİNDE </a:t>
            </a:r>
            <a:r>
              <a:rPr lang="tr-TR" sz="2400" b="1" dirty="0" smtClean="0">
                <a:latin typeface="Calisto MT" pitchFamily="18" charset="0"/>
              </a:rPr>
              <a:t>PERFORMANS PROGRAMI TEKLİFLERİ</a:t>
            </a:r>
            <a:r>
              <a:rPr lang="tr-TR" sz="2800" b="1" dirty="0" smtClean="0">
                <a:latin typeface="Calisto MT" pitchFamily="18" charset="0"/>
              </a:rPr>
              <a:t/>
            </a:r>
            <a:br>
              <a:rPr lang="tr-TR" sz="2800" b="1" dirty="0" smtClean="0">
                <a:latin typeface="Calisto MT" pitchFamily="18" charset="0"/>
              </a:rPr>
            </a:br>
            <a:endParaRPr lang="tr-TR" sz="2800" b="1" dirty="0" smtClean="0">
              <a:latin typeface="Calisto MT" pitchFamily="18" charset="0"/>
            </a:endParaRPr>
          </a:p>
        </p:txBody>
      </p:sp>
      <p:sp>
        <p:nvSpPr>
          <p:cNvPr id="5123" name="2 Alt Başlık"/>
          <p:cNvSpPr>
            <a:spLocks noGrp="1"/>
          </p:cNvSpPr>
          <p:nvPr>
            <p:ph type="subTitle" idx="1"/>
          </p:nvPr>
        </p:nvSpPr>
        <p:spPr>
          <a:xfrm>
            <a:off x="285750" y="3959492"/>
            <a:ext cx="5654402" cy="1752600"/>
          </a:xfrm>
        </p:spPr>
        <p:txBody>
          <a:bodyPr/>
          <a:lstStyle/>
          <a:p>
            <a:pPr marL="63500" eaLnBrk="1" hangingPunct="1"/>
            <a:r>
              <a:rPr lang="tr-TR" sz="2200" b="1" dirty="0" smtClean="0">
                <a:latin typeface="Calisto MT" pitchFamily="18" charset="0"/>
              </a:rPr>
              <a:t>Doç. Dr. Hakkı Hakan Yılmaz</a:t>
            </a:r>
          </a:p>
          <a:p>
            <a:pPr marL="63500" eaLnBrk="1" hangingPunct="1"/>
            <a:r>
              <a:rPr lang="tr-TR" sz="2200" b="1" dirty="0" smtClean="0">
                <a:latin typeface="Calisto MT" pitchFamily="18" charset="0"/>
              </a:rPr>
              <a:t>AÜ Kurumsal Gelişim Koordinatörü</a:t>
            </a:r>
          </a:p>
          <a:p>
            <a:pPr marL="63500" eaLnBrk="1" hangingPunct="1"/>
            <a:endParaRPr lang="tr-TR" sz="2200" b="1" dirty="0" smtClean="0">
              <a:latin typeface="Calisto MT" pitchFamily="18" charset="0"/>
            </a:endParaRPr>
          </a:p>
          <a:p>
            <a:pPr marL="63500" eaLnBrk="1" hangingPunct="1"/>
            <a:r>
              <a:rPr lang="tr-TR" sz="2200" b="1" dirty="0" smtClean="0">
                <a:latin typeface="Calisto MT" pitchFamily="18" charset="0"/>
              </a:rPr>
              <a:t>30</a:t>
            </a:r>
            <a:r>
              <a:rPr lang="tr-TR" sz="2200" b="1" dirty="0" smtClean="0">
                <a:latin typeface="Calisto MT" pitchFamily="18" charset="0"/>
              </a:rPr>
              <a:t> Temmuz 2010</a:t>
            </a:r>
            <a:endParaRPr lang="tr-TR" sz="2200" b="1" dirty="0" smtClean="0">
              <a:latin typeface="Calisto MT" pitchFamily="18" charset="0"/>
            </a:endParaRPr>
          </a:p>
        </p:txBody>
      </p:sp>
      <p:sp>
        <p:nvSpPr>
          <p:cNvPr id="5" name="4 Slayt Numarası Yer Tutucusu"/>
          <p:cNvSpPr>
            <a:spLocks noGrp="1"/>
          </p:cNvSpPr>
          <p:nvPr>
            <p:ph type="sldNum" sz="quarter" idx="12"/>
          </p:nvPr>
        </p:nvSpPr>
        <p:spPr/>
        <p:txBody>
          <a:bodyPr/>
          <a:lstStyle/>
          <a:p>
            <a:pPr>
              <a:defRPr/>
            </a:pPr>
            <a:fld id="{758BD131-2462-44F9-A0E4-86F0010FF041}" type="slidenum">
              <a:rPr lang="tr-TR" smtClean="0"/>
              <a:pPr>
                <a:defRPr/>
              </a:pPr>
              <a:t>1</a:t>
            </a:fld>
            <a:endParaRPr lang="tr-TR"/>
          </a:p>
        </p:txBody>
      </p:sp>
      <p:pic>
        <p:nvPicPr>
          <p:cNvPr id="5124" name="Picture 4"/>
          <p:cNvPicPr>
            <a:picLocks noChangeAspect="1" noChangeArrowheads="1"/>
          </p:cNvPicPr>
          <p:nvPr/>
        </p:nvPicPr>
        <p:blipFill>
          <a:blip r:embed="rId3" cstate="print"/>
          <a:srcRect/>
          <a:stretch>
            <a:fillRect/>
          </a:stretch>
        </p:blipFill>
        <p:spPr bwMode="auto">
          <a:xfrm>
            <a:off x="3922713" y="204484"/>
            <a:ext cx="1506537" cy="1640339"/>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2"/>
          <p:cNvSpPr>
            <a:spLocks noGrp="1" noChangeArrowheads="1"/>
          </p:cNvSpPr>
          <p:nvPr>
            <p:ph type="title"/>
          </p:nvPr>
        </p:nvSpPr>
        <p:spPr>
          <a:xfrm>
            <a:off x="357158" y="857232"/>
            <a:ext cx="8588375" cy="885844"/>
          </a:xfrm>
        </p:spPr>
        <p:txBody>
          <a:bodyPr/>
          <a:lstStyle/>
          <a:p>
            <a:pPr eaLnBrk="1" hangingPunct="1"/>
            <a:r>
              <a:rPr lang="tr-TR" sz="3600" b="1" dirty="0" smtClean="0">
                <a:solidFill>
                  <a:schemeClr val="tx1"/>
                </a:solidFill>
              </a:rPr>
              <a:t>PERFORMANS ESASLI BÜTÇELEME ve </a:t>
            </a:r>
            <a:r>
              <a:rPr lang="tr-TR" sz="3600" b="1" dirty="0" smtClean="0">
                <a:solidFill>
                  <a:schemeClr val="tx1"/>
                </a:solidFill>
              </a:rPr>
              <a:t>DÖRT TEMEL </a:t>
            </a:r>
            <a:r>
              <a:rPr lang="tr-TR" sz="3600" b="1" dirty="0" smtClean="0">
                <a:solidFill>
                  <a:schemeClr val="tx1"/>
                </a:solidFill>
              </a:rPr>
              <a:t>UNSUR</a:t>
            </a:r>
          </a:p>
        </p:txBody>
      </p:sp>
      <p:sp>
        <p:nvSpPr>
          <p:cNvPr id="135170" name="Rectangle 3"/>
          <p:cNvSpPr>
            <a:spLocks noGrp="1" noChangeArrowheads="1"/>
          </p:cNvSpPr>
          <p:nvPr>
            <p:ph type="body" idx="1"/>
          </p:nvPr>
        </p:nvSpPr>
        <p:spPr>
          <a:xfrm>
            <a:off x="500034" y="2571744"/>
            <a:ext cx="8229600" cy="3262322"/>
          </a:xfrm>
        </p:spPr>
        <p:txBody>
          <a:bodyPr/>
          <a:lstStyle/>
          <a:p>
            <a:pPr eaLnBrk="1" hangingPunct="1"/>
            <a:r>
              <a:rPr lang="tr-TR" sz="2800" dirty="0" smtClean="0"/>
              <a:t>STRATEJİK PLAN</a:t>
            </a:r>
          </a:p>
          <a:p>
            <a:pPr eaLnBrk="1" hangingPunct="1"/>
            <a:endParaRPr lang="tr-TR" sz="2800" dirty="0" smtClean="0"/>
          </a:p>
          <a:p>
            <a:pPr eaLnBrk="1" hangingPunct="1"/>
            <a:r>
              <a:rPr lang="tr-TR" sz="2800" dirty="0" smtClean="0"/>
              <a:t>PERFORMANS </a:t>
            </a:r>
            <a:r>
              <a:rPr lang="tr-TR" sz="2800" dirty="0" smtClean="0"/>
              <a:t>PROGRAMI</a:t>
            </a:r>
          </a:p>
          <a:p>
            <a:pPr eaLnBrk="1" hangingPunct="1">
              <a:buNone/>
            </a:pPr>
            <a:endParaRPr lang="tr-TR" sz="2800" dirty="0" smtClean="0"/>
          </a:p>
          <a:p>
            <a:pPr eaLnBrk="1" hangingPunct="1"/>
            <a:r>
              <a:rPr lang="tr-TR" dirty="0" smtClean="0"/>
              <a:t>ÇOK YILLI BÜTÇE</a:t>
            </a:r>
            <a:endParaRPr lang="tr-TR" sz="2800" dirty="0" smtClean="0"/>
          </a:p>
          <a:p>
            <a:pPr eaLnBrk="1" hangingPunct="1"/>
            <a:endParaRPr lang="tr-TR" sz="2800" dirty="0" smtClean="0"/>
          </a:p>
          <a:p>
            <a:pPr eaLnBrk="1" hangingPunct="1"/>
            <a:r>
              <a:rPr lang="tr-TR" sz="2800" dirty="0" smtClean="0"/>
              <a:t>FAALİYET RAPORU</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AutoShape 4"/>
          <p:cNvSpPr>
            <a:spLocks noChangeArrowheads="1"/>
          </p:cNvSpPr>
          <p:nvPr/>
        </p:nvSpPr>
        <p:spPr bwMode="auto">
          <a:xfrm>
            <a:off x="514350" y="641350"/>
            <a:ext cx="2590800" cy="1752600"/>
          </a:xfrm>
          <a:prstGeom prst="rightArrow">
            <a:avLst>
              <a:gd name="adj1" fmla="val 50000"/>
              <a:gd name="adj2" fmla="val 36957"/>
            </a:avLst>
          </a:prstGeom>
          <a:solidFill>
            <a:schemeClr val="accent1"/>
          </a:solidFill>
          <a:ln w="9525">
            <a:solidFill>
              <a:schemeClr val="tx1"/>
            </a:solidFill>
            <a:miter lim="800000"/>
            <a:headEnd/>
            <a:tailEnd/>
          </a:ln>
        </p:spPr>
        <p:txBody>
          <a:bodyPr wrap="none" anchor="ctr"/>
          <a:lstStyle/>
          <a:p>
            <a:pPr algn="ctr"/>
            <a:r>
              <a:rPr lang="tr-TR" b="1"/>
              <a:t>STRATEJİK </a:t>
            </a:r>
          </a:p>
          <a:p>
            <a:pPr algn="ctr"/>
            <a:r>
              <a:rPr lang="tr-TR" b="1"/>
              <a:t>PLANLAR</a:t>
            </a:r>
          </a:p>
        </p:txBody>
      </p:sp>
      <p:sp>
        <p:nvSpPr>
          <p:cNvPr id="136194" name="AutoShape 5"/>
          <p:cNvSpPr>
            <a:spLocks noChangeArrowheads="1"/>
          </p:cNvSpPr>
          <p:nvPr/>
        </p:nvSpPr>
        <p:spPr bwMode="auto">
          <a:xfrm>
            <a:off x="3257550" y="565150"/>
            <a:ext cx="2362200" cy="1828800"/>
          </a:xfrm>
          <a:prstGeom prst="rightArrow">
            <a:avLst>
              <a:gd name="adj1" fmla="val 50000"/>
              <a:gd name="adj2" fmla="val 32292"/>
            </a:avLst>
          </a:prstGeom>
          <a:solidFill>
            <a:schemeClr val="accent1"/>
          </a:solidFill>
          <a:ln w="9525">
            <a:solidFill>
              <a:schemeClr val="tx1"/>
            </a:solidFill>
            <a:miter lim="800000"/>
            <a:headEnd/>
            <a:tailEnd/>
          </a:ln>
        </p:spPr>
        <p:txBody>
          <a:bodyPr wrap="none" anchor="ctr"/>
          <a:lstStyle/>
          <a:p>
            <a:pPr algn="ctr"/>
            <a:r>
              <a:rPr lang="tr-TR" b="1"/>
              <a:t>PERFORMANS </a:t>
            </a:r>
          </a:p>
          <a:p>
            <a:pPr algn="ctr"/>
            <a:r>
              <a:rPr lang="tr-TR" b="1"/>
              <a:t>PROGRAMI</a:t>
            </a:r>
          </a:p>
        </p:txBody>
      </p:sp>
      <p:sp>
        <p:nvSpPr>
          <p:cNvPr id="136195" name="AutoShape 6"/>
          <p:cNvSpPr>
            <a:spLocks noChangeArrowheads="1"/>
          </p:cNvSpPr>
          <p:nvPr/>
        </p:nvSpPr>
        <p:spPr bwMode="auto">
          <a:xfrm>
            <a:off x="5848350" y="641350"/>
            <a:ext cx="2590800" cy="1752600"/>
          </a:xfrm>
          <a:prstGeom prst="rightArrow">
            <a:avLst>
              <a:gd name="adj1" fmla="val 50000"/>
              <a:gd name="adj2" fmla="val 36957"/>
            </a:avLst>
          </a:prstGeom>
          <a:solidFill>
            <a:schemeClr val="accent1"/>
          </a:solidFill>
          <a:ln w="9525">
            <a:solidFill>
              <a:schemeClr val="tx1"/>
            </a:solidFill>
            <a:miter lim="800000"/>
            <a:headEnd/>
            <a:tailEnd/>
          </a:ln>
        </p:spPr>
        <p:txBody>
          <a:bodyPr wrap="none" anchor="ctr"/>
          <a:lstStyle/>
          <a:p>
            <a:pPr algn="ctr"/>
            <a:r>
              <a:rPr lang="tr-TR" b="1"/>
              <a:t>FAALİYET </a:t>
            </a:r>
          </a:p>
          <a:p>
            <a:pPr algn="ctr"/>
            <a:r>
              <a:rPr lang="tr-TR" b="1"/>
              <a:t>RAPORLARI</a:t>
            </a:r>
          </a:p>
        </p:txBody>
      </p:sp>
      <p:sp>
        <p:nvSpPr>
          <p:cNvPr id="136196" name="AutoShape 7"/>
          <p:cNvSpPr>
            <a:spLocks noChangeArrowheads="1"/>
          </p:cNvSpPr>
          <p:nvPr/>
        </p:nvSpPr>
        <p:spPr bwMode="auto">
          <a:xfrm>
            <a:off x="1428750" y="2317750"/>
            <a:ext cx="485775" cy="976313"/>
          </a:xfrm>
          <a:prstGeom prst="up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tr-TR"/>
          </a:p>
        </p:txBody>
      </p:sp>
      <p:sp>
        <p:nvSpPr>
          <p:cNvPr id="136197" name="Oval 8"/>
          <p:cNvSpPr>
            <a:spLocks noChangeArrowheads="1"/>
          </p:cNvSpPr>
          <p:nvPr/>
        </p:nvSpPr>
        <p:spPr bwMode="auto">
          <a:xfrm>
            <a:off x="285750" y="3384550"/>
            <a:ext cx="2667000" cy="1752600"/>
          </a:xfrm>
          <a:prstGeom prst="ellipse">
            <a:avLst/>
          </a:prstGeom>
          <a:solidFill>
            <a:schemeClr val="accent1"/>
          </a:solidFill>
          <a:ln w="9525">
            <a:solidFill>
              <a:schemeClr val="tx1"/>
            </a:solidFill>
            <a:round/>
            <a:headEnd/>
            <a:tailEnd/>
          </a:ln>
        </p:spPr>
        <p:txBody>
          <a:bodyPr wrap="none" anchor="ctr"/>
          <a:lstStyle/>
          <a:p>
            <a:pPr algn="ctr"/>
            <a:r>
              <a:rPr lang="tr-TR"/>
              <a:t>UZUN VE ORTA </a:t>
            </a:r>
          </a:p>
          <a:p>
            <a:pPr algn="ctr"/>
            <a:r>
              <a:rPr lang="tr-TR"/>
              <a:t>VADELİ </a:t>
            </a:r>
          </a:p>
          <a:p>
            <a:pPr algn="ctr"/>
            <a:r>
              <a:rPr lang="tr-TR"/>
              <a:t>HEDEFLERİN</a:t>
            </a:r>
          </a:p>
          <a:p>
            <a:pPr algn="ctr"/>
            <a:r>
              <a:rPr lang="tr-TR"/>
              <a:t> BELİRLENMESİ</a:t>
            </a:r>
          </a:p>
        </p:txBody>
      </p:sp>
      <p:sp>
        <p:nvSpPr>
          <p:cNvPr id="136198" name="Oval 9"/>
          <p:cNvSpPr>
            <a:spLocks noChangeArrowheads="1"/>
          </p:cNvSpPr>
          <p:nvPr/>
        </p:nvSpPr>
        <p:spPr bwMode="auto">
          <a:xfrm>
            <a:off x="3028950" y="3232150"/>
            <a:ext cx="2819400" cy="1905000"/>
          </a:xfrm>
          <a:prstGeom prst="ellipse">
            <a:avLst/>
          </a:prstGeom>
          <a:solidFill>
            <a:schemeClr val="accent1"/>
          </a:solidFill>
          <a:ln w="9525">
            <a:solidFill>
              <a:schemeClr val="tx1"/>
            </a:solidFill>
            <a:round/>
            <a:headEnd/>
            <a:tailEnd/>
          </a:ln>
        </p:spPr>
        <p:txBody>
          <a:bodyPr wrap="none" anchor="ctr"/>
          <a:lstStyle/>
          <a:p>
            <a:pPr algn="ctr"/>
            <a:endParaRPr lang="tr-TR"/>
          </a:p>
          <a:p>
            <a:pPr algn="ctr"/>
            <a:r>
              <a:rPr lang="tr-TR"/>
              <a:t>YILLIK</a:t>
            </a:r>
          </a:p>
          <a:p>
            <a:pPr algn="ctr"/>
            <a:r>
              <a:rPr lang="tr-TR"/>
              <a:t>HEDEFLERİN VE </a:t>
            </a:r>
          </a:p>
          <a:p>
            <a:pPr algn="ctr"/>
            <a:r>
              <a:rPr lang="tr-TR"/>
              <a:t>GÖSTERGELERİNİN</a:t>
            </a:r>
          </a:p>
          <a:p>
            <a:pPr algn="ctr"/>
            <a:r>
              <a:rPr lang="tr-TR"/>
              <a:t>BELİRLENMESİ,</a:t>
            </a:r>
          </a:p>
          <a:p>
            <a:pPr algn="ctr"/>
            <a:r>
              <a:rPr lang="tr-TR"/>
              <a:t>MALİYETLENDİRME</a:t>
            </a:r>
          </a:p>
          <a:p>
            <a:pPr algn="ctr"/>
            <a:endParaRPr lang="tr-TR"/>
          </a:p>
          <a:p>
            <a:pPr algn="ctr"/>
            <a:r>
              <a:rPr lang="tr-TR"/>
              <a:t> </a:t>
            </a:r>
          </a:p>
        </p:txBody>
      </p:sp>
      <p:sp>
        <p:nvSpPr>
          <p:cNvPr id="136199" name="AutoShape 10"/>
          <p:cNvSpPr>
            <a:spLocks noChangeArrowheads="1"/>
          </p:cNvSpPr>
          <p:nvPr/>
        </p:nvSpPr>
        <p:spPr bwMode="auto">
          <a:xfrm>
            <a:off x="4171950" y="2089150"/>
            <a:ext cx="457200" cy="1066800"/>
          </a:xfrm>
          <a:prstGeom prst="upArrow">
            <a:avLst>
              <a:gd name="adj1" fmla="val 50000"/>
              <a:gd name="adj2" fmla="val 58333"/>
            </a:avLst>
          </a:prstGeom>
          <a:solidFill>
            <a:schemeClr val="accent1"/>
          </a:solidFill>
          <a:ln w="9525">
            <a:solidFill>
              <a:schemeClr val="tx1"/>
            </a:solidFill>
            <a:miter lim="800000"/>
            <a:headEnd/>
            <a:tailEnd/>
          </a:ln>
        </p:spPr>
        <p:txBody>
          <a:bodyPr wrap="none" anchor="ctr"/>
          <a:lstStyle/>
          <a:p>
            <a:endParaRPr lang="tr-TR"/>
          </a:p>
        </p:txBody>
      </p:sp>
      <p:sp>
        <p:nvSpPr>
          <p:cNvPr id="136200" name="Oval 11"/>
          <p:cNvSpPr>
            <a:spLocks noChangeArrowheads="1"/>
          </p:cNvSpPr>
          <p:nvPr/>
        </p:nvSpPr>
        <p:spPr bwMode="auto">
          <a:xfrm>
            <a:off x="5924550" y="3279775"/>
            <a:ext cx="2590800" cy="1933575"/>
          </a:xfrm>
          <a:prstGeom prst="ellipse">
            <a:avLst/>
          </a:prstGeom>
          <a:solidFill>
            <a:schemeClr val="accent1"/>
          </a:solidFill>
          <a:ln w="9525">
            <a:solidFill>
              <a:schemeClr val="tx1"/>
            </a:solidFill>
            <a:round/>
            <a:headEnd/>
            <a:tailEnd/>
          </a:ln>
        </p:spPr>
        <p:txBody>
          <a:bodyPr wrap="none" anchor="ctr"/>
          <a:lstStyle/>
          <a:p>
            <a:pPr algn="ctr"/>
            <a:r>
              <a:rPr lang="tr-TR"/>
              <a:t>HEDEFLERE VE </a:t>
            </a:r>
          </a:p>
          <a:p>
            <a:pPr algn="ctr"/>
            <a:r>
              <a:rPr lang="tr-TR"/>
              <a:t>GÖSTERGELERE </a:t>
            </a:r>
          </a:p>
          <a:p>
            <a:pPr algn="ctr"/>
            <a:r>
              <a:rPr lang="tr-TR"/>
              <a:t>İLİŞKİN SONUÇLAR</a:t>
            </a:r>
          </a:p>
        </p:txBody>
      </p:sp>
      <p:sp>
        <p:nvSpPr>
          <p:cNvPr id="136201" name="AutoShape 12"/>
          <p:cNvSpPr>
            <a:spLocks noChangeArrowheads="1"/>
          </p:cNvSpPr>
          <p:nvPr/>
        </p:nvSpPr>
        <p:spPr bwMode="auto">
          <a:xfrm>
            <a:off x="6991350" y="2317750"/>
            <a:ext cx="457200" cy="914400"/>
          </a:xfrm>
          <a:prstGeom prst="upArrow">
            <a:avLst>
              <a:gd name="adj1" fmla="val 50000"/>
              <a:gd name="adj2" fmla="val 50000"/>
            </a:avLst>
          </a:prstGeom>
          <a:solidFill>
            <a:schemeClr val="accent1"/>
          </a:solidFill>
          <a:ln w="9525">
            <a:solidFill>
              <a:schemeClr val="tx1"/>
            </a:solidFill>
            <a:miter lim="800000"/>
            <a:headEnd/>
            <a:tailEnd/>
          </a:ln>
        </p:spPr>
        <p:txBody>
          <a:bodyPr wrap="none" anchor="ctr"/>
          <a:lstStyle/>
          <a:p>
            <a:endParaRPr lang="tr-TR"/>
          </a:p>
        </p:txBody>
      </p:sp>
      <p:sp>
        <p:nvSpPr>
          <p:cNvPr id="136202" name="Rectangle 10"/>
          <p:cNvSpPr>
            <a:spLocks noChangeArrowheads="1"/>
          </p:cNvSpPr>
          <p:nvPr/>
        </p:nvSpPr>
        <p:spPr bwMode="auto">
          <a:xfrm>
            <a:off x="614363" y="5280025"/>
            <a:ext cx="1905000" cy="1000125"/>
          </a:xfrm>
          <a:prstGeom prst="rect">
            <a:avLst/>
          </a:prstGeom>
          <a:solidFill>
            <a:srgbClr val="FF99CC"/>
          </a:solidFill>
          <a:ln w="9525" algn="ctr">
            <a:solidFill>
              <a:schemeClr val="tx1"/>
            </a:solidFill>
            <a:miter lim="800000"/>
            <a:headEnd/>
            <a:tailEnd/>
          </a:ln>
        </p:spPr>
        <p:txBody>
          <a:bodyPr wrap="none" anchor="ctr"/>
          <a:lstStyle/>
          <a:p>
            <a:pPr algn="ctr"/>
            <a:r>
              <a:rPr lang="tr-TR" b="1">
                <a:latin typeface="Verdana" pitchFamily="34" charset="0"/>
              </a:rPr>
              <a:t>5 Yıllık</a:t>
            </a:r>
          </a:p>
        </p:txBody>
      </p:sp>
      <p:sp>
        <p:nvSpPr>
          <p:cNvPr id="136203" name="AutoShape 11"/>
          <p:cNvSpPr>
            <a:spLocks noChangeArrowheads="1"/>
          </p:cNvSpPr>
          <p:nvPr/>
        </p:nvSpPr>
        <p:spPr bwMode="auto">
          <a:xfrm>
            <a:off x="3543300" y="5351463"/>
            <a:ext cx="1905000" cy="1000125"/>
          </a:xfrm>
          <a:prstGeom prst="flowChartProcess">
            <a:avLst/>
          </a:prstGeom>
          <a:solidFill>
            <a:srgbClr val="FF99CC"/>
          </a:solidFill>
          <a:ln w="9525" algn="ctr">
            <a:solidFill>
              <a:schemeClr val="tx1"/>
            </a:solidFill>
            <a:miter lim="800000"/>
            <a:headEnd/>
            <a:tailEnd/>
          </a:ln>
        </p:spPr>
        <p:txBody>
          <a:bodyPr wrap="none" anchor="ctr"/>
          <a:lstStyle/>
          <a:p>
            <a:pPr algn="ctr"/>
            <a:r>
              <a:rPr lang="tr-TR" b="1">
                <a:latin typeface="Verdana" pitchFamily="34" charset="0"/>
              </a:rPr>
              <a:t>1 Yıllık </a:t>
            </a:r>
          </a:p>
          <a:p>
            <a:pPr algn="ctr"/>
            <a:r>
              <a:rPr lang="tr-TR" b="1">
                <a:latin typeface="Verdana" pitchFamily="34" charset="0"/>
              </a:rPr>
              <a:t>(Uygulama)</a:t>
            </a:r>
          </a:p>
        </p:txBody>
      </p:sp>
      <p:sp>
        <p:nvSpPr>
          <p:cNvPr id="136204" name="Rectangle 12"/>
          <p:cNvSpPr>
            <a:spLocks noChangeArrowheads="1"/>
          </p:cNvSpPr>
          <p:nvPr/>
        </p:nvSpPr>
        <p:spPr bwMode="auto">
          <a:xfrm>
            <a:off x="6257925" y="5280025"/>
            <a:ext cx="1981200" cy="990600"/>
          </a:xfrm>
          <a:prstGeom prst="rect">
            <a:avLst/>
          </a:prstGeom>
          <a:solidFill>
            <a:srgbClr val="FF99CC"/>
          </a:solidFill>
          <a:ln w="9525" algn="ctr">
            <a:solidFill>
              <a:schemeClr val="tx1"/>
            </a:solidFill>
            <a:miter lim="800000"/>
            <a:headEnd/>
            <a:tailEnd/>
          </a:ln>
        </p:spPr>
        <p:txBody>
          <a:bodyPr wrap="none" anchor="ctr"/>
          <a:lstStyle/>
          <a:p>
            <a:pPr algn="ctr"/>
            <a:r>
              <a:rPr lang="tr-TR" b="1">
                <a:latin typeface="Verdana" pitchFamily="34" charset="0"/>
              </a:rPr>
              <a:t>1 Yıllık</a:t>
            </a:r>
          </a:p>
          <a:p>
            <a:pPr algn="ctr"/>
            <a:r>
              <a:rPr lang="tr-TR" b="1">
                <a:latin typeface="Verdana" pitchFamily="34" charset="0"/>
              </a:rPr>
              <a:t>(Uygulama </a:t>
            </a:r>
          </a:p>
          <a:p>
            <a:pPr algn="ctr"/>
            <a:r>
              <a:rPr lang="tr-TR" b="1">
                <a:latin typeface="Verdana" pitchFamily="34" charset="0"/>
              </a:rPr>
              <a:t>Sonuçları)</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96 Yuvarlatılmış Dikdörtgen"/>
          <p:cNvSpPr/>
          <p:nvPr/>
        </p:nvSpPr>
        <p:spPr>
          <a:xfrm>
            <a:off x="142875" y="1571625"/>
            <a:ext cx="8929688" cy="42862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137218" name="Rectangle 2"/>
          <p:cNvSpPr>
            <a:spLocks noGrp="1" noChangeArrowheads="1"/>
          </p:cNvSpPr>
          <p:nvPr>
            <p:ph type="title"/>
          </p:nvPr>
        </p:nvSpPr>
        <p:spPr>
          <a:xfrm>
            <a:off x="714375" y="457200"/>
            <a:ext cx="8231188" cy="971550"/>
          </a:xfrm>
        </p:spPr>
        <p:txBody>
          <a:bodyPr/>
          <a:lstStyle/>
          <a:p>
            <a:pPr eaLnBrk="1" hangingPunct="1"/>
            <a:r>
              <a:rPr lang="tr-TR" b="1" dirty="0" smtClean="0">
                <a:solidFill>
                  <a:schemeClr val="tx1"/>
                </a:solidFill>
              </a:rPr>
              <a:t>Stratejik Yönetim Sistemi</a:t>
            </a:r>
          </a:p>
        </p:txBody>
      </p:sp>
      <p:sp>
        <p:nvSpPr>
          <p:cNvPr id="137219" name="Rectangle 4"/>
          <p:cNvSpPr>
            <a:spLocks noChangeArrowheads="1"/>
          </p:cNvSpPr>
          <p:nvPr/>
        </p:nvSpPr>
        <p:spPr bwMode="auto">
          <a:xfrm>
            <a:off x="350838" y="3644900"/>
            <a:ext cx="936625" cy="576263"/>
          </a:xfrm>
          <a:prstGeom prst="rect">
            <a:avLst/>
          </a:prstGeom>
          <a:noFill/>
          <a:ln w="9525">
            <a:noFill/>
            <a:miter lim="800000"/>
            <a:headEnd/>
            <a:tailEnd/>
          </a:ln>
        </p:spPr>
        <p:txBody>
          <a:bodyPr wrap="none" anchor="ctr"/>
          <a:lstStyle/>
          <a:p>
            <a:pPr algn="ctr"/>
            <a:r>
              <a:rPr lang="tr-TR" sz="1400" b="1" dirty="0">
                <a:solidFill>
                  <a:schemeClr val="bg1"/>
                </a:solidFill>
                <a:latin typeface="Arial Narrow" pitchFamily="34" charset="0"/>
              </a:rPr>
              <a:t>Stratejik </a:t>
            </a:r>
          </a:p>
          <a:p>
            <a:pPr algn="ctr"/>
            <a:r>
              <a:rPr lang="tr-TR" sz="1400" b="1" dirty="0">
                <a:solidFill>
                  <a:schemeClr val="bg1"/>
                </a:solidFill>
                <a:latin typeface="Arial Narrow" pitchFamily="34" charset="0"/>
              </a:rPr>
              <a:t>Amaç 1</a:t>
            </a:r>
          </a:p>
        </p:txBody>
      </p:sp>
      <p:sp>
        <p:nvSpPr>
          <p:cNvPr id="137220" name="Line 5"/>
          <p:cNvSpPr>
            <a:spLocks noChangeShapeType="1"/>
          </p:cNvSpPr>
          <p:nvPr/>
        </p:nvSpPr>
        <p:spPr bwMode="auto">
          <a:xfrm>
            <a:off x="1116013" y="3933825"/>
            <a:ext cx="215900" cy="0"/>
          </a:xfrm>
          <a:prstGeom prst="line">
            <a:avLst/>
          </a:prstGeom>
          <a:noFill/>
          <a:ln w="38100">
            <a:solidFill>
              <a:schemeClr val="tx1"/>
            </a:solidFill>
            <a:miter lim="800000"/>
            <a:headEnd/>
            <a:tailEnd/>
          </a:ln>
        </p:spPr>
        <p:txBody>
          <a:bodyPr wrap="none"/>
          <a:lstStyle/>
          <a:p>
            <a:endParaRPr lang="tr-TR"/>
          </a:p>
        </p:txBody>
      </p:sp>
      <p:sp>
        <p:nvSpPr>
          <p:cNvPr id="137221" name="Line 6"/>
          <p:cNvSpPr>
            <a:spLocks noChangeShapeType="1"/>
          </p:cNvSpPr>
          <p:nvPr/>
        </p:nvSpPr>
        <p:spPr bwMode="auto">
          <a:xfrm flipV="1">
            <a:off x="1331913" y="3068638"/>
            <a:ext cx="0" cy="1728787"/>
          </a:xfrm>
          <a:prstGeom prst="line">
            <a:avLst/>
          </a:prstGeom>
          <a:noFill/>
          <a:ln w="38100">
            <a:solidFill>
              <a:schemeClr val="tx1"/>
            </a:solidFill>
            <a:miter lim="800000"/>
            <a:headEnd/>
            <a:tailEnd/>
          </a:ln>
        </p:spPr>
        <p:txBody>
          <a:bodyPr wrap="none"/>
          <a:lstStyle/>
          <a:p>
            <a:endParaRPr lang="tr-TR"/>
          </a:p>
        </p:txBody>
      </p:sp>
      <p:sp>
        <p:nvSpPr>
          <p:cNvPr id="137222" name="Line 7"/>
          <p:cNvSpPr>
            <a:spLocks noChangeShapeType="1"/>
          </p:cNvSpPr>
          <p:nvPr/>
        </p:nvSpPr>
        <p:spPr bwMode="auto">
          <a:xfrm>
            <a:off x="1317625" y="3068638"/>
            <a:ext cx="288925" cy="0"/>
          </a:xfrm>
          <a:prstGeom prst="line">
            <a:avLst/>
          </a:prstGeom>
          <a:noFill/>
          <a:ln w="38100">
            <a:solidFill>
              <a:schemeClr val="tx1"/>
            </a:solidFill>
            <a:miter lim="800000"/>
            <a:headEnd/>
            <a:tailEnd/>
          </a:ln>
        </p:spPr>
        <p:txBody>
          <a:bodyPr wrap="none"/>
          <a:lstStyle/>
          <a:p>
            <a:endParaRPr lang="tr-TR"/>
          </a:p>
        </p:txBody>
      </p:sp>
      <p:sp>
        <p:nvSpPr>
          <p:cNvPr id="137223" name="Line 8"/>
          <p:cNvSpPr>
            <a:spLocks noChangeShapeType="1"/>
          </p:cNvSpPr>
          <p:nvPr/>
        </p:nvSpPr>
        <p:spPr bwMode="auto">
          <a:xfrm>
            <a:off x="1330325" y="4797425"/>
            <a:ext cx="288925" cy="0"/>
          </a:xfrm>
          <a:prstGeom prst="line">
            <a:avLst/>
          </a:prstGeom>
          <a:noFill/>
          <a:ln w="38100">
            <a:solidFill>
              <a:schemeClr val="tx1"/>
            </a:solidFill>
            <a:miter lim="800000"/>
            <a:headEnd/>
            <a:tailEnd/>
          </a:ln>
        </p:spPr>
        <p:txBody>
          <a:bodyPr wrap="none"/>
          <a:lstStyle/>
          <a:p>
            <a:endParaRPr lang="tr-TR"/>
          </a:p>
        </p:txBody>
      </p:sp>
      <p:grpSp>
        <p:nvGrpSpPr>
          <p:cNvPr id="2" name="Group 9"/>
          <p:cNvGrpSpPr>
            <a:grpSpLocks/>
          </p:cNvGrpSpPr>
          <p:nvPr/>
        </p:nvGrpSpPr>
        <p:grpSpPr bwMode="auto">
          <a:xfrm>
            <a:off x="2397125" y="2565400"/>
            <a:ext cx="590550" cy="881063"/>
            <a:chOff x="1510" y="1616"/>
            <a:chExt cx="372" cy="555"/>
          </a:xfrm>
        </p:grpSpPr>
        <p:sp>
          <p:nvSpPr>
            <p:cNvPr id="137310" name="Line 10"/>
            <p:cNvSpPr>
              <a:spLocks noChangeShapeType="1"/>
            </p:cNvSpPr>
            <p:nvPr/>
          </p:nvSpPr>
          <p:spPr bwMode="auto">
            <a:xfrm>
              <a:off x="1510" y="1915"/>
              <a:ext cx="182" cy="0"/>
            </a:xfrm>
            <a:prstGeom prst="line">
              <a:avLst/>
            </a:prstGeom>
            <a:noFill/>
            <a:ln w="38100">
              <a:solidFill>
                <a:schemeClr val="tx1"/>
              </a:solidFill>
              <a:miter lim="800000"/>
              <a:headEnd/>
              <a:tailEnd/>
            </a:ln>
          </p:spPr>
          <p:txBody>
            <a:bodyPr wrap="none"/>
            <a:lstStyle/>
            <a:p>
              <a:endParaRPr lang="tr-TR"/>
            </a:p>
          </p:txBody>
        </p:sp>
        <p:sp>
          <p:nvSpPr>
            <p:cNvPr id="137311" name="Line 11"/>
            <p:cNvSpPr>
              <a:spLocks noChangeShapeType="1"/>
            </p:cNvSpPr>
            <p:nvPr/>
          </p:nvSpPr>
          <p:spPr bwMode="auto">
            <a:xfrm flipV="1">
              <a:off x="1700" y="1616"/>
              <a:ext cx="0" cy="545"/>
            </a:xfrm>
            <a:prstGeom prst="line">
              <a:avLst/>
            </a:prstGeom>
            <a:noFill/>
            <a:ln w="38100">
              <a:solidFill>
                <a:schemeClr val="tx1"/>
              </a:solidFill>
              <a:miter lim="800000"/>
              <a:headEnd/>
              <a:tailEnd/>
            </a:ln>
          </p:spPr>
          <p:txBody>
            <a:bodyPr wrap="none"/>
            <a:lstStyle/>
            <a:p>
              <a:endParaRPr lang="tr-TR"/>
            </a:p>
          </p:txBody>
        </p:sp>
        <p:sp>
          <p:nvSpPr>
            <p:cNvPr id="137312" name="Line 12"/>
            <p:cNvSpPr>
              <a:spLocks noChangeShapeType="1"/>
            </p:cNvSpPr>
            <p:nvPr/>
          </p:nvSpPr>
          <p:spPr bwMode="auto">
            <a:xfrm>
              <a:off x="1700" y="1629"/>
              <a:ext cx="182" cy="0"/>
            </a:xfrm>
            <a:prstGeom prst="line">
              <a:avLst/>
            </a:prstGeom>
            <a:noFill/>
            <a:ln w="38100">
              <a:solidFill>
                <a:schemeClr val="tx1"/>
              </a:solidFill>
              <a:miter lim="800000"/>
              <a:headEnd/>
              <a:tailEnd/>
            </a:ln>
          </p:spPr>
          <p:txBody>
            <a:bodyPr wrap="none"/>
            <a:lstStyle/>
            <a:p>
              <a:endParaRPr lang="tr-TR"/>
            </a:p>
          </p:txBody>
        </p:sp>
        <p:sp>
          <p:nvSpPr>
            <p:cNvPr id="137313" name="Line 13"/>
            <p:cNvSpPr>
              <a:spLocks noChangeShapeType="1"/>
            </p:cNvSpPr>
            <p:nvPr/>
          </p:nvSpPr>
          <p:spPr bwMode="auto">
            <a:xfrm>
              <a:off x="1691" y="2171"/>
              <a:ext cx="182" cy="0"/>
            </a:xfrm>
            <a:prstGeom prst="line">
              <a:avLst/>
            </a:prstGeom>
            <a:noFill/>
            <a:ln w="38100">
              <a:solidFill>
                <a:schemeClr val="tx1"/>
              </a:solidFill>
              <a:miter lim="800000"/>
              <a:headEnd/>
              <a:tailEnd/>
            </a:ln>
          </p:spPr>
          <p:txBody>
            <a:bodyPr wrap="none"/>
            <a:lstStyle/>
            <a:p>
              <a:endParaRPr lang="tr-TR"/>
            </a:p>
          </p:txBody>
        </p:sp>
      </p:grpSp>
      <p:sp>
        <p:nvSpPr>
          <p:cNvPr id="137225" name="Line 14"/>
          <p:cNvSpPr>
            <a:spLocks noChangeShapeType="1"/>
          </p:cNvSpPr>
          <p:nvPr/>
        </p:nvSpPr>
        <p:spPr bwMode="auto">
          <a:xfrm>
            <a:off x="2413000" y="4792663"/>
            <a:ext cx="288925" cy="0"/>
          </a:xfrm>
          <a:prstGeom prst="line">
            <a:avLst/>
          </a:prstGeom>
          <a:noFill/>
          <a:ln w="38100">
            <a:solidFill>
              <a:schemeClr val="tx1"/>
            </a:solidFill>
            <a:miter lim="800000"/>
            <a:headEnd/>
            <a:tailEnd/>
          </a:ln>
        </p:spPr>
        <p:txBody>
          <a:bodyPr wrap="none"/>
          <a:lstStyle/>
          <a:p>
            <a:endParaRPr lang="tr-TR"/>
          </a:p>
        </p:txBody>
      </p:sp>
      <p:sp>
        <p:nvSpPr>
          <p:cNvPr id="137226" name="Line 15"/>
          <p:cNvSpPr>
            <a:spLocks noChangeShapeType="1"/>
          </p:cNvSpPr>
          <p:nvPr/>
        </p:nvSpPr>
        <p:spPr bwMode="auto">
          <a:xfrm flipV="1">
            <a:off x="2714625" y="4346575"/>
            <a:ext cx="0" cy="865188"/>
          </a:xfrm>
          <a:prstGeom prst="line">
            <a:avLst/>
          </a:prstGeom>
          <a:noFill/>
          <a:ln w="38100">
            <a:solidFill>
              <a:schemeClr val="tx1"/>
            </a:solidFill>
            <a:miter lim="800000"/>
            <a:headEnd/>
            <a:tailEnd/>
          </a:ln>
        </p:spPr>
        <p:txBody>
          <a:bodyPr wrap="none"/>
          <a:lstStyle/>
          <a:p>
            <a:endParaRPr lang="tr-TR"/>
          </a:p>
        </p:txBody>
      </p:sp>
      <p:sp>
        <p:nvSpPr>
          <p:cNvPr id="137227" name="Line 16"/>
          <p:cNvSpPr>
            <a:spLocks noChangeShapeType="1"/>
          </p:cNvSpPr>
          <p:nvPr/>
        </p:nvSpPr>
        <p:spPr bwMode="auto">
          <a:xfrm>
            <a:off x="2714625" y="4352925"/>
            <a:ext cx="288925" cy="0"/>
          </a:xfrm>
          <a:prstGeom prst="line">
            <a:avLst/>
          </a:prstGeom>
          <a:noFill/>
          <a:ln w="38100">
            <a:solidFill>
              <a:schemeClr val="tx1"/>
            </a:solidFill>
            <a:miter lim="800000"/>
            <a:headEnd/>
            <a:tailEnd/>
          </a:ln>
        </p:spPr>
        <p:txBody>
          <a:bodyPr wrap="none"/>
          <a:lstStyle/>
          <a:p>
            <a:endParaRPr lang="tr-TR"/>
          </a:p>
        </p:txBody>
      </p:sp>
      <p:sp>
        <p:nvSpPr>
          <p:cNvPr id="137228" name="Line 17"/>
          <p:cNvSpPr>
            <a:spLocks noChangeShapeType="1"/>
          </p:cNvSpPr>
          <p:nvPr/>
        </p:nvSpPr>
        <p:spPr bwMode="auto">
          <a:xfrm>
            <a:off x="2700338" y="5184775"/>
            <a:ext cx="288925" cy="0"/>
          </a:xfrm>
          <a:prstGeom prst="line">
            <a:avLst/>
          </a:prstGeom>
          <a:noFill/>
          <a:ln w="38100">
            <a:solidFill>
              <a:schemeClr val="tx1"/>
            </a:solidFill>
            <a:miter lim="800000"/>
            <a:headEnd/>
            <a:tailEnd/>
          </a:ln>
        </p:spPr>
        <p:txBody>
          <a:bodyPr wrap="none"/>
          <a:lstStyle/>
          <a:p>
            <a:endParaRPr lang="tr-TR"/>
          </a:p>
        </p:txBody>
      </p:sp>
      <p:sp>
        <p:nvSpPr>
          <p:cNvPr id="137229" name="Rectangle 18"/>
          <p:cNvSpPr>
            <a:spLocks noChangeArrowheads="1"/>
          </p:cNvSpPr>
          <p:nvPr/>
        </p:nvSpPr>
        <p:spPr bwMode="auto">
          <a:xfrm>
            <a:off x="1504950" y="2781300"/>
            <a:ext cx="936625" cy="576263"/>
          </a:xfrm>
          <a:prstGeom prst="rect">
            <a:avLst/>
          </a:prstGeom>
          <a:noFill/>
          <a:ln w="9525">
            <a:noFill/>
            <a:miter lim="800000"/>
            <a:headEnd/>
            <a:tailEnd/>
          </a:ln>
        </p:spPr>
        <p:txBody>
          <a:bodyPr wrap="none" anchor="ctr"/>
          <a:lstStyle/>
          <a:p>
            <a:pPr algn="ctr"/>
            <a:r>
              <a:rPr lang="tr-TR" sz="1400" b="1" dirty="0">
                <a:solidFill>
                  <a:schemeClr val="bg1"/>
                </a:solidFill>
                <a:latin typeface="Arial Narrow" pitchFamily="34" charset="0"/>
              </a:rPr>
              <a:t>Stratejik </a:t>
            </a:r>
          </a:p>
          <a:p>
            <a:pPr algn="ctr"/>
            <a:r>
              <a:rPr lang="tr-TR" sz="1400" b="1" dirty="0">
                <a:solidFill>
                  <a:schemeClr val="bg1"/>
                </a:solidFill>
                <a:latin typeface="Arial Narrow" pitchFamily="34" charset="0"/>
              </a:rPr>
              <a:t>Hedef 1.1</a:t>
            </a:r>
          </a:p>
        </p:txBody>
      </p:sp>
      <p:sp>
        <p:nvSpPr>
          <p:cNvPr id="137230" name="Rectangle 19"/>
          <p:cNvSpPr>
            <a:spLocks noChangeArrowheads="1"/>
          </p:cNvSpPr>
          <p:nvPr/>
        </p:nvSpPr>
        <p:spPr bwMode="auto">
          <a:xfrm>
            <a:off x="1547813" y="4494213"/>
            <a:ext cx="936625" cy="576262"/>
          </a:xfrm>
          <a:prstGeom prst="rect">
            <a:avLst/>
          </a:prstGeom>
          <a:noFill/>
          <a:ln w="9525">
            <a:noFill/>
            <a:miter lim="800000"/>
            <a:headEnd/>
            <a:tailEnd/>
          </a:ln>
        </p:spPr>
        <p:txBody>
          <a:bodyPr wrap="none" anchor="ctr"/>
          <a:lstStyle/>
          <a:p>
            <a:pPr algn="ctr"/>
            <a:r>
              <a:rPr lang="tr-TR" sz="1400" b="1" dirty="0">
                <a:solidFill>
                  <a:schemeClr val="bg1"/>
                </a:solidFill>
                <a:latin typeface="Arial Narrow" pitchFamily="34" charset="0"/>
              </a:rPr>
              <a:t>Stratejik </a:t>
            </a:r>
          </a:p>
          <a:p>
            <a:pPr algn="ctr"/>
            <a:r>
              <a:rPr lang="tr-TR" sz="1400" b="1" dirty="0">
                <a:solidFill>
                  <a:schemeClr val="bg1"/>
                </a:solidFill>
                <a:latin typeface="Arial Narrow" pitchFamily="34" charset="0"/>
              </a:rPr>
              <a:t>Hedef 1.2</a:t>
            </a:r>
          </a:p>
        </p:txBody>
      </p:sp>
      <p:grpSp>
        <p:nvGrpSpPr>
          <p:cNvPr id="3" name="Group 20"/>
          <p:cNvGrpSpPr>
            <a:grpSpLocks/>
          </p:cNvGrpSpPr>
          <p:nvPr/>
        </p:nvGrpSpPr>
        <p:grpSpPr bwMode="auto">
          <a:xfrm>
            <a:off x="3694113" y="2149475"/>
            <a:ext cx="590550" cy="647700"/>
            <a:chOff x="2327" y="1390"/>
            <a:chExt cx="372" cy="408"/>
          </a:xfrm>
        </p:grpSpPr>
        <p:sp>
          <p:nvSpPr>
            <p:cNvPr id="137306" name="Line 21"/>
            <p:cNvSpPr>
              <a:spLocks noChangeShapeType="1"/>
            </p:cNvSpPr>
            <p:nvPr/>
          </p:nvSpPr>
          <p:spPr bwMode="auto">
            <a:xfrm>
              <a:off x="2327" y="1632"/>
              <a:ext cx="182" cy="0"/>
            </a:xfrm>
            <a:prstGeom prst="line">
              <a:avLst/>
            </a:prstGeom>
            <a:noFill/>
            <a:ln w="38100">
              <a:solidFill>
                <a:schemeClr val="tx1"/>
              </a:solidFill>
              <a:miter lim="800000"/>
              <a:headEnd/>
              <a:tailEnd/>
            </a:ln>
          </p:spPr>
          <p:txBody>
            <a:bodyPr wrap="none"/>
            <a:lstStyle/>
            <a:p>
              <a:endParaRPr lang="tr-TR"/>
            </a:p>
          </p:txBody>
        </p:sp>
        <p:sp>
          <p:nvSpPr>
            <p:cNvPr id="137307" name="Line 22"/>
            <p:cNvSpPr>
              <a:spLocks noChangeShapeType="1"/>
            </p:cNvSpPr>
            <p:nvPr/>
          </p:nvSpPr>
          <p:spPr bwMode="auto">
            <a:xfrm flipV="1">
              <a:off x="2517" y="1390"/>
              <a:ext cx="0" cy="398"/>
            </a:xfrm>
            <a:prstGeom prst="line">
              <a:avLst/>
            </a:prstGeom>
            <a:noFill/>
            <a:ln w="38100">
              <a:solidFill>
                <a:schemeClr val="tx1"/>
              </a:solidFill>
              <a:miter lim="800000"/>
              <a:headEnd/>
              <a:tailEnd/>
            </a:ln>
          </p:spPr>
          <p:txBody>
            <a:bodyPr wrap="none"/>
            <a:lstStyle/>
            <a:p>
              <a:endParaRPr lang="tr-TR"/>
            </a:p>
          </p:txBody>
        </p:sp>
        <p:sp>
          <p:nvSpPr>
            <p:cNvPr id="137308" name="Line 23"/>
            <p:cNvSpPr>
              <a:spLocks noChangeShapeType="1"/>
            </p:cNvSpPr>
            <p:nvPr/>
          </p:nvSpPr>
          <p:spPr bwMode="auto">
            <a:xfrm>
              <a:off x="2517" y="1391"/>
              <a:ext cx="182" cy="0"/>
            </a:xfrm>
            <a:prstGeom prst="line">
              <a:avLst/>
            </a:prstGeom>
            <a:noFill/>
            <a:ln w="38100">
              <a:solidFill>
                <a:schemeClr val="tx1"/>
              </a:solidFill>
              <a:miter lim="800000"/>
              <a:headEnd/>
              <a:tailEnd/>
            </a:ln>
          </p:spPr>
          <p:txBody>
            <a:bodyPr wrap="none"/>
            <a:lstStyle/>
            <a:p>
              <a:endParaRPr lang="tr-TR"/>
            </a:p>
          </p:txBody>
        </p:sp>
        <p:sp>
          <p:nvSpPr>
            <p:cNvPr id="137309" name="Line 24"/>
            <p:cNvSpPr>
              <a:spLocks noChangeShapeType="1"/>
            </p:cNvSpPr>
            <p:nvPr/>
          </p:nvSpPr>
          <p:spPr bwMode="auto">
            <a:xfrm>
              <a:off x="2508" y="1798"/>
              <a:ext cx="182" cy="0"/>
            </a:xfrm>
            <a:prstGeom prst="line">
              <a:avLst/>
            </a:prstGeom>
            <a:noFill/>
            <a:ln w="38100">
              <a:solidFill>
                <a:schemeClr val="tx1"/>
              </a:solidFill>
              <a:miter lim="800000"/>
              <a:headEnd/>
              <a:tailEnd/>
            </a:ln>
          </p:spPr>
          <p:txBody>
            <a:bodyPr wrap="none"/>
            <a:lstStyle/>
            <a:p>
              <a:endParaRPr lang="tr-TR"/>
            </a:p>
          </p:txBody>
        </p:sp>
      </p:grpSp>
      <p:grpSp>
        <p:nvGrpSpPr>
          <p:cNvPr id="4" name="Group 25"/>
          <p:cNvGrpSpPr>
            <a:grpSpLocks/>
          </p:cNvGrpSpPr>
          <p:nvPr/>
        </p:nvGrpSpPr>
        <p:grpSpPr bwMode="auto">
          <a:xfrm>
            <a:off x="3708400" y="3068638"/>
            <a:ext cx="590550" cy="647700"/>
            <a:chOff x="2327" y="1390"/>
            <a:chExt cx="372" cy="408"/>
          </a:xfrm>
        </p:grpSpPr>
        <p:sp>
          <p:nvSpPr>
            <p:cNvPr id="137302" name="Line 26"/>
            <p:cNvSpPr>
              <a:spLocks noChangeShapeType="1"/>
            </p:cNvSpPr>
            <p:nvPr/>
          </p:nvSpPr>
          <p:spPr bwMode="auto">
            <a:xfrm>
              <a:off x="2327" y="1632"/>
              <a:ext cx="182" cy="0"/>
            </a:xfrm>
            <a:prstGeom prst="line">
              <a:avLst/>
            </a:prstGeom>
            <a:noFill/>
            <a:ln w="38100">
              <a:solidFill>
                <a:schemeClr val="tx1"/>
              </a:solidFill>
              <a:miter lim="800000"/>
              <a:headEnd/>
              <a:tailEnd/>
            </a:ln>
          </p:spPr>
          <p:txBody>
            <a:bodyPr wrap="none"/>
            <a:lstStyle/>
            <a:p>
              <a:endParaRPr lang="tr-TR"/>
            </a:p>
          </p:txBody>
        </p:sp>
        <p:sp>
          <p:nvSpPr>
            <p:cNvPr id="137303" name="Line 27"/>
            <p:cNvSpPr>
              <a:spLocks noChangeShapeType="1"/>
            </p:cNvSpPr>
            <p:nvPr/>
          </p:nvSpPr>
          <p:spPr bwMode="auto">
            <a:xfrm flipV="1">
              <a:off x="2517" y="1390"/>
              <a:ext cx="0" cy="398"/>
            </a:xfrm>
            <a:prstGeom prst="line">
              <a:avLst/>
            </a:prstGeom>
            <a:noFill/>
            <a:ln w="38100">
              <a:solidFill>
                <a:schemeClr val="tx1"/>
              </a:solidFill>
              <a:miter lim="800000"/>
              <a:headEnd/>
              <a:tailEnd/>
            </a:ln>
          </p:spPr>
          <p:txBody>
            <a:bodyPr wrap="none"/>
            <a:lstStyle/>
            <a:p>
              <a:endParaRPr lang="tr-TR"/>
            </a:p>
          </p:txBody>
        </p:sp>
        <p:sp>
          <p:nvSpPr>
            <p:cNvPr id="137304" name="Line 28"/>
            <p:cNvSpPr>
              <a:spLocks noChangeShapeType="1"/>
            </p:cNvSpPr>
            <p:nvPr/>
          </p:nvSpPr>
          <p:spPr bwMode="auto">
            <a:xfrm>
              <a:off x="2517" y="1391"/>
              <a:ext cx="182" cy="0"/>
            </a:xfrm>
            <a:prstGeom prst="line">
              <a:avLst/>
            </a:prstGeom>
            <a:noFill/>
            <a:ln w="38100">
              <a:solidFill>
                <a:schemeClr val="tx1"/>
              </a:solidFill>
              <a:miter lim="800000"/>
              <a:headEnd/>
              <a:tailEnd/>
            </a:ln>
          </p:spPr>
          <p:txBody>
            <a:bodyPr wrap="none"/>
            <a:lstStyle/>
            <a:p>
              <a:endParaRPr lang="tr-TR"/>
            </a:p>
          </p:txBody>
        </p:sp>
        <p:sp>
          <p:nvSpPr>
            <p:cNvPr id="137305" name="Line 29"/>
            <p:cNvSpPr>
              <a:spLocks noChangeShapeType="1"/>
            </p:cNvSpPr>
            <p:nvPr/>
          </p:nvSpPr>
          <p:spPr bwMode="auto">
            <a:xfrm>
              <a:off x="2508" y="1798"/>
              <a:ext cx="182" cy="0"/>
            </a:xfrm>
            <a:prstGeom prst="line">
              <a:avLst/>
            </a:prstGeom>
            <a:noFill/>
            <a:ln w="38100">
              <a:solidFill>
                <a:schemeClr val="tx1"/>
              </a:solidFill>
              <a:miter lim="800000"/>
              <a:headEnd/>
              <a:tailEnd/>
            </a:ln>
          </p:spPr>
          <p:txBody>
            <a:bodyPr wrap="none"/>
            <a:lstStyle/>
            <a:p>
              <a:endParaRPr lang="tr-TR"/>
            </a:p>
          </p:txBody>
        </p:sp>
      </p:grpSp>
      <p:sp>
        <p:nvSpPr>
          <p:cNvPr id="137233" name="Line 30"/>
          <p:cNvSpPr>
            <a:spLocks noChangeShapeType="1"/>
          </p:cNvSpPr>
          <p:nvPr/>
        </p:nvSpPr>
        <p:spPr bwMode="auto">
          <a:xfrm>
            <a:off x="3708400" y="4335463"/>
            <a:ext cx="288925" cy="0"/>
          </a:xfrm>
          <a:prstGeom prst="line">
            <a:avLst/>
          </a:prstGeom>
          <a:noFill/>
          <a:ln w="38100">
            <a:solidFill>
              <a:schemeClr val="tx1"/>
            </a:solidFill>
            <a:miter lim="800000"/>
            <a:headEnd/>
            <a:tailEnd/>
          </a:ln>
        </p:spPr>
        <p:txBody>
          <a:bodyPr wrap="none"/>
          <a:lstStyle/>
          <a:p>
            <a:endParaRPr lang="tr-TR"/>
          </a:p>
        </p:txBody>
      </p:sp>
      <p:sp>
        <p:nvSpPr>
          <p:cNvPr id="137234" name="Line 31"/>
          <p:cNvSpPr>
            <a:spLocks noChangeShapeType="1"/>
          </p:cNvSpPr>
          <p:nvPr/>
        </p:nvSpPr>
        <p:spPr bwMode="auto">
          <a:xfrm flipV="1">
            <a:off x="4010025" y="4060825"/>
            <a:ext cx="0" cy="631825"/>
          </a:xfrm>
          <a:prstGeom prst="line">
            <a:avLst/>
          </a:prstGeom>
          <a:noFill/>
          <a:ln w="38100">
            <a:solidFill>
              <a:schemeClr val="tx1"/>
            </a:solidFill>
            <a:miter lim="800000"/>
            <a:headEnd/>
            <a:tailEnd/>
          </a:ln>
        </p:spPr>
        <p:txBody>
          <a:bodyPr wrap="none"/>
          <a:lstStyle/>
          <a:p>
            <a:endParaRPr lang="tr-TR"/>
          </a:p>
        </p:txBody>
      </p:sp>
      <p:sp>
        <p:nvSpPr>
          <p:cNvPr id="137235" name="Line 32"/>
          <p:cNvSpPr>
            <a:spLocks noChangeShapeType="1"/>
          </p:cNvSpPr>
          <p:nvPr/>
        </p:nvSpPr>
        <p:spPr bwMode="auto">
          <a:xfrm>
            <a:off x="4010025" y="4062413"/>
            <a:ext cx="288925" cy="0"/>
          </a:xfrm>
          <a:prstGeom prst="line">
            <a:avLst/>
          </a:prstGeom>
          <a:noFill/>
          <a:ln w="38100">
            <a:solidFill>
              <a:schemeClr val="tx1"/>
            </a:solidFill>
            <a:miter lim="800000"/>
            <a:headEnd/>
            <a:tailEnd/>
          </a:ln>
        </p:spPr>
        <p:txBody>
          <a:bodyPr wrap="none"/>
          <a:lstStyle/>
          <a:p>
            <a:endParaRPr lang="tr-TR"/>
          </a:p>
        </p:txBody>
      </p:sp>
      <p:sp>
        <p:nvSpPr>
          <p:cNvPr id="137236" name="Line 33"/>
          <p:cNvSpPr>
            <a:spLocks noChangeShapeType="1"/>
          </p:cNvSpPr>
          <p:nvPr/>
        </p:nvSpPr>
        <p:spPr bwMode="auto">
          <a:xfrm>
            <a:off x="3995738" y="4665663"/>
            <a:ext cx="288925" cy="0"/>
          </a:xfrm>
          <a:prstGeom prst="line">
            <a:avLst/>
          </a:prstGeom>
          <a:noFill/>
          <a:ln w="38100">
            <a:solidFill>
              <a:schemeClr val="tx1"/>
            </a:solidFill>
            <a:miter lim="800000"/>
            <a:headEnd/>
            <a:tailEnd/>
          </a:ln>
        </p:spPr>
        <p:txBody>
          <a:bodyPr wrap="none"/>
          <a:lstStyle/>
          <a:p>
            <a:endParaRPr lang="tr-TR"/>
          </a:p>
        </p:txBody>
      </p:sp>
      <p:sp>
        <p:nvSpPr>
          <p:cNvPr id="137237" name="Line 34"/>
          <p:cNvSpPr>
            <a:spLocks noChangeShapeType="1"/>
          </p:cNvSpPr>
          <p:nvPr/>
        </p:nvSpPr>
        <p:spPr bwMode="auto">
          <a:xfrm>
            <a:off x="3708400" y="5194300"/>
            <a:ext cx="288925" cy="0"/>
          </a:xfrm>
          <a:prstGeom prst="line">
            <a:avLst/>
          </a:prstGeom>
          <a:noFill/>
          <a:ln w="38100">
            <a:solidFill>
              <a:schemeClr val="tx1"/>
            </a:solidFill>
            <a:miter lim="800000"/>
            <a:headEnd/>
            <a:tailEnd/>
          </a:ln>
        </p:spPr>
        <p:txBody>
          <a:bodyPr wrap="none"/>
          <a:lstStyle/>
          <a:p>
            <a:endParaRPr lang="tr-TR"/>
          </a:p>
        </p:txBody>
      </p:sp>
      <p:sp>
        <p:nvSpPr>
          <p:cNvPr id="137238" name="Line 35"/>
          <p:cNvSpPr>
            <a:spLocks noChangeShapeType="1"/>
          </p:cNvSpPr>
          <p:nvPr/>
        </p:nvSpPr>
        <p:spPr bwMode="auto">
          <a:xfrm flipV="1">
            <a:off x="4010025" y="4938713"/>
            <a:ext cx="0" cy="631825"/>
          </a:xfrm>
          <a:prstGeom prst="line">
            <a:avLst/>
          </a:prstGeom>
          <a:noFill/>
          <a:ln w="38100">
            <a:solidFill>
              <a:schemeClr val="tx1"/>
            </a:solidFill>
            <a:miter lim="800000"/>
            <a:headEnd/>
            <a:tailEnd/>
          </a:ln>
        </p:spPr>
        <p:txBody>
          <a:bodyPr wrap="none"/>
          <a:lstStyle/>
          <a:p>
            <a:endParaRPr lang="tr-TR"/>
          </a:p>
        </p:txBody>
      </p:sp>
      <p:sp>
        <p:nvSpPr>
          <p:cNvPr id="137239" name="Line 36"/>
          <p:cNvSpPr>
            <a:spLocks noChangeShapeType="1"/>
          </p:cNvSpPr>
          <p:nvPr/>
        </p:nvSpPr>
        <p:spPr bwMode="auto">
          <a:xfrm>
            <a:off x="4010025" y="4940300"/>
            <a:ext cx="288925" cy="0"/>
          </a:xfrm>
          <a:prstGeom prst="line">
            <a:avLst/>
          </a:prstGeom>
          <a:noFill/>
          <a:ln w="38100">
            <a:solidFill>
              <a:schemeClr val="tx1"/>
            </a:solidFill>
            <a:miter lim="800000"/>
            <a:headEnd/>
            <a:tailEnd/>
          </a:ln>
        </p:spPr>
        <p:txBody>
          <a:bodyPr wrap="none"/>
          <a:lstStyle/>
          <a:p>
            <a:endParaRPr lang="tr-TR"/>
          </a:p>
        </p:txBody>
      </p:sp>
      <p:sp>
        <p:nvSpPr>
          <p:cNvPr id="137240" name="Line 37"/>
          <p:cNvSpPr>
            <a:spLocks noChangeShapeType="1"/>
          </p:cNvSpPr>
          <p:nvPr/>
        </p:nvSpPr>
        <p:spPr bwMode="auto">
          <a:xfrm>
            <a:off x="3995738" y="5557838"/>
            <a:ext cx="288925" cy="0"/>
          </a:xfrm>
          <a:prstGeom prst="line">
            <a:avLst/>
          </a:prstGeom>
          <a:noFill/>
          <a:ln w="38100">
            <a:solidFill>
              <a:schemeClr val="tx1"/>
            </a:solidFill>
            <a:miter lim="800000"/>
            <a:headEnd/>
            <a:tailEnd/>
          </a:ln>
        </p:spPr>
        <p:txBody>
          <a:bodyPr wrap="none"/>
          <a:lstStyle/>
          <a:p>
            <a:endParaRPr lang="tr-TR"/>
          </a:p>
        </p:txBody>
      </p:sp>
      <p:sp>
        <p:nvSpPr>
          <p:cNvPr id="137241" name="Rectangle 38"/>
          <p:cNvSpPr>
            <a:spLocks noChangeArrowheads="1"/>
          </p:cNvSpPr>
          <p:nvPr/>
        </p:nvSpPr>
        <p:spPr bwMode="auto">
          <a:xfrm>
            <a:off x="4297363" y="1816100"/>
            <a:ext cx="936625" cy="576263"/>
          </a:xfrm>
          <a:prstGeom prst="rect">
            <a:avLst/>
          </a:prstGeom>
          <a:noFill/>
          <a:ln w="9525">
            <a:noFill/>
            <a:miter lim="800000"/>
            <a:headEnd/>
            <a:tailEnd/>
          </a:ln>
        </p:spPr>
        <p:txBody>
          <a:bodyPr wrap="none" anchor="ctr"/>
          <a:lstStyle/>
          <a:p>
            <a:pPr algn="ctr"/>
            <a:r>
              <a:rPr lang="tr-TR" sz="1400" b="1">
                <a:latin typeface="Arial Narrow" pitchFamily="34" charset="0"/>
              </a:rPr>
              <a:t>Performans </a:t>
            </a:r>
          </a:p>
          <a:p>
            <a:pPr algn="ctr"/>
            <a:r>
              <a:rPr lang="tr-TR" sz="1400" b="1">
                <a:latin typeface="Arial Narrow" pitchFamily="34" charset="0"/>
              </a:rPr>
              <a:t>Hedefi 1.1.1</a:t>
            </a:r>
          </a:p>
        </p:txBody>
      </p:sp>
      <p:sp>
        <p:nvSpPr>
          <p:cNvPr id="137242" name="Rectangle 39"/>
          <p:cNvSpPr>
            <a:spLocks noChangeArrowheads="1"/>
          </p:cNvSpPr>
          <p:nvPr/>
        </p:nvSpPr>
        <p:spPr bwMode="auto">
          <a:xfrm>
            <a:off x="4298950" y="2420938"/>
            <a:ext cx="936625" cy="576262"/>
          </a:xfrm>
          <a:prstGeom prst="rect">
            <a:avLst/>
          </a:prstGeom>
          <a:noFill/>
          <a:ln w="9525">
            <a:noFill/>
            <a:miter lim="800000"/>
            <a:headEnd/>
            <a:tailEnd/>
          </a:ln>
        </p:spPr>
        <p:txBody>
          <a:bodyPr wrap="none" anchor="ctr"/>
          <a:lstStyle/>
          <a:p>
            <a:pPr algn="ctr"/>
            <a:r>
              <a:rPr lang="tr-TR" sz="1400" b="1">
                <a:latin typeface="Arial Narrow" pitchFamily="34" charset="0"/>
              </a:rPr>
              <a:t>Performans </a:t>
            </a:r>
          </a:p>
          <a:p>
            <a:pPr algn="ctr"/>
            <a:r>
              <a:rPr lang="tr-TR" sz="1400" b="1">
                <a:latin typeface="Arial Narrow" pitchFamily="34" charset="0"/>
              </a:rPr>
              <a:t>Hedefi 1.1.2</a:t>
            </a:r>
          </a:p>
        </p:txBody>
      </p:sp>
      <p:sp>
        <p:nvSpPr>
          <p:cNvPr id="137243" name="Rectangle 40"/>
          <p:cNvSpPr>
            <a:spLocks noChangeArrowheads="1"/>
          </p:cNvSpPr>
          <p:nvPr/>
        </p:nvSpPr>
        <p:spPr bwMode="auto">
          <a:xfrm>
            <a:off x="4341813" y="2838450"/>
            <a:ext cx="936625" cy="576263"/>
          </a:xfrm>
          <a:prstGeom prst="rect">
            <a:avLst/>
          </a:prstGeom>
          <a:noFill/>
          <a:ln w="9525">
            <a:noFill/>
            <a:miter lim="800000"/>
            <a:headEnd/>
            <a:tailEnd/>
          </a:ln>
        </p:spPr>
        <p:txBody>
          <a:bodyPr wrap="none" anchor="ctr"/>
          <a:lstStyle/>
          <a:p>
            <a:pPr algn="ctr"/>
            <a:r>
              <a:rPr lang="tr-TR" sz="1400" b="1">
                <a:latin typeface="Arial Narrow" pitchFamily="34" charset="0"/>
              </a:rPr>
              <a:t>Performans </a:t>
            </a:r>
          </a:p>
          <a:p>
            <a:pPr algn="ctr"/>
            <a:r>
              <a:rPr lang="tr-TR" sz="1400" b="1">
                <a:latin typeface="Arial Narrow" pitchFamily="34" charset="0"/>
              </a:rPr>
              <a:t>Hedefi 1.2.1</a:t>
            </a:r>
          </a:p>
        </p:txBody>
      </p:sp>
      <p:sp>
        <p:nvSpPr>
          <p:cNvPr id="137244" name="Rectangle 41"/>
          <p:cNvSpPr>
            <a:spLocks noChangeArrowheads="1"/>
          </p:cNvSpPr>
          <p:nvPr/>
        </p:nvSpPr>
        <p:spPr bwMode="auto">
          <a:xfrm>
            <a:off x="4327525" y="3371850"/>
            <a:ext cx="936625" cy="576263"/>
          </a:xfrm>
          <a:prstGeom prst="rect">
            <a:avLst/>
          </a:prstGeom>
          <a:noFill/>
          <a:ln w="9525">
            <a:noFill/>
            <a:miter lim="800000"/>
            <a:headEnd/>
            <a:tailEnd/>
          </a:ln>
        </p:spPr>
        <p:txBody>
          <a:bodyPr wrap="none" anchor="ctr"/>
          <a:lstStyle/>
          <a:p>
            <a:pPr algn="ctr"/>
            <a:r>
              <a:rPr lang="tr-TR" sz="1400" b="1">
                <a:latin typeface="Arial Narrow" pitchFamily="34" charset="0"/>
              </a:rPr>
              <a:t>Performans </a:t>
            </a:r>
          </a:p>
          <a:p>
            <a:pPr algn="ctr"/>
            <a:r>
              <a:rPr lang="tr-TR" sz="1400" b="1">
                <a:latin typeface="Arial Narrow" pitchFamily="34" charset="0"/>
              </a:rPr>
              <a:t>Hedefi 1.2.2</a:t>
            </a:r>
          </a:p>
        </p:txBody>
      </p:sp>
      <p:sp>
        <p:nvSpPr>
          <p:cNvPr id="137245" name="Rectangle 42"/>
          <p:cNvSpPr>
            <a:spLocks noChangeArrowheads="1"/>
          </p:cNvSpPr>
          <p:nvPr/>
        </p:nvSpPr>
        <p:spPr bwMode="auto">
          <a:xfrm>
            <a:off x="4356100" y="3832225"/>
            <a:ext cx="936625" cy="576263"/>
          </a:xfrm>
          <a:prstGeom prst="rect">
            <a:avLst/>
          </a:prstGeom>
          <a:noFill/>
          <a:ln w="9525">
            <a:noFill/>
            <a:miter lim="800000"/>
            <a:headEnd/>
            <a:tailEnd/>
          </a:ln>
        </p:spPr>
        <p:txBody>
          <a:bodyPr wrap="none" anchor="ctr"/>
          <a:lstStyle/>
          <a:p>
            <a:pPr algn="ctr"/>
            <a:r>
              <a:rPr lang="tr-TR" sz="1400" b="1">
                <a:latin typeface="Arial Narrow" pitchFamily="34" charset="0"/>
              </a:rPr>
              <a:t>Performans </a:t>
            </a:r>
          </a:p>
          <a:p>
            <a:pPr algn="ctr"/>
            <a:r>
              <a:rPr lang="tr-TR" sz="1400" b="1">
                <a:latin typeface="Arial Narrow" pitchFamily="34" charset="0"/>
              </a:rPr>
              <a:t>Hedefi 2.1.1</a:t>
            </a:r>
          </a:p>
        </p:txBody>
      </p:sp>
      <p:sp>
        <p:nvSpPr>
          <p:cNvPr id="137246" name="Rectangle 43"/>
          <p:cNvSpPr>
            <a:spLocks noChangeArrowheads="1"/>
          </p:cNvSpPr>
          <p:nvPr/>
        </p:nvSpPr>
        <p:spPr bwMode="auto">
          <a:xfrm>
            <a:off x="4357688" y="4276725"/>
            <a:ext cx="936625" cy="576263"/>
          </a:xfrm>
          <a:prstGeom prst="rect">
            <a:avLst/>
          </a:prstGeom>
          <a:noFill/>
          <a:ln w="9525">
            <a:noFill/>
            <a:miter lim="800000"/>
            <a:headEnd/>
            <a:tailEnd/>
          </a:ln>
        </p:spPr>
        <p:txBody>
          <a:bodyPr wrap="none" anchor="ctr"/>
          <a:lstStyle/>
          <a:p>
            <a:pPr algn="ctr"/>
            <a:r>
              <a:rPr lang="tr-TR" sz="1400" b="1">
                <a:latin typeface="Arial Narrow" pitchFamily="34" charset="0"/>
              </a:rPr>
              <a:t>Performans </a:t>
            </a:r>
          </a:p>
          <a:p>
            <a:pPr algn="ctr"/>
            <a:r>
              <a:rPr lang="tr-TR" sz="1400" b="1">
                <a:latin typeface="Arial Narrow" pitchFamily="34" charset="0"/>
              </a:rPr>
              <a:t>Hedefi 2.1.2</a:t>
            </a:r>
          </a:p>
        </p:txBody>
      </p:sp>
      <p:sp>
        <p:nvSpPr>
          <p:cNvPr id="137247" name="Rectangle 44"/>
          <p:cNvSpPr>
            <a:spLocks noChangeArrowheads="1"/>
          </p:cNvSpPr>
          <p:nvPr/>
        </p:nvSpPr>
        <p:spPr bwMode="auto">
          <a:xfrm>
            <a:off x="4356100" y="4710113"/>
            <a:ext cx="936625" cy="576262"/>
          </a:xfrm>
          <a:prstGeom prst="rect">
            <a:avLst/>
          </a:prstGeom>
          <a:noFill/>
          <a:ln w="9525">
            <a:noFill/>
            <a:miter lim="800000"/>
            <a:headEnd/>
            <a:tailEnd/>
          </a:ln>
        </p:spPr>
        <p:txBody>
          <a:bodyPr wrap="none" anchor="ctr"/>
          <a:lstStyle/>
          <a:p>
            <a:pPr algn="ctr"/>
            <a:r>
              <a:rPr lang="tr-TR" sz="1400" b="1">
                <a:latin typeface="Arial Narrow" pitchFamily="34" charset="0"/>
              </a:rPr>
              <a:t>Performans </a:t>
            </a:r>
          </a:p>
          <a:p>
            <a:pPr algn="ctr"/>
            <a:r>
              <a:rPr lang="tr-TR" sz="1400" b="1">
                <a:latin typeface="Arial Narrow" pitchFamily="34" charset="0"/>
              </a:rPr>
              <a:t>Hedefi 2.2.1</a:t>
            </a:r>
          </a:p>
        </p:txBody>
      </p:sp>
      <p:sp>
        <p:nvSpPr>
          <p:cNvPr id="137248" name="Rectangle 45"/>
          <p:cNvSpPr>
            <a:spLocks noChangeArrowheads="1"/>
          </p:cNvSpPr>
          <p:nvPr/>
        </p:nvSpPr>
        <p:spPr bwMode="auto">
          <a:xfrm>
            <a:off x="4371975" y="5229225"/>
            <a:ext cx="936625" cy="576263"/>
          </a:xfrm>
          <a:prstGeom prst="rect">
            <a:avLst/>
          </a:prstGeom>
          <a:noFill/>
          <a:ln w="9525">
            <a:noFill/>
            <a:miter lim="800000"/>
            <a:headEnd/>
            <a:tailEnd/>
          </a:ln>
        </p:spPr>
        <p:txBody>
          <a:bodyPr wrap="none" anchor="ctr"/>
          <a:lstStyle/>
          <a:p>
            <a:pPr algn="ctr"/>
            <a:r>
              <a:rPr lang="tr-TR" sz="1400" b="1">
                <a:latin typeface="Arial Narrow" pitchFamily="34" charset="0"/>
              </a:rPr>
              <a:t>Performans </a:t>
            </a:r>
          </a:p>
          <a:p>
            <a:pPr algn="ctr"/>
            <a:r>
              <a:rPr lang="tr-TR" sz="1400" b="1">
                <a:latin typeface="Arial Narrow" pitchFamily="34" charset="0"/>
              </a:rPr>
              <a:t>Hedefi 2.2.2</a:t>
            </a:r>
          </a:p>
        </p:txBody>
      </p:sp>
      <p:sp>
        <p:nvSpPr>
          <p:cNvPr id="137249" name="Rectangle 46"/>
          <p:cNvSpPr>
            <a:spLocks noChangeArrowheads="1"/>
          </p:cNvSpPr>
          <p:nvPr/>
        </p:nvSpPr>
        <p:spPr bwMode="auto">
          <a:xfrm>
            <a:off x="5507038" y="1758950"/>
            <a:ext cx="1441450" cy="576263"/>
          </a:xfrm>
          <a:prstGeom prst="rect">
            <a:avLst/>
          </a:prstGeom>
          <a:noFill/>
          <a:ln w="9525">
            <a:noFill/>
            <a:miter lim="800000"/>
            <a:headEnd/>
            <a:tailEnd/>
          </a:ln>
        </p:spPr>
        <p:txBody>
          <a:bodyPr wrap="none" anchor="ctr"/>
          <a:lstStyle/>
          <a:p>
            <a:pPr algn="ctr"/>
            <a:r>
              <a:rPr lang="tr-TR" sz="1400" b="1">
                <a:latin typeface="Arial Narrow" pitchFamily="34" charset="0"/>
              </a:rPr>
              <a:t>Faaliyet / Proje</a:t>
            </a:r>
          </a:p>
        </p:txBody>
      </p:sp>
      <p:sp>
        <p:nvSpPr>
          <p:cNvPr id="137250" name="Rectangle 47"/>
          <p:cNvSpPr>
            <a:spLocks noChangeArrowheads="1"/>
          </p:cNvSpPr>
          <p:nvPr/>
        </p:nvSpPr>
        <p:spPr bwMode="auto">
          <a:xfrm>
            <a:off x="5507038" y="2360613"/>
            <a:ext cx="1441450" cy="576262"/>
          </a:xfrm>
          <a:prstGeom prst="rect">
            <a:avLst/>
          </a:prstGeom>
          <a:noFill/>
          <a:ln w="9525">
            <a:noFill/>
            <a:miter lim="800000"/>
            <a:headEnd/>
            <a:tailEnd/>
          </a:ln>
        </p:spPr>
        <p:txBody>
          <a:bodyPr wrap="none" anchor="ctr"/>
          <a:lstStyle/>
          <a:p>
            <a:pPr algn="ctr"/>
            <a:r>
              <a:rPr lang="tr-TR" sz="1400" b="1">
                <a:latin typeface="Arial Narrow" pitchFamily="34" charset="0"/>
              </a:rPr>
              <a:t>Faaliyet / Proje</a:t>
            </a:r>
          </a:p>
        </p:txBody>
      </p:sp>
      <p:sp>
        <p:nvSpPr>
          <p:cNvPr id="137251" name="Rectangle 48"/>
          <p:cNvSpPr>
            <a:spLocks noChangeArrowheads="1"/>
          </p:cNvSpPr>
          <p:nvPr/>
        </p:nvSpPr>
        <p:spPr bwMode="auto">
          <a:xfrm>
            <a:off x="5578475" y="2924175"/>
            <a:ext cx="1441450" cy="576263"/>
          </a:xfrm>
          <a:prstGeom prst="rect">
            <a:avLst/>
          </a:prstGeom>
          <a:noFill/>
          <a:ln w="9525">
            <a:noFill/>
            <a:miter lim="800000"/>
            <a:headEnd/>
            <a:tailEnd/>
          </a:ln>
        </p:spPr>
        <p:txBody>
          <a:bodyPr wrap="none" anchor="ctr"/>
          <a:lstStyle/>
          <a:p>
            <a:pPr algn="ctr"/>
            <a:r>
              <a:rPr lang="tr-TR" sz="1400" b="1">
                <a:latin typeface="Arial Narrow" pitchFamily="34" charset="0"/>
              </a:rPr>
              <a:t>Faaliyet / Proje</a:t>
            </a:r>
          </a:p>
        </p:txBody>
      </p:sp>
      <p:sp>
        <p:nvSpPr>
          <p:cNvPr id="137252" name="Rectangle 49"/>
          <p:cNvSpPr>
            <a:spLocks noChangeArrowheads="1"/>
          </p:cNvSpPr>
          <p:nvPr/>
        </p:nvSpPr>
        <p:spPr bwMode="auto">
          <a:xfrm>
            <a:off x="5578475" y="3429000"/>
            <a:ext cx="1441450" cy="576263"/>
          </a:xfrm>
          <a:prstGeom prst="rect">
            <a:avLst/>
          </a:prstGeom>
          <a:noFill/>
          <a:ln w="9525">
            <a:noFill/>
            <a:miter lim="800000"/>
            <a:headEnd/>
            <a:tailEnd/>
          </a:ln>
        </p:spPr>
        <p:txBody>
          <a:bodyPr wrap="none" anchor="ctr"/>
          <a:lstStyle/>
          <a:p>
            <a:pPr algn="ctr"/>
            <a:r>
              <a:rPr lang="tr-TR" sz="1400" b="1">
                <a:latin typeface="Arial Narrow" pitchFamily="34" charset="0"/>
              </a:rPr>
              <a:t>Faaliyet / Proje</a:t>
            </a:r>
          </a:p>
        </p:txBody>
      </p:sp>
      <p:sp>
        <p:nvSpPr>
          <p:cNvPr id="137253" name="Rectangle 50"/>
          <p:cNvSpPr>
            <a:spLocks noChangeArrowheads="1"/>
          </p:cNvSpPr>
          <p:nvPr/>
        </p:nvSpPr>
        <p:spPr bwMode="auto">
          <a:xfrm>
            <a:off x="5578475" y="3860800"/>
            <a:ext cx="1441450" cy="576263"/>
          </a:xfrm>
          <a:prstGeom prst="rect">
            <a:avLst/>
          </a:prstGeom>
          <a:noFill/>
          <a:ln w="9525">
            <a:noFill/>
            <a:miter lim="800000"/>
            <a:headEnd/>
            <a:tailEnd/>
          </a:ln>
        </p:spPr>
        <p:txBody>
          <a:bodyPr wrap="none" anchor="ctr"/>
          <a:lstStyle/>
          <a:p>
            <a:pPr algn="ctr"/>
            <a:r>
              <a:rPr lang="tr-TR" sz="1400" b="1">
                <a:latin typeface="Arial Narrow" pitchFamily="34" charset="0"/>
              </a:rPr>
              <a:t>Faaliyet / Proje</a:t>
            </a:r>
          </a:p>
        </p:txBody>
      </p:sp>
      <p:sp>
        <p:nvSpPr>
          <p:cNvPr id="137254" name="Rectangle 51"/>
          <p:cNvSpPr>
            <a:spLocks noChangeArrowheads="1"/>
          </p:cNvSpPr>
          <p:nvPr/>
        </p:nvSpPr>
        <p:spPr bwMode="auto">
          <a:xfrm>
            <a:off x="5578475" y="4365625"/>
            <a:ext cx="1441450" cy="576263"/>
          </a:xfrm>
          <a:prstGeom prst="rect">
            <a:avLst/>
          </a:prstGeom>
          <a:noFill/>
          <a:ln w="9525">
            <a:noFill/>
            <a:miter lim="800000"/>
            <a:headEnd/>
            <a:tailEnd/>
          </a:ln>
        </p:spPr>
        <p:txBody>
          <a:bodyPr wrap="none" anchor="ctr"/>
          <a:lstStyle/>
          <a:p>
            <a:pPr algn="ctr"/>
            <a:r>
              <a:rPr lang="tr-TR" sz="1400" b="1">
                <a:latin typeface="Arial Narrow" pitchFamily="34" charset="0"/>
              </a:rPr>
              <a:t>Faaliyet / Proje</a:t>
            </a:r>
          </a:p>
        </p:txBody>
      </p:sp>
      <p:sp>
        <p:nvSpPr>
          <p:cNvPr id="137255" name="Rectangle 52"/>
          <p:cNvSpPr>
            <a:spLocks noChangeArrowheads="1"/>
          </p:cNvSpPr>
          <p:nvPr/>
        </p:nvSpPr>
        <p:spPr bwMode="auto">
          <a:xfrm>
            <a:off x="5578475" y="4724400"/>
            <a:ext cx="1441450" cy="576263"/>
          </a:xfrm>
          <a:prstGeom prst="rect">
            <a:avLst/>
          </a:prstGeom>
          <a:noFill/>
          <a:ln w="9525">
            <a:noFill/>
            <a:miter lim="800000"/>
            <a:headEnd/>
            <a:tailEnd/>
          </a:ln>
        </p:spPr>
        <p:txBody>
          <a:bodyPr wrap="none" anchor="ctr"/>
          <a:lstStyle/>
          <a:p>
            <a:pPr algn="ctr"/>
            <a:r>
              <a:rPr lang="tr-TR" sz="1400" b="1">
                <a:latin typeface="Arial Narrow" pitchFamily="34" charset="0"/>
              </a:rPr>
              <a:t>Faaliyet / Proje</a:t>
            </a:r>
          </a:p>
        </p:txBody>
      </p:sp>
      <p:sp>
        <p:nvSpPr>
          <p:cNvPr id="137256" name="Rectangle 53"/>
          <p:cNvSpPr>
            <a:spLocks noChangeArrowheads="1"/>
          </p:cNvSpPr>
          <p:nvPr/>
        </p:nvSpPr>
        <p:spPr bwMode="auto">
          <a:xfrm>
            <a:off x="5578475" y="5229225"/>
            <a:ext cx="1441450" cy="576263"/>
          </a:xfrm>
          <a:prstGeom prst="rect">
            <a:avLst/>
          </a:prstGeom>
          <a:noFill/>
          <a:ln w="9525">
            <a:noFill/>
            <a:miter lim="800000"/>
            <a:headEnd/>
            <a:tailEnd/>
          </a:ln>
        </p:spPr>
        <p:txBody>
          <a:bodyPr wrap="none" anchor="ctr"/>
          <a:lstStyle/>
          <a:p>
            <a:pPr algn="ctr"/>
            <a:r>
              <a:rPr lang="tr-TR" sz="1400" b="1">
                <a:latin typeface="Arial Narrow" pitchFamily="34" charset="0"/>
              </a:rPr>
              <a:t>Faaliyet / Proje</a:t>
            </a:r>
          </a:p>
        </p:txBody>
      </p:sp>
      <p:sp>
        <p:nvSpPr>
          <p:cNvPr id="137257" name="Line 54"/>
          <p:cNvSpPr>
            <a:spLocks noChangeShapeType="1"/>
          </p:cNvSpPr>
          <p:nvPr/>
        </p:nvSpPr>
        <p:spPr bwMode="auto">
          <a:xfrm>
            <a:off x="5480050" y="1916113"/>
            <a:ext cx="0" cy="3889375"/>
          </a:xfrm>
          <a:prstGeom prst="line">
            <a:avLst/>
          </a:prstGeom>
          <a:noFill/>
          <a:ln w="38100">
            <a:solidFill>
              <a:srgbClr val="CC0000"/>
            </a:solidFill>
            <a:miter lim="800000"/>
            <a:headEnd/>
            <a:tailEnd/>
          </a:ln>
        </p:spPr>
        <p:txBody>
          <a:bodyPr wrap="none"/>
          <a:lstStyle/>
          <a:p>
            <a:endParaRPr lang="tr-TR"/>
          </a:p>
        </p:txBody>
      </p:sp>
      <p:sp>
        <p:nvSpPr>
          <p:cNvPr id="137258" name="Line 55"/>
          <p:cNvSpPr>
            <a:spLocks noChangeShapeType="1"/>
          </p:cNvSpPr>
          <p:nvPr/>
        </p:nvSpPr>
        <p:spPr bwMode="auto">
          <a:xfrm>
            <a:off x="5262563" y="2060575"/>
            <a:ext cx="431800" cy="0"/>
          </a:xfrm>
          <a:prstGeom prst="line">
            <a:avLst/>
          </a:prstGeom>
          <a:noFill/>
          <a:ln w="38100">
            <a:solidFill>
              <a:srgbClr val="FFFF00"/>
            </a:solidFill>
            <a:miter lim="800000"/>
            <a:headEnd type="triangle" w="med" len="med"/>
            <a:tailEnd type="triangle" w="med" len="med"/>
          </a:ln>
        </p:spPr>
        <p:txBody>
          <a:bodyPr wrap="none"/>
          <a:lstStyle/>
          <a:p>
            <a:endParaRPr lang="tr-TR"/>
          </a:p>
        </p:txBody>
      </p:sp>
      <p:sp>
        <p:nvSpPr>
          <p:cNvPr id="137259" name="Line 56"/>
          <p:cNvSpPr>
            <a:spLocks noChangeShapeType="1"/>
          </p:cNvSpPr>
          <p:nvPr/>
        </p:nvSpPr>
        <p:spPr bwMode="auto">
          <a:xfrm>
            <a:off x="5249863" y="2662238"/>
            <a:ext cx="431800" cy="0"/>
          </a:xfrm>
          <a:prstGeom prst="line">
            <a:avLst/>
          </a:prstGeom>
          <a:noFill/>
          <a:ln w="38100">
            <a:solidFill>
              <a:srgbClr val="FFFF00"/>
            </a:solidFill>
            <a:miter lim="800000"/>
            <a:headEnd type="triangle" w="med" len="med"/>
            <a:tailEnd type="triangle" w="med" len="med"/>
          </a:ln>
        </p:spPr>
        <p:txBody>
          <a:bodyPr wrap="none"/>
          <a:lstStyle/>
          <a:p>
            <a:endParaRPr lang="tr-TR"/>
          </a:p>
        </p:txBody>
      </p:sp>
      <p:sp>
        <p:nvSpPr>
          <p:cNvPr id="137260" name="Line 57"/>
          <p:cNvSpPr>
            <a:spLocks noChangeShapeType="1"/>
          </p:cNvSpPr>
          <p:nvPr/>
        </p:nvSpPr>
        <p:spPr bwMode="auto">
          <a:xfrm>
            <a:off x="5249863" y="3213100"/>
            <a:ext cx="431800" cy="0"/>
          </a:xfrm>
          <a:prstGeom prst="line">
            <a:avLst/>
          </a:prstGeom>
          <a:noFill/>
          <a:ln w="38100">
            <a:solidFill>
              <a:srgbClr val="FFFF00"/>
            </a:solidFill>
            <a:miter lim="800000"/>
            <a:headEnd type="triangle" w="med" len="med"/>
            <a:tailEnd type="triangle" w="med" len="med"/>
          </a:ln>
        </p:spPr>
        <p:txBody>
          <a:bodyPr wrap="none"/>
          <a:lstStyle/>
          <a:p>
            <a:endParaRPr lang="tr-TR"/>
          </a:p>
        </p:txBody>
      </p:sp>
      <p:sp>
        <p:nvSpPr>
          <p:cNvPr id="137261" name="Line 58"/>
          <p:cNvSpPr>
            <a:spLocks noChangeShapeType="1"/>
          </p:cNvSpPr>
          <p:nvPr/>
        </p:nvSpPr>
        <p:spPr bwMode="auto">
          <a:xfrm>
            <a:off x="5264150" y="3744913"/>
            <a:ext cx="431800" cy="0"/>
          </a:xfrm>
          <a:prstGeom prst="line">
            <a:avLst/>
          </a:prstGeom>
          <a:noFill/>
          <a:ln w="38100">
            <a:solidFill>
              <a:srgbClr val="FFFF00"/>
            </a:solidFill>
            <a:miter lim="800000"/>
            <a:headEnd type="triangle" w="med" len="med"/>
            <a:tailEnd type="triangle" w="med" len="med"/>
          </a:ln>
        </p:spPr>
        <p:txBody>
          <a:bodyPr wrap="none"/>
          <a:lstStyle/>
          <a:p>
            <a:endParaRPr lang="tr-TR"/>
          </a:p>
        </p:txBody>
      </p:sp>
      <p:sp>
        <p:nvSpPr>
          <p:cNvPr id="137262" name="Line 59"/>
          <p:cNvSpPr>
            <a:spLocks noChangeShapeType="1"/>
          </p:cNvSpPr>
          <p:nvPr/>
        </p:nvSpPr>
        <p:spPr bwMode="auto">
          <a:xfrm>
            <a:off x="5249863" y="4164013"/>
            <a:ext cx="431800" cy="0"/>
          </a:xfrm>
          <a:prstGeom prst="line">
            <a:avLst/>
          </a:prstGeom>
          <a:noFill/>
          <a:ln w="38100">
            <a:solidFill>
              <a:srgbClr val="FFFF00"/>
            </a:solidFill>
            <a:miter lim="800000"/>
            <a:headEnd type="triangle" w="med" len="med"/>
            <a:tailEnd type="triangle" w="med" len="med"/>
          </a:ln>
        </p:spPr>
        <p:txBody>
          <a:bodyPr wrap="none"/>
          <a:lstStyle/>
          <a:p>
            <a:endParaRPr lang="tr-TR"/>
          </a:p>
        </p:txBody>
      </p:sp>
      <p:sp>
        <p:nvSpPr>
          <p:cNvPr id="137263" name="Line 60"/>
          <p:cNvSpPr>
            <a:spLocks noChangeShapeType="1"/>
          </p:cNvSpPr>
          <p:nvPr/>
        </p:nvSpPr>
        <p:spPr bwMode="auto">
          <a:xfrm>
            <a:off x="5278438" y="4652963"/>
            <a:ext cx="431800" cy="0"/>
          </a:xfrm>
          <a:prstGeom prst="line">
            <a:avLst/>
          </a:prstGeom>
          <a:noFill/>
          <a:ln w="38100">
            <a:solidFill>
              <a:srgbClr val="FFFF00"/>
            </a:solidFill>
            <a:miter lim="800000"/>
            <a:headEnd type="triangle" w="med" len="med"/>
            <a:tailEnd type="triangle" w="med" len="med"/>
          </a:ln>
        </p:spPr>
        <p:txBody>
          <a:bodyPr wrap="none"/>
          <a:lstStyle/>
          <a:p>
            <a:endParaRPr lang="tr-TR"/>
          </a:p>
        </p:txBody>
      </p:sp>
      <p:sp>
        <p:nvSpPr>
          <p:cNvPr id="137264" name="Line 61"/>
          <p:cNvSpPr>
            <a:spLocks noChangeShapeType="1"/>
          </p:cNvSpPr>
          <p:nvPr/>
        </p:nvSpPr>
        <p:spPr bwMode="auto">
          <a:xfrm>
            <a:off x="5264150" y="5013325"/>
            <a:ext cx="431800" cy="0"/>
          </a:xfrm>
          <a:prstGeom prst="line">
            <a:avLst/>
          </a:prstGeom>
          <a:noFill/>
          <a:ln w="38100">
            <a:solidFill>
              <a:srgbClr val="FFFF00"/>
            </a:solidFill>
            <a:miter lim="800000"/>
            <a:headEnd type="triangle" w="med" len="med"/>
            <a:tailEnd type="triangle" w="med" len="med"/>
          </a:ln>
        </p:spPr>
        <p:txBody>
          <a:bodyPr wrap="none"/>
          <a:lstStyle/>
          <a:p>
            <a:endParaRPr lang="tr-TR"/>
          </a:p>
        </p:txBody>
      </p:sp>
      <p:sp>
        <p:nvSpPr>
          <p:cNvPr id="137265" name="Line 62"/>
          <p:cNvSpPr>
            <a:spLocks noChangeShapeType="1"/>
          </p:cNvSpPr>
          <p:nvPr/>
        </p:nvSpPr>
        <p:spPr bwMode="auto">
          <a:xfrm>
            <a:off x="5278438" y="5575300"/>
            <a:ext cx="431800" cy="0"/>
          </a:xfrm>
          <a:prstGeom prst="line">
            <a:avLst/>
          </a:prstGeom>
          <a:noFill/>
          <a:ln w="38100">
            <a:solidFill>
              <a:srgbClr val="FFFF00"/>
            </a:solidFill>
            <a:miter lim="800000"/>
            <a:headEnd type="triangle" w="med" len="med"/>
            <a:tailEnd type="triangle" w="med" len="med"/>
          </a:ln>
        </p:spPr>
        <p:txBody>
          <a:bodyPr wrap="none"/>
          <a:lstStyle/>
          <a:p>
            <a:endParaRPr lang="tr-TR"/>
          </a:p>
        </p:txBody>
      </p:sp>
      <p:sp>
        <p:nvSpPr>
          <p:cNvPr id="137266" name="Rectangle 63"/>
          <p:cNvSpPr>
            <a:spLocks noChangeArrowheads="1"/>
          </p:cNvSpPr>
          <p:nvPr/>
        </p:nvSpPr>
        <p:spPr bwMode="auto">
          <a:xfrm>
            <a:off x="2859088" y="2320925"/>
            <a:ext cx="936625" cy="576263"/>
          </a:xfrm>
          <a:prstGeom prst="rect">
            <a:avLst/>
          </a:prstGeom>
          <a:noFill/>
          <a:ln w="9525">
            <a:noFill/>
            <a:miter lim="800000"/>
            <a:headEnd/>
            <a:tailEnd/>
          </a:ln>
        </p:spPr>
        <p:txBody>
          <a:bodyPr wrap="none" anchor="ctr"/>
          <a:lstStyle/>
          <a:p>
            <a:pPr algn="ctr"/>
            <a:r>
              <a:rPr lang="tr-TR" sz="1400" b="1" dirty="0">
                <a:solidFill>
                  <a:schemeClr val="bg1"/>
                </a:solidFill>
                <a:latin typeface="Arial Narrow" pitchFamily="34" charset="0"/>
              </a:rPr>
              <a:t>Harcama</a:t>
            </a:r>
          </a:p>
          <a:p>
            <a:pPr algn="ctr"/>
            <a:r>
              <a:rPr lang="tr-TR" sz="1400" b="1" dirty="0">
                <a:solidFill>
                  <a:schemeClr val="bg1"/>
                </a:solidFill>
                <a:latin typeface="Arial Narrow" pitchFamily="34" charset="0"/>
              </a:rPr>
              <a:t>Birimi A</a:t>
            </a:r>
          </a:p>
        </p:txBody>
      </p:sp>
      <p:sp>
        <p:nvSpPr>
          <p:cNvPr id="137267" name="Rectangle 64"/>
          <p:cNvSpPr>
            <a:spLocks noChangeArrowheads="1"/>
          </p:cNvSpPr>
          <p:nvPr/>
        </p:nvSpPr>
        <p:spPr bwMode="auto">
          <a:xfrm>
            <a:off x="2843213" y="3170238"/>
            <a:ext cx="936625" cy="576262"/>
          </a:xfrm>
          <a:prstGeom prst="rect">
            <a:avLst/>
          </a:prstGeom>
          <a:noFill/>
          <a:ln w="9525">
            <a:noFill/>
            <a:miter lim="800000"/>
            <a:headEnd/>
            <a:tailEnd/>
          </a:ln>
        </p:spPr>
        <p:txBody>
          <a:bodyPr wrap="none" anchor="ctr"/>
          <a:lstStyle/>
          <a:p>
            <a:pPr algn="ctr"/>
            <a:r>
              <a:rPr lang="tr-TR" sz="1400" b="1" dirty="0">
                <a:solidFill>
                  <a:schemeClr val="bg1"/>
                </a:solidFill>
                <a:latin typeface="Arial Narrow" pitchFamily="34" charset="0"/>
              </a:rPr>
              <a:t>Harcama</a:t>
            </a:r>
          </a:p>
          <a:p>
            <a:pPr algn="ctr"/>
            <a:r>
              <a:rPr lang="tr-TR" sz="1400" b="1" dirty="0">
                <a:solidFill>
                  <a:schemeClr val="bg1"/>
                </a:solidFill>
                <a:latin typeface="Arial Narrow" pitchFamily="34" charset="0"/>
              </a:rPr>
              <a:t>Birimi B</a:t>
            </a:r>
          </a:p>
        </p:txBody>
      </p:sp>
      <p:sp>
        <p:nvSpPr>
          <p:cNvPr id="137268" name="Rectangle 65"/>
          <p:cNvSpPr>
            <a:spLocks noChangeArrowheads="1"/>
          </p:cNvSpPr>
          <p:nvPr/>
        </p:nvSpPr>
        <p:spPr bwMode="auto">
          <a:xfrm>
            <a:off x="2857500" y="4033838"/>
            <a:ext cx="936625" cy="576262"/>
          </a:xfrm>
          <a:prstGeom prst="rect">
            <a:avLst/>
          </a:prstGeom>
          <a:noFill/>
          <a:ln w="9525">
            <a:noFill/>
            <a:miter lim="800000"/>
            <a:headEnd/>
            <a:tailEnd/>
          </a:ln>
        </p:spPr>
        <p:txBody>
          <a:bodyPr wrap="none" anchor="ctr"/>
          <a:lstStyle/>
          <a:p>
            <a:pPr algn="ctr"/>
            <a:r>
              <a:rPr lang="tr-TR" sz="1400" b="1" dirty="0">
                <a:solidFill>
                  <a:schemeClr val="bg1"/>
                </a:solidFill>
                <a:latin typeface="Arial Narrow" pitchFamily="34" charset="0"/>
              </a:rPr>
              <a:t>Harcama</a:t>
            </a:r>
          </a:p>
          <a:p>
            <a:pPr algn="ctr"/>
            <a:r>
              <a:rPr lang="tr-TR" sz="1400" b="1" dirty="0">
                <a:solidFill>
                  <a:schemeClr val="bg1"/>
                </a:solidFill>
                <a:latin typeface="Arial Narrow" pitchFamily="34" charset="0"/>
              </a:rPr>
              <a:t>Birimi A</a:t>
            </a:r>
          </a:p>
        </p:txBody>
      </p:sp>
      <p:sp>
        <p:nvSpPr>
          <p:cNvPr id="137269" name="Rectangle 66"/>
          <p:cNvSpPr>
            <a:spLocks noChangeArrowheads="1"/>
          </p:cNvSpPr>
          <p:nvPr/>
        </p:nvSpPr>
        <p:spPr bwMode="auto">
          <a:xfrm>
            <a:off x="2859088" y="4868863"/>
            <a:ext cx="936625" cy="576262"/>
          </a:xfrm>
          <a:prstGeom prst="rect">
            <a:avLst/>
          </a:prstGeom>
          <a:noFill/>
          <a:ln w="9525">
            <a:noFill/>
            <a:miter lim="800000"/>
            <a:headEnd/>
            <a:tailEnd/>
          </a:ln>
        </p:spPr>
        <p:txBody>
          <a:bodyPr wrap="none" anchor="ctr"/>
          <a:lstStyle/>
          <a:p>
            <a:pPr algn="ctr"/>
            <a:r>
              <a:rPr lang="tr-TR" sz="1400" b="1" dirty="0">
                <a:solidFill>
                  <a:schemeClr val="bg1"/>
                </a:solidFill>
                <a:latin typeface="Arial Narrow" pitchFamily="34" charset="0"/>
              </a:rPr>
              <a:t>Harcama</a:t>
            </a:r>
          </a:p>
          <a:p>
            <a:pPr algn="ctr"/>
            <a:r>
              <a:rPr lang="tr-TR" sz="1400" b="1" dirty="0">
                <a:solidFill>
                  <a:schemeClr val="bg1"/>
                </a:solidFill>
                <a:latin typeface="Arial Narrow" pitchFamily="34" charset="0"/>
              </a:rPr>
              <a:t>Birimi B</a:t>
            </a:r>
          </a:p>
        </p:txBody>
      </p:sp>
      <p:grpSp>
        <p:nvGrpSpPr>
          <p:cNvPr id="5" name="Group 67"/>
          <p:cNvGrpSpPr>
            <a:grpSpLocks/>
          </p:cNvGrpSpPr>
          <p:nvPr/>
        </p:nvGrpSpPr>
        <p:grpSpPr bwMode="auto">
          <a:xfrm>
            <a:off x="6931025" y="2060575"/>
            <a:ext cx="304800" cy="647700"/>
            <a:chOff x="4286" y="1298"/>
            <a:chExt cx="192" cy="408"/>
          </a:xfrm>
        </p:grpSpPr>
        <p:sp>
          <p:nvSpPr>
            <p:cNvPr id="137299" name="Line 68"/>
            <p:cNvSpPr>
              <a:spLocks noChangeShapeType="1"/>
            </p:cNvSpPr>
            <p:nvPr/>
          </p:nvSpPr>
          <p:spPr bwMode="auto">
            <a:xfrm flipV="1">
              <a:off x="4468" y="1298"/>
              <a:ext cx="0" cy="398"/>
            </a:xfrm>
            <a:prstGeom prst="line">
              <a:avLst/>
            </a:prstGeom>
            <a:noFill/>
            <a:ln w="38100">
              <a:solidFill>
                <a:schemeClr val="tx1"/>
              </a:solidFill>
              <a:miter lim="800000"/>
              <a:headEnd/>
              <a:tailEnd/>
            </a:ln>
          </p:spPr>
          <p:txBody>
            <a:bodyPr wrap="none"/>
            <a:lstStyle/>
            <a:p>
              <a:endParaRPr lang="tr-TR"/>
            </a:p>
          </p:txBody>
        </p:sp>
        <p:sp>
          <p:nvSpPr>
            <p:cNvPr id="137300" name="Line 69"/>
            <p:cNvSpPr>
              <a:spLocks noChangeShapeType="1"/>
            </p:cNvSpPr>
            <p:nvPr/>
          </p:nvSpPr>
          <p:spPr bwMode="auto">
            <a:xfrm>
              <a:off x="4286" y="1298"/>
              <a:ext cx="182" cy="0"/>
            </a:xfrm>
            <a:prstGeom prst="line">
              <a:avLst/>
            </a:prstGeom>
            <a:noFill/>
            <a:ln w="38100">
              <a:solidFill>
                <a:schemeClr val="tx1"/>
              </a:solidFill>
              <a:miter lim="800000"/>
              <a:headEnd/>
              <a:tailEnd/>
            </a:ln>
          </p:spPr>
          <p:txBody>
            <a:bodyPr wrap="none"/>
            <a:lstStyle/>
            <a:p>
              <a:endParaRPr lang="tr-TR"/>
            </a:p>
          </p:txBody>
        </p:sp>
        <p:sp>
          <p:nvSpPr>
            <p:cNvPr id="137301" name="Line 70"/>
            <p:cNvSpPr>
              <a:spLocks noChangeShapeType="1"/>
            </p:cNvSpPr>
            <p:nvPr/>
          </p:nvSpPr>
          <p:spPr bwMode="auto">
            <a:xfrm>
              <a:off x="4296" y="1706"/>
              <a:ext cx="182" cy="0"/>
            </a:xfrm>
            <a:prstGeom prst="line">
              <a:avLst/>
            </a:prstGeom>
            <a:noFill/>
            <a:ln w="38100">
              <a:solidFill>
                <a:schemeClr val="tx1"/>
              </a:solidFill>
              <a:miter lim="800000"/>
              <a:headEnd/>
              <a:tailEnd/>
            </a:ln>
          </p:spPr>
          <p:txBody>
            <a:bodyPr wrap="none"/>
            <a:lstStyle/>
            <a:p>
              <a:endParaRPr lang="tr-TR"/>
            </a:p>
          </p:txBody>
        </p:sp>
      </p:grpSp>
      <p:grpSp>
        <p:nvGrpSpPr>
          <p:cNvPr id="6" name="Group 71"/>
          <p:cNvGrpSpPr>
            <a:grpSpLocks/>
          </p:cNvGrpSpPr>
          <p:nvPr/>
        </p:nvGrpSpPr>
        <p:grpSpPr bwMode="auto">
          <a:xfrm>
            <a:off x="6931025" y="3141663"/>
            <a:ext cx="304800" cy="647700"/>
            <a:chOff x="4286" y="1298"/>
            <a:chExt cx="192" cy="408"/>
          </a:xfrm>
        </p:grpSpPr>
        <p:sp>
          <p:nvSpPr>
            <p:cNvPr id="137296" name="Line 72"/>
            <p:cNvSpPr>
              <a:spLocks noChangeShapeType="1"/>
            </p:cNvSpPr>
            <p:nvPr/>
          </p:nvSpPr>
          <p:spPr bwMode="auto">
            <a:xfrm flipV="1">
              <a:off x="4468" y="1298"/>
              <a:ext cx="0" cy="398"/>
            </a:xfrm>
            <a:prstGeom prst="line">
              <a:avLst/>
            </a:prstGeom>
            <a:noFill/>
            <a:ln w="38100">
              <a:solidFill>
                <a:schemeClr val="tx1"/>
              </a:solidFill>
              <a:miter lim="800000"/>
              <a:headEnd/>
              <a:tailEnd/>
            </a:ln>
          </p:spPr>
          <p:txBody>
            <a:bodyPr wrap="none"/>
            <a:lstStyle/>
            <a:p>
              <a:endParaRPr lang="tr-TR"/>
            </a:p>
          </p:txBody>
        </p:sp>
        <p:sp>
          <p:nvSpPr>
            <p:cNvPr id="137297" name="Line 73"/>
            <p:cNvSpPr>
              <a:spLocks noChangeShapeType="1"/>
            </p:cNvSpPr>
            <p:nvPr/>
          </p:nvSpPr>
          <p:spPr bwMode="auto">
            <a:xfrm>
              <a:off x="4286" y="1298"/>
              <a:ext cx="182" cy="0"/>
            </a:xfrm>
            <a:prstGeom prst="line">
              <a:avLst/>
            </a:prstGeom>
            <a:noFill/>
            <a:ln w="38100">
              <a:solidFill>
                <a:schemeClr val="tx1"/>
              </a:solidFill>
              <a:miter lim="800000"/>
              <a:headEnd/>
              <a:tailEnd/>
            </a:ln>
          </p:spPr>
          <p:txBody>
            <a:bodyPr wrap="none"/>
            <a:lstStyle/>
            <a:p>
              <a:endParaRPr lang="tr-TR"/>
            </a:p>
          </p:txBody>
        </p:sp>
        <p:sp>
          <p:nvSpPr>
            <p:cNvPr id="137298" name="Line 74"/>
            <p:cNvSpPr>
              <a:spLocks noChangeShapeType="1"/>
            </p:cNvSpPr>
            <p:nvPr/>
          </p:nvSpPr>
          <p:spPr bwMode="auto">
            <a:xfrm>
              <a:off x="4296" y="1706"/>
              <a:ext cx="182" cy="0"/>
            </a:xfrm>
            <a:prstGeom prst="line">
              <a:avLst/>
            </a:prstGeom>
            <a:noFill/>
            <a:ln w="38100">
              <a:solidFill>
                <a:schemeClr val="tx1"/>
              </a:solidFill>
              <a:miter lim="800000"/>
              <a:headEnd/>
              <a:tailEnd/>
            </a:ln>
          </p:spPr>
          <p:txBody>
            <a:bodyPr wrap="none"/>
            <a:lstStyle/>
            <a:p>
              <a:endParaRPr lang="tr-TR"/>
            </a:p>
          </p:txBody>
        </p:sp>
      </p:grpSp>
      <p:grpSp>
        <p:nvGrpSpPr>
          <p:cNvPr id="7" name="Group 75"/>
          <p:cNvGrpSpPr>
            <a:grpSpLocks/>
          </p:cNvGrpSpPr>
          <p:nvPr/>
        </p:nvGrpSpPr>
        <p:grpSpPr bwMode="auto">
          <a:xfrm>
            <a:off x="6931025" y="4076700"/>
            <a:ext cx="304800" cy="647700"/>
            <a:chOff x="4286" y="1298"/>
            <a:chExt cx="192" cy="408"/>
          </a:xfrm>
        </p:grpSpPr>
        <p:sp>
          <p:nvSpPr>
            <p:cNvPr id="137293" name="Line 76"/>
            <p:cNvSpPr>
              <a:spLocks noChangeShapeType="1"/>
            </p:cNvSpPr>
            <p:nvPr/>
          </p:nvSpPr>
          <p:spPr bwMode="auto">
            <a:xfrm flipV="1">
              <a:off x="4468" y="1298"/>
              <a:ext cx="0" cy="398"/>
            </a:xfrm>
            <a:prstGeom prst="line">
              <a:avLst/>
            </a:prstGeom>
            <a:noFill/>
            <a:ln w="38100">
              <a:solidFill>
                <a:schemeClr val="tx1"/>
              </a:solidFill>
              <a:miter lim="800000"/>
              <a:headEnd/>
              <a:tailEnd/>
            </a:ln>
          </p:spPr>
          <p:txBody>
            <a:bodyPr wrap="none"/>
            <a:lstStyle/>
            <a:p>
              <a:endParaRPr lang="tr-TR"/>
            </a:p>
          </p:txBody>
        </p:sp>
        <p:sp>
          <p:nvSpPr>
            <p:cNvPr id="137294" name="Line 77"/>
            <p:cNvSpPr>
              <a:spLocks noChangeShapeType="1"/>
            </p:cNvSpPr>
            <p:nvPr/>
          </p:nvSpPr>
          <p:spPr bwMode="auto">
            <a:xfrm>
              <a:off x="4286" y="1298"/>
              <a:ext cx="182" cy="0"/>
            </a:xfrm>
            <a:prstGeom prst="line">
              <a:avLst/>
            </a:prstGeom>
            <a:noFill/>
            <a:ln w="38100">
              <a:solidFill>
                <a:schemeClr val="tx1"/>
              </a:solidFill>
              <a:miter lim="800000"/>
              <a:headEnd/>
              <a:tailEnd/>
            </a:ln>
          </p:spPr>
          <p:txBody>
            <a:bodyPr wrap="none"/>
            <a:lstStyle/>
            <a:p>
              <a:endParaRPr lang="tr-TR"/>
            </a:p>
          </p:txBody>
        </p:sp>
        <p:sp>
          <p:nvSpPr>
            <p:cNvPr id="137295" name="Line 78"/>
            <p:cNvSpPr>
              <a:spLocks noChangeShapeType="1"/>
            </p:cNvSpPr>
            <p:nvPr/>
          </p:nvSpPr>
          <p:spPr bwMode="auto">
            <a:xfrm>
              <a:off x="4296" y="1706"/>
              <a:ext cx="182" cy="0"/>
            </a:xfrm>
            <a:prstGeom prst="line">
              <a:avLst/>
            </a:prstGeom>
            <a:noFill/>
            <a:ln w="38100">
              <a:solidFill>
                <a:schemeClr val="tx1"/>
              </a:solidFill>
              <a:miter lim="800000"/>
              <a:headEnd/>
              <a:tailEnd/>
            </a:ln>
          </p:spPr>
          <p:txBody>
            <a:bodyPr wrap="none"/>
            <a:lstStyle/>
            <a:p>
              <a:endParaRPr lang="tr-TR"/>
            </a:p>
          </p:txBody>
        </p:sp>
      </p:grpSp>
      <p:grpSp>
        <p:nvGrpSpPr>
          <p:cNvPr id="8" name="Group 79"/>
          <p:cNvGrpSpPr>
            <a:grpSpLocks/>
          </p:cNvGrpSpPr>
          <p:nvPr/>
        </p:nvGrpSpPr>
        <p:grpSpPr bwMode="auto">
          <a:xfrm>
            <a:off x="6948488" y="4941888"/>
            <a:ext cx="304800" cy="647700"/>
            <a:chOff x="4286" y="1298"/>
            <a:chExt cx="192" cy="408"/>
          </a:xfrm>
        </p:grpSpPr>
        <p:sp>
          <p:nvSpPr>
            <p:cNvPr id="137290" name="Line 80"/>
            <p:cNvSpPr>
              <a:spLocks noChangeShapeType="1"/>
            </p:cNvSpPr>
            <p:nvPr/>
          </p:nvSpPr>
          <p:spPr bwMode="auto">
            <a:xfrm flipV="1">
              <a:off x="4468" y="1298"/>
              <a:ext cx="0" cy="398"/>
            </a:xfrm>
            <a:prstGeom prst="line">
              <a:avLst/>
            </a:prstGeom>
            <a:noFill/>
            <a:ln w="38100">
              <a:solidFill>
                <a:schemeClr val="tx1"/>
              </a:solidFill>
              <a:miter lim="800000"/>
              <a:headEnd/>
              <a:tailEnd/>
            </a:ln>
          </p:spPr>
          <p:txBody>
            <a:bodyPr wrap="none"/>
            <a:lstStyle/>
            <a:p>
              <a:endParaRPr lang="tr-TR"/>
            </a:p>
          </p:txBody>
        </p:sp>
        <p:sp>
          <p:nvSpPr>
            <p:cNvPr id="137291" name="Line 81"/>
            <p:cNvSpPr>
              <a:spLocks noChangeShapeType="1"/>
            </p:cNvSpPr>
            <p:nvPr/>
          </p:nvSpPr>
          <p:spPr bwMode="auto">
            <a:xfrm>
              <a:off x="4286" y="1298"/>
              <a:ext cx="182" cy="0"/>
            </a:xfrm>
            <a:prstGeom prst="line">
              <a:avLst/>
            </a:prstGeom>
            <a:noFill/>
            <a:ln w="38100">
              <a:solidFill>
                <a:schemeClr val="tx1"/>
              </a:solidFill>
              <a:miter lim="800000"/>
              <a:headEnd/>
              <a:tailEnd/>
            </a:ln>
          </p:spPr>
          <p:txBody>
            <a:bodyPr wrap="none"/>
            <a:lstStyle/>
            <a:p>
              <a:endParaRPr lang="tr-TR"/>
            </a:p>
          </p:txBody>
        </p:sp>
        <p:sp>
          <p:nvSpPr>
            <p:cNvPr id="137292" name="Line 82"/>
            <p:cNvSpPr>
              <a:spLocks noChangeShapeType="1"/>
            </p:cNvSpPr>
            <p:nvPr/>
          </p:nvSpPr>
          <p:spPr bwMode="auto">
            <a:xfrm>
              <a:off x="4296" y="1706"/>
              <a:ext cx="182" cy="0"/>
            </a:xfrm>
            <a:prstGeom prst="line">
              <a:avLst/>
            </a:prstGeom>
            <a:noFill/>
            <a:ln w="38100">
              <a:solidFill>
                <a:schemeClr val="tx1"/>
              </a:solidFill>
              <a:miter lim="800000"/>
              <a:headEnd/>
              <a:tailEnd/>
            </a:ln>
          </p:spPr>
          <p:txBody>
            <a:bodyPr wrap="none"/>
            <a:lstStyle/>
            <a:p>
              <a:endParaRPr lang="tr-TR"/>
            </a:p>
          </p:txBody>
        </p:sp>
      </p:grpSp>
      <p:sp>
        <p:nvSpPr>
          <p:cNvPr id="137274" name="Line 83"/>
          <p:cNvSpPr>
            <a:spLocks noChangeShapeType="1"/>
          </p:cNvSpPr>
          <p:nvPr/>
        </p:nvSpPr>
        <p:spPr bwMode="auto">
          <a:xfrm>
            <a:off x="7235825" y="2420938"/>
            <a:ext cx="288925" cy="0"/>
          </a:xfrm>
          <a:prstGeom prst="line">
            <a:avLst/>
          </a:prstGeom>
          <a:noFill/>
          <a:ln w="38100">
            <a:solidFill>
              <a:schemeClr val="tx1"/>
            </a:solidFill>
            <a:miter lim="800000"/>
            <a:headEnd/>
            <a:tailEnd/>
          </a:ln>
        </p:spPr>
        <p:txBody>
          <a:bodyPr wrap="none"/>
          <a:lstStyle/>
          <a:p>
            <a:endParaRPr lang="tr-TR"/>
          </a:p>
        </p:txBody>
      </p:sp>
      <p:sp>
        <p:nvSpPr>
          <p:cNvPr id="137275" name="Line 84"/>
          <p:cNvSpPr>
            <a:spLocks noChangeShapeType="1"/>
          </p:cNvSpPr>
          <p:nvPr/>
        </p:nvSpPr>
        <p:spPr bwMode="auto">
          <a:xfrm>
            <a:off x="7235825" y="3500438"/>
            <a:ext cx="288925" cy="0"/>
          </a:xfrm>
          <a:prstGeom prst="line">
            <a:avLst/>
          </a:prstGeom>
          <a:noFill/>
          <a:ln w="38100">
            <a:solidFill>
              <a:schemeClr val="tx1"/>
            </a:solidFill>
            <a:miter lim="800000"/>
            <a:headEnd/>
            <a:tailEnd/>
          </a:ln>
        </p:spPr>
        <p:txBody>
          <a:bodyPr wrap="none"/>
          <a:lstStyle/>
          <a:p>
            <a:endParaRPr lang="tr-TR"/>
          </a:p>
        </p:txBody>
      </p:sp>
      <p:sp>
        <p:nvSpPr>
          <p:cNvPr id="137276" name="Line 85"/>
          <p:cNvSpPr>
            <a:spLocks noChangeShapeType="1"/>
          </p:cNvSpPr>
          <p:nvPr/>
        </p:nvSpPr>
        <p:spPr bwMode="auto">
          <a:xfrm>
            <a:off x="7237413" y="4365625"/>
            <a:ext cx="288925" cy="0"/>
          </a:xfrm>
          <a:prstGeom prst="line">
            <a:avLst/>
          </a:prstGeom>
          <a:noFill/>
          <a:ln w="38100">
            <a:solidFill>
              <a:schemeClr val="tx1"/>
            </a:solidFill>
            <a:miter lim="800000"/>
            <a:headEnd/>
            <a:tailEnd/>
          </a:ln>
        </p:spPr>
        <p:txBody>
          <a:bodyPr wrap="none"/>
          <a:lstStyle/>
          <a:p>
            <a:endParaRPr lang="tr-TR"/>
          </a:p>
        </p:txBody>
      </p:sp>
      <p:sp>
        <p:nvSpPr>
          <p:cNvPr id="137277" name="Line 86"/>
          <p:cNvSpPr>
            <a:spLocks noChangeShapeType="1"/>
          </p:cNvSpPr>
          <p:nvPr/>
        </p:nvSpPr>
        <p:spPr bwMode="auto">
          <a:xfrm>
            <a:off x="7251700" y="5229225"/>
            <a:ext cx="288925" cy="0"/>
          </a:xfrm>
          <a:prstGeom prst="line">
            <a:avLst/>
          </a:prstGeom>
          <a:noFill/>
          <a:ln w="38100">
            <a:solidFill>
              <a:schemeClr val="tx1"/>
            </a:solidFill>
            <a:miter lim="800000"/>
            <a:headEnd/>
            <a:tailEnd/>
          </a:ln>
        </p:spPr>
        <p:txBody>
          <a:bodyPr wrap="none"/>
          <a:lstStyle/>
          <a:p>
            <a:endParaRPr lang="tr-TR"/>
          </a:p>
        </p:txBody>
      </p:sp>
      <p:sp>
        <p:nvSpPr>
          <p:cNvPr id="137278" name="Line 87"/>
          <p:cNvSpPr>
            <a:spLocks noChangeShapeType="1"/>
          </p:cNvSpPr>
          <p:nvPr/>
        </p:nvSpPr>
        <p:spPr bwMode="auto">
          <a:xfrm flipV="1">
            <a:off x="8243888" y="2420938"/>
            <a:ext cx="0" cy="2808287"/>
          </a:xfrm>
          <a:prstGeom prst="line">
            <a:avLst/>
          </a:prstGeom>
          <a:noFill/>
          <a:ln w="38100">
            <a:solidFill>
              <a:schemeClr val="tx1"/>
            </a:solidFill>
            <a:miter lim="800000"/>
            <a:headEnd/>
            <a:tailEnd/>
          </a:ln>
        </p:spPr>
        <p:txBody>
          <a:bodyPr wrap="none"/>
          <a:lstStyle/>
          <a:p>
            <a:endParaRPr lang="tr-TR"/>
          </a:p>
        </p:txBody>
      </p:sp>
      <p:sp>
        <p:nvSpPr>
          <p:cNvPr id="137279" name="Rectangle 88"/>
          <p:cNvSpPr>
            <a:spLocks noChangeArrowheads="1"/>
          </p:cNvSpPr>
          <p:nvPr/>
        </p:nvSpPr>
        <p:spPr bwMode="auto">
          <a:xfrm>
            <a:off x="395288" y="6092825"/>
            <a:ext cx="8569325" cy="504825"/>
          </a:xfrm>
          <a:prstGeom prst="rect">
            <a:avLst/>
          </a:prstGeom>
          <a:solidFill>
            <a:schemeClr val="accent1"/>
          </a:solidFill>
          <a:ln w="9525">
            <a:solidFill>
              <a:schemeClr val="tx1"/>
            </a:solidFill>
            <a:miter lim="800000"/>
            <a:headEnd/>
            <a:tailEnd/>
          </a:ln>
        </p:spPr>
        <p:txBody>
          <a:bodyPr wrap="none" anchor="ctr"/>
          <a:lstStyle/>
          <a:p>
            <a:endParaRPr lang="tr-TR">
              <a:latin typeface="Calibri" pitchFamily="34" charset="0"/>
            </a:endParaRPr>
          </a:p>
        </p:txBody>
      </p:sp>
      <p:sp>
        <p:nvSpPr>
          <p:cNvPr id="137280" name="Line 89"/>
          <p:cNvSpPr>
            <a:spLocks noChangeShapeType="1"/>
          </p:cNvSpPr>
          <p:nvPr/>
        </p:nvSpPr>
        <p:spPr bwMode="auto">
          <a:xfrm>
            <a:off x="3635375" y="6094413"/>
            <a:ext cx="0" cy="503237"/>
          </a:xfrm>
          <a:prstGeom prst="line">
            <a:avLst/>
          </a:prstGeom>
          <a:noFill/>
          <a:ln w="57150">
            <a:solidFill>
              <a:srgbClr val="1F4081"/>
            </a:solidFill>
            <a:miter lim="800000"/>
            <a:headEnd/>
            <a:tailEnd/>
          </a:ln>
        </p:spPr>
        <p:txBody>
          <a:bodyPr wrap="none"/>
          <a:lstStyle/>
          <a:p>
            <a:endParaRPr lang="tr-TR"/>
          </a:p>
        </p:txBody>
      </p:sp>
      <p:sp>
        <p:nvSpPr>
          <p:cNvPr id="137281" name="Line 90"/>
          <p:cNvSpPr>
            <a:spLocks noChangeShapeType="1"/>
          </p:cNvSpPr>
          <p:nvPr/>
        </p:nvSpPr>
        <p:spPr bwMode="auto">
          <a:xfrm>
            <a:off x="6227763" y="6092825"/>
            <a:ext cx="0" cy="503238"/>
          </a:xfrm>
          <a:prstGeom prst="line">
            <a:avLst/>
          </a:prstGeom>
          <a:noFill/>
          <a:ln w="57150">
            <a:solidFill>
              <a:srgbClr val="1F4081"/>
            </a:solidFill>
            <a:miter lim="800000"/>
            <a:headEnd/>
            <a:tailEnd/>
          </a:ln>
        </p:spPr>
        <p:txBody>
          <a:bodyPr wrap="none"/>
          <a:lstStyle/>
          <a:p>
            <a:endParaRPr lang="tr-TR"/>
          </a:p>
        </p:txBody>
      </p:sp>
      <p:sp>
        <p:nvSpPr>
          <p:cNvPr id="137282" name="Text Box 91"/>
          <p:cNvSpPr txBox="1">
            <a:spLocks noChangeArrowheads="1"/>
          </p:cNvSpPr>
          <p:nvPr/>
        </p:nvSpPr>
        <p:spPr bwMode="auto">
          <a:xfrm>
            <a:off x="1042988" y="6092825"/>
            <a:ext cx="1800225" cy="369888"/>
          </a:xfrm>
          <a:prstGeom prst="rect">
            <a:avLst/>
          </a:prstGeom>
          <a:noFill/>
          <a:ln w="9525">
            <a:noFill/>
            <a:miter lim="800000"/>
            <a:headEnd/>
            <a:tailEnd/>
          </a:ln>
        </p:spPr>
        <p:txBody>
          <a:bodyPr>
            <a:spAutoFit/>
          </a:bodyPr>
          <a:lstStyle/>
          <a:p>
            <a:pPr>
              <a:spcBef>
                <a:spcPct val="50000"/>
              </a:spcBef>
            </a:pPr>
            <a:r>
              <a:rPr lang="tr-TR">
                <a:solidFill>
                  <a:srgbClr val="FFFF00"/>
                </a:solidFill>
                <a:latin typeface="Arial Narrow" pitchFamily="34" charset="0"/>
              </a:rPr>
              <a:t>Stratejik Plan</a:t>
            </a:r>
          </a:p>
        </p:txBody>
      </p:sp>
      <p:sp>
        <p:nvSpPr>
          <p:cNvPr id="137283" name="Text Box 92"/>
          <p:cNvSpPr txBox="1">
            <a:spLocks noChangeArrowheads="1"/>
          </p:cNvSpPr>
          <p:nvPr/>
        </p:nvSpPr>
        <p:spPr bwMode="auto">
          <a:xfrm>
            <a:off x="3667125" y="6092825"/>
            <a:ext cx="3168650" cy="369888"/>
          </a:xfrm>
          <a:prstGeom prst="rect">
            <a:avLst/>
          </a:prstGeom>
          <a:noFill/>
          <a:ln w="9525">
            <a:noFill/>
            <a:miter lim="800000"/>
            <a:headEnd/>
            <a:tailEnd/>
          </a:ln>
        </p:spPr>
        <p:txBody>
          <a:bodyPr>
            <a:spAutoFit/>
          </a:bodyPr>
          <a:lstStyle/>
          <a:p>
            <a:pPr>
              <a:spcBef>
                <a:spcPct val="50000"/>
              </a:spcBef>
            </a:pPr>
            <a:r>
              <a:rPr lang="tr-TR">
                <a:solidFill>
                  <a:srgbClr val="FFFF00"/>
                </a:solidFill>
                <a:latin typeface="Arial Narrow" pitchFamily="34" charset="0"/>
              </a:rPr>
              <a:t>Performans Programı</a:t>
            </a:r>
          </a:p>
        </p:txBody>
      </p:sp>
      <p:sp>
        <p:nvSpPr>
          <p:cNvPr id="137284" name="Text Box 93"/>
          <p:cNvSpPr txBox="1">
            <a:spLocks noChangeArrowheads="1"/>
          </p:cNvSpPr>
          <p:nvPr/>
        </p:nvSpPr>
        <p:spPr bwMode="auto">
          <a:xfrm>
            <a:off x="7019925" y="6092825"/>
            <a:ext cx="1800225" cy="369888"/>
          </a:xfrm>
          <a:prstGeom prst="rect">
            <a:avLst/>
          </a:prstGeom>
          <a:noFill/>
          <a:ln w="9525">
            <a:noFill/>
            <a:miter lim="800000"/>
            <a:headEnd/>
            <a:tailEnd/>
          </a:ln>
        </p:spPr>
        <p:txBody>
          <a:bodyPr>
            <a:spAutoFit/>
          </a:bodyPr>
          <a:lstStyle/>
          <a:p>
            <a:pPr>
              <a:spcBef>
                <a:spcPct val="50000"/>
              </a:spcBef>
            </a:pPr>
            <a:r>
              <a:rPr lang="tr-TR">
                <a:solidFill>
                  <a:srgbClr val="FFFF00"/>
                </a:solidFill>
                <a:latin typeface="Arial Narrow" pitchFamily="34" charset="0"/>
              </a:rPr>
              <a:t>Bütçe</a:t>
            </a:r>
          </a:p>
        </p:txBody>
      </p:sp>
      <p:sp>
        <p:nvSpPr>
          <p:cNvPr id="137285" name="Rectangle 94"/>
          <p:cNvSpPr>
            <a:spLocks noChangeArrowheads="1"/>
          </p:cNvSpPr>
          <p:nvPr/>
        </p:nvSpPr>
        <p:spPr bwMode="auto">
          <a:xfrm>
            <a:off x="7380288" y="2133600"/>
            <a:ext cx="936625" cy="576263"/>
          </a:xfrm>
          <a:prstGeom prst="rect">
            <a:avLst/>
          </a:prstGeom>
          <a:noFill/>
          <a:ln w="9525">
            <a:noFill/>
            <a:miter lim="800000"/>
            <a:headEnd/>
            <a:tailEnd/>
          </a:ln>
        </p:spPr>
        <p:txBody>
          <a:bodyPr wrap="none" anchor="ctr"/>
          <a:lstStyle/>
          <a:p>
            <a:pPr algn="ctr"/>
            <a:r>
              <a:rPr lang="tr-TR" sz="1400" b="1">
                <a:latin typeface="Arial Narrow" pitchFamily="34" charset="0"/>
              </a:rPr>
              <a:t>Maliyet</a:t>
            </a:r>
          </a:p>
        </p:txBody>
      </p:sp>
      <p:sp>
        <p:nvSpPr>
          <p:cNvPr id="137286" name="Rectangle 95"/>
          <p:cNvSpPr>
            <a:spLocks noChangeArrowheads="1"/>
          </p:cNvSpPr>
          <p:nvPr/>
        </p:nvSpPr>
        <p:spPr bwMode="auto">
          <a:xfrm>
            <a:off x="7380288" y="3213100"/>
            <a:ext cx="936625" cy="576263"/>
          </a:xfrm>
          <a:prstGeom prst="rect">
            <a:avLst/>
          </a:prstGeom>
          <a:noFill/>
          <a:ln w="9525">
            <a:noFill/>
            <a:miter lim="800000"/>
            <a:headEnd/>
            <a:tailEnd/>
          </a:ln>
        </p:spPr>
        <p:txBody>
          <a:bodyPr wrap="none" anchor="ctr"/>
          <a:lstStyle/>
          <a:p>
            <a:pPr algn="ctr"/>
            <a:r>
              <a:rPr lang="tr-TR" sz="1400" b="1">
                <a:latin typeface="Arial Narrow" pitchFamily="34" charset="0"/>
              </a:rPr>
              <a:t>Maliyet</a:t>
            </a:r>
          </a:p>
        </p:txBody>
      </p:sp>
      <p:sp>
        <p:nvSpPr>
          <p:cNvPr id="137287" name="Rectangle 96"/>
          <p:cNvSpPr>
            <a:spLocks noChangeArrowheads="1"/>
          </p:cNvSpPr>
          <p:nvPr/>
        </p:nvSpPr>
        <p:spPr bwMode="auto">
          <a:xfrm>
            <a:off x="7380288" y="4076700"/>
            <a:ext cx="936625" cy="576263"/>
          </a:xfrm>
          <a:prstGeom prst="rect">
            <a:avLst/>
          </a:prstGeom>
          <a:noFill/>
          <a:ln w="9525">
            <a:noFill/>
            <a:miter lim="800000"/>
            <a:headEnd/>
            <a:tailEnd/>
          </a:ln>
        </p:spPr>
        <p:txBody>
          <a:bodyPr wrap="none" anchor="ctr"/>
          <a:lstStyle/>
          <a:p>
            <a:pPr algn="ctr"/>
            <a:r>
              <a:rPr lang="tr-TR" sz="1400" b="1">
                <a:latin typeface="Arial Narrow" pitchFamily="34" charset="0"/>
              </a:rPr>
              <a:t>Maliyet</a:t>
            </a:r>
          </a:p>
        </p:txBody>
      </p:sp>
      <p:sp>
        <p:nvSpPr>
          <p:cNvPr id="137288" name="Rectangle 97"/>
          <p:cNvSpPr>
            <a:spLocks noChangeArrowheads="1"/>
          </p:cNvSpPr>
          <p:nvPr/>
        </p:nvSpPr>
        <p:spPr bwMode="auto">
          <a:xfrm>
            <a:off x="7380288" y="4940300"/>
            <a:ext cx="936625" cy="576263"/>
          </a:xfrm>
          <a:prstGeom prst="rect">
            <a:avLst/>
          </a:prstGeom>
          <a:noFill/>
          <a:ln w="9525">
            <a:noFill/>
            <a:miter lim="800000"/>
            <a:headEnd/>
            <a:tailEnd/>
          </a:ln>
        </p:spPr>
        <p:txBody>
          <a:bodyPr wrap="none" anchor="ctr"/>
          <a:lstStyle/>
          <a:p>
            <a:pPr algn="ctr"/>
            <a:r>
              <a:rPr lang="tr-TR" sz="1400" b="1">
                <a:latin typeface="Arial Narrow" pitchFamily="34" charset="0"/>
              </a:rPr>
              <a:t>Maliyet</a:t>
            </a:r>
          </a:p>
        </p:txBody>
      </p:sp>
      <p:sp>
        <p:nvSpPr>
          <p:cNvPr id="137289" name="Rectangle 95"/>
          <p:cNvSpPr>
            <a:spLocks noChangeArrowheads="1"/>
          </p:cNvSpPr>
          <p:nvPr/>
        </p:nvSpPr>
        <p:spPr bwMode="auto">
          <a:xfrm>
            <a:off x="8143875" y="3500438"/>
            <a:ext cx="936625" cy="576262"/>
          </a:xfrm>
          <a:prstGeom prst="rect">
            <a:avLst/>
          </a:prstGeom>
          <a:noFill/>
          <a:ln w="9525">
            <a:noFill/>
            <a:miter lim="800000"/>
            <a:headEnd/>
            <a:tailEnd/>
          </a:ln>
        </p:spPr>
        <p:txBody>
          <a:bodyPr wrap="none" anchor="ctr"/>
          <a:lstStyle/>
          <a:p>
            <a:pPr algn="ctr"/>
            <a:r>
              <a:rPr lang="tr-TR" sz="1600" b="1">
                <a:latin typeface="Arial Narrow" pitchFamily="34" charset="0"/>
              </a:rPr>
              <a:t>BÜTÇE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p:cNvPicPr>
            <a:picLocks noChangeAspect="1" noChangeArrowheads="1"/>
          </p:cNvPicPr>
          <p:nvPr/>
        </p:nvPicPr>
        <p:blipFill>
          <a:blip r:embed="rId2" cstate="print"/>
          <a:srcRect/>
          <a:stretch>
            <a:fillRect/>
          </a:stretch>
        </p:blipFill>
        <p:spPr bwMode="auto">
          <a:xfrm>
            <a:off x="1571605" y="500043"/>
            <a:ext cx="6286544" cy="57864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96 Yuvarlatılmış Dikdörtgen"/>
          <p:cNvSpPr/>
          <p:nvPr/>
        </p:nvSpPr>
        <p:spPr>
          <a:xfrm>
            <a:off x="7358063" y="1571625"/>
            <a:ext cx="1643062" cy="42862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162818" name="Rectangle 2"/>
          <p:cNvSpPr>
            <a:spLocks noGrp="1" noChangeArrowheads="1"/>
          </p:cNvSpPr>
          <p:nvPr>
            <p:ph type="title"/>
          </p:nvPr>
        </p:nvSpPr>
        <p:spPr>
          <a:xfrm>
            <a:off x="357158" y="642918"/>
            <a:ext cx="8516938" cy="1143000"/>
          </a:xfrm>
        </p:spPr>
        <p:txBody>
          <a:bodyPr/>
          <a:lstStyle/>
          <a:p>
            <a:pPr eaLnBrk="1" hangingPunct="1"/>
            <a:r>
              <a:rPr lang="tr-TR" sz="2600" b="1" dirty="0" smtClean="0">
                <a:solidFill>
                  <a:schemeClr val="tx1"/>
                </a:solidFill>
              </a:rPr>
              <a:t>Bütçe sonunda çıkan rakamlar sonuçta aritmetik toplamlardır: işin özü ve sonraki dönem izlemeyi sağlayan önceki süreçlerdir</a:t>
            </a:r>
          </a:p>
        </p:txBody>
      </p:sp>
      <p:sp>
        <p:nvSpPr>
          <p:cNvPr id="162819" name="Rectangle 4"/>
          <p:cNvSpPr>
            <a:spLocks noChangeArrowheads="1"/>
          </p:cNvSpPr>
          <p:nvPr/>
        </p:nvSpPr>
        <p:spPr bwMode="auto">
          <a:xfrm>
            <a:off x="350838" y="3644900"/>
            <a:ext cx="936625" cy="576263"/>
          </a:xfrm>
          <a:prstGeom prst="rect">
            <a:avLst/>
          </a:prstGeom>
          <a:noFill/>
          <a:ln w="9525">
            <a:noFill/>
            <a:miter lim="800000"/>
            <a:headEnd/>
            <a:tailEnd/>
          </a:ln>
        </p:spPr>
        <p:txBody>
          <a:bodyPr wrap="none" anchor="ctr"/>
          <a:lstStyle/>
          <a:p>
            <a:pPr algn="ctr"/>
            <a:r>
              <a:rPr lang="tr-TR" sz="1400" b="1">
                <a:latin typeface="Arial Narrow" pitchFamily="34" charset="0"/>
              </a:rPr>
              <a:t>Stratejik </a:t>
            </a:r>
          </a:p>
          <a:p>
            <a:pPr algn="ctr"/>
            <a:r>
              <a:rPr lang="tr-TR" sz="1400" b="1">
                <a:latin typeface="Arial Narrow" pitchFamily="34" charset="0"/>
              </a:rPr>
              <a:t>Amaç 1</a:t>
            </a:r>
          </a:p>
        </p:txBody>
      </p:sp>
      <p:sp>
        <p:nvSpPr>
          <p:cNvPr id="162820" name="Line 5"/>
          <p:cNvSpPr>
            <a:spLocks noChangeShapeType="1"/>
          </p:cNvSpPr>
          <p:nvPr/>
        </p:nvSpPr>
        <p:spPr bwMode="auto">
          <a:xfrm>
            <a:off x="1116013" y="3933825"/>
            <a:ext cx="215900" cy="0"/>
          </a:xfrm>
          <a:prstGeom prst="line">
            <a:avLst/>
          </a:prstGeom>
          <a:noFill/>
          <a:ln w="38100">
            <a:solidFill>
              <a:schemeClr val="tx1"/>
            </a:solidFill>
            <a:miter lim="800000"/>
            <a:headEnd/>
            <a:tailEnd/>
          </a:ln>
        </p:spPr>
        <p:txBody>
          <a:bodyPr wrap="none"/>
          <a:lstStyle/>
          <a:p>
            <a:endParaRPr lang="tr-TR"/>
          </a:p>
        </p:txBody>
      </p:sp>
      <p:sp>
        <p:nvSpPr>
          <p:cNvPr id="162821" name="Line 6"/>
          <p:cNvSpPr>
            <a:spLocks noChangeShapeType="1"/>
          </p:cNvSpPr>
          <p:nvPr/>
        </p:nvSpPr>
        <p:spPr bwMode="auto">
          <a:xfrm flipV="1">
            <a:off x="1331913" y="3068638"/>
            <a:ext cx="0" cy="1728787"/>
          </a:xfrm>
          <a:prstGeom prst="line">
            <a:avLst/>
          </a:prstGeom>
          <a:noFill/>
          <a:ln w="38100">
            <a:solidFill>
              <a:schemeClr val="tx1"/>
            </a:solidFill>
            <a:miter lim="800000"/>
            <a:headEnd/>
            <a:tailEnd/>
          </a:ln>
        </p:spPr>
        <p:txBody>
          <a:bodyPr wrap="none"/>
          <a:lstStyle/>
          <a:p>
            <a:endParaRPr lang="tr-TR"/>
          </a:p>
        </p:txBody>
      </p:sp>
      <p:sp>
        <p:nvSpPr>
          <p:cNvPr id="162822" name="Line 7"/>
          <p:cNvSpPr>
            <a:spLocks noChangeShapeType="1"/>
          </p:cNvSpPr>
          <p:nvPr/>
        </p:nvSpPr>
        <p:spPr bwMode="auto">
          <a:xfrm>
            <a:off x="1317625" y="3068638"/>
            <a:ext cx="288925" cy="0"/>
          </a:xfrm>
          <a:prstGeom prst="line">
            <a:avLst/>
          </a:prstGeom>
          <a:noFill/>
          <a:ln w="38100">
            <a:solidFill>
              <a:schemeClr val="tx1"/>
            </a:solidFill>
            <a:miter lim="800000"/>
            <a:headEnd/>
            <a:tailEnd/>
          </a:ln>
        </p:spPr>
        <p:txBody>
          <a:bodyPr wrap="none"/>
          <a:lstStyle/>
          <a:p>
            <a:endParaRPr lang="tr-TR"/>
          </a:p>
        </p:txBody>
      </p:sp>
      <p:sp>
        <p:nvSpPr>
          <p:cNvPr id="162823" name="Line 8"/>
          <p:cNvSpPr>
            <a:spLocks noChangeShapeType="1"/>
          </p:cNvSpPr>
          <p:nvPr/>
        </p:nvSpPr>
        <p:spPr bwMode="auto">
          <a:xfrm>
            <a:off x="1330325" y="4797425"/>
            <a:ext cx="288925" cy="0"/>
          </a:xfrm>
          <a:prstGeom prst="line">
            <a:avLst/>
          </a:prstGeom>
          <a:noFill/>
          <a:ln w="38100">
            <a:solidFill>
              <a:schemeClr val="tx1"/>
            </a:solidFill>
            <a:miter lim="800000"/>
            <a:headEnd/>
            <a:tailEnd/>
          </a:ln>
        </p:spPr>
        <p:txBody>
          <a:bodyPr wrap="none"/>
          <a:lstStyle/>
          <a:p>
            <a:endParaRPr lang="tr-TR"/>
          </a:p>
        </p:txBody>
      </p:sp>
      <p:grpSp>
        <p:nvGrpSpPr>
          <p:cNvPr id="2" name="Group 9"/>
          <p:cNvGrpSpPr>
            <a:grpSpLocks/>
          </p:cNvGrpSpPr>
          <p:nvPr/>
        </p:nvGrpSpPr>
        <p:grpSpPr bwMode="auto">
          <a:xfrm>
            <a:off x="2397125" y="2565400"/>
            <a:ext cx="590550" cy="881063"/>
            <a:chOff x="1510" y="1616"/>
            <a:chExt cx="372" cy="555"/>
          </a:xfrm>
        </p:grpSpPr>
        <p:sp>
          <p:nvSpPr>
            <p:cNvPr id="162910" name="Line 10"/>
            <p:cNvSpPr>
              <a:spLocks noChangeShapeType="1"/>
            </p:cNvSpPr>
            <p:nvPr/>
          </p:nvSpPr>
          <p:spPr bwMode="auto">
            <a:xfrm>
              <a:off x="1510" y="1915"/>
              <a:ext cx="182" cy="0"/>
            </a:xfrm>
            <a:prstGeom prst="line">
              <a:avLst/>
            </a:prstGeom>
            <a:noFill/>
            <a:ln w="38100">
              <a:solidFill>
                <a:schemeClr val="tx1"/>
              </a:solidFill>
              <a:miter lim="800000"/>
              <a:headEnd/>
              <a:tailEnd/>
            </a:ln>
          </p:spPr>
          <p:txBody>
            <a:bodyPr wrap="none"/>
            <a:lstStyle/>
            <a:p>
              <a:endParaRPr lang="tr-TR"/>
            </a:p>
          </p:txBody>
        </p:sp>
        <p:sp>
          <p:nvSpPr>
            <p:cNvPr id="162911" name="Line 11"/>
            <p:cNvSpPr>
              <a:spLocks noChangeShapeType="1"/>
            </p:cNvSpPr>
            <p:nvPr/>
          </p:nvSpPr>
          <p:spPr bwMode="auto">
            <a:xfrm flipV="1">
              <a:off x="1700" y="1616"/>
              <a:ext cx="0" cy="545"/>
            </a:xfrm>
            <a:prstGeom prst="line">
              <a:avLst/>
            </a:prstGeom>
            <a:noFill/>
            <a:ln w="38100">
              <a:solidFill>
                <a:schemeClr val="tx1"/>
              </a:solidFill>
              <a:miter lim="800000"/>
              <a:headEnd/>
              <a:tailEnd/>
            </a:ln>
          </p:spPr>
          <p:txBody>
            <a:bodyPr wrap="none"/>
            <a:lstStyle/>
            <a:p>
              <a:endParaRPr lang="tr-TR"/>
            </a:p>
          </p:txBody>
        </p:sp>
        <p:sp>
          <p:nvSpPr>
            <p:cNvPr id="162912" name="Line 12"/>
            <p:cNvSpPr>
              <a:spLocks noChangeShapeType="1"/>
            </p:cNvSpPr>
            <p:nvPr/>
          </p:nvSpPr>
          <p:spPr bwMode="auto">
            <a:xfrm>
              <a:off x="1700" y="1629"/>
              <a:ext cx="182" cy="0"/>
            </a:xfrm>
            <a:prstGeom prst="line">
              <a:avLst/>
            </a:prstGeom>
            <a:noFill/>
            <a:ln w="38100">
              <a:solidFill>
                <a:schemeClr val="tx1"/>
              </a:solidFill>
              <a:miter lim="800000"/>
              <a:headEnd/>
              <a:tailEnd/>
            </a:ln>
          </p:spPr>
          <p:txBody>
            <a:bodyPr wrap="none"/>
            <a:lstStyle/>
            <a:p>
              <a:endParaRPr lang="tr-TR"/>
            </a:p>
          </p:txBody>
        </p:sp>
        <p:sp>
          <p:nvSpPr>
            <p:cNvPr id="162913" name="Line 13"/>
            <p:cNvSpPr>
              <a:spLocks noChangeShapeType="1"/>
            </p:cNvSpPr>
            <p:nvPr/>
          </p:nvSpPr>
          <p:spPr bwMode="auto">
            <a:xfrm>
              <a:off x="1691" y="2171"/>
              <a:ext cx="182" cy="0"/>
            </a:xfrm>
            <a:prstGeom prst="line">
              <a:avLst/>
            </a:prstGeom>
            <a:noFill/>
            <a:ln w="38100">
              <a:solidFill>
                <a:schemeClr val="tx1"/>
              </a:solidFill>
              <a:miter lim="800000"/>
              <a:headEnd/>
              <a:tailEnd/>
            </a:ln>
          </p:spPr>
          <p:txBody>
            <a:bodyPr wrap="none"/>
            <a:lstStyle/>
            <a:p>
              <a:endParaRPr lang="tr-TR"/>
            </a:p>
          </p:txBody>
        </p:sp>
      </p:grpSp>
      <p:sp>
        <p:nvSpPr>
          <p:cNvPr id="162825" name="Line 14"/>
          <p:cNvSpPr>
            <a:spLocks noChangeShapeType="1"/>
          </p:cNvSpPr>
          <p:nvPr/>
        </p:nvSpPr>
        <p:spPr bwMode="auto">
          <a:xfrm>
            <a:off x="2413000" y="4792663"/>
            <a:ext cx="288925" cy="0"/>
          </a:xfrm>
          <a:prstGeom prst="line">
            <a:avLst/>
          </a:prstGeom>
          <a:noFill/>
          <a:ln w="38100">
            <a:solidFill>
              <a:schemeClr val="tx1"/>
            </a:solidFill>
            <a:miter lim="800000"/>
            <a:headEnd/>
            <a:tailEnd/>
          </a:ln>
        </p:spPr>
        <p:txBody>
          <a:bodyPr wrap="none"/>
          <a:lstStyle/>
          <a:p>
            <a:endParaRPr lang="tr-TR"/>
          </a:p>
        </p:txBody>
      </p:sp>
      <p:sp>
        <p:nvSpPr>
          <p:cNvPr id="162826" name="Line 15"/>
          <p:cNvSpPr>
            <a:spLocks noChangeShapeType="1"/>
          </p:cNvSpPr>
          <p:nvPr/>
        </p:nvSpPr>
        <p:spPr bwMode="auto">
          <a:xfrm flipV="1">
            <a:off x="2714625" y="4346575"/>
            <a:ext cx="0" cy="865188"/>
          </a:xfrm>
          <a:prstGeom prst="line">
            <a:avLst/>
          </a:prstGeom>
          <a:noFill/>
          <a:ln w="38100">
            <a:solidFill>
              <a:schemeClr val="tx1"/>
            </a:solidFill>
            <a:miter lim="800000"/>
            <a:headEnd/>
            <a:tailEnd/>
          </a:ln>
        </p:spPr>
        <p:txBody>
          <a:bodyPr wrap="none"/>
          <a:lstStyle/>
          <a:p>
            <a:endParaRPr lang="tr-TR"/>
          </a:p>
        </p:txBody>
      </p:sp>
      <p:sp>
        <p:nvSpPr>
          <p:cNvPr id="162827" name="Line 16"/>
          <p:cNvSpPr>
            <a:spLocks noChangeShapeType="1"/>
          </p:cNvSpPr>
          <p:nvPr/>
        </p:nvSpPr>
        <p:spPr bwMode="auto">
          <a:xfrm>
            <a:off x="2714625" y="4352925"/>
            <a:ext cx="288925" cy="0"/>
          </a:xfrm>
          <a:prstGeom prst="line">
            <a:avLst/>
          </a:prstGeom>
          <a:noFill/>
          <a:ln w="38100">
            <a:solidFill>
              <a:schemeClr val="tx1"/>
            </a:solidFill>
            <a:miter lim="800000"/>
            <a:headEnd/>
            <a:tailEnd/>
          </a:ln>
        </p:spPr>
        <p:txBody>
          <a:bodyPr wrap="none"/>
          <a:lstStyle/>
          <a:p>
            <a:endParaRPr lang="tr-TR"/>
          </a:p>
        </p:txBody>
      </p:sp>
      <p:sp>
        <p:nvSpPr>
          <p:cNvPr id="162828" name="Line 17"/>
          <p:cNvSpPr>
            <a:spLocks noChangeShapeType="1"/>
          </p:cNvSpPr>
          <p:nvPr/>
        </p:nvSpPr>
        <p:spPr bwMode="auto">
          <a:xfrm>
            <a:off x="2700338" y="5184775"/>
            <a:ext cx="288925" cy="0"/>
          </a:xfrm>
          <a:prstGeom prst="line">
            <a:avLst/>
          </a:prstGeom>
          <a:noFill/>
          <a:ln w="38100">
            <a:solidFill>
              <a:schemeClr val="tx1"/>
            </a:solidFill>
            <a:miter lim="800000"/>
            <a:headEnd/>
            <a:tailEnd/>
          </a:ln>
        </p:spPr>
        <p:txBody>
          <a:bodyPr wrap="none"/>
          <a:lstStyle/>
          <a:p>
            <a:endParaRPr lang="tr-TR"/>
          </a:p>
        </p:txBody>
      </p:sp>
      <p:sp>
        <p:nvSpPr>
          <p:cNvPr id="162829" name="Rectangle 18"/>
          <p:cNvSpPr>
            <a:spLocks noChangeArrowheads="1"/>
          </p:cNvSpPr>
          <p:nvPr/>
        </p:nvSpPr>
        <p:spPr bwMode="auto">
          <a:xfrm>
            <a:off x="1504950" y="2781300"/>
            <a:ext cx="936625" cy="576263"/>
          </a:xfrm>
          <a:prstGeom prst="rect">
            <a:avLst/>
          </a:prstGeom>
          <a:noFill/>
          <a:ln w="9525">
            <a:noFill/>
            <a:miter lim="800000"/>
            <a:headEnd/>
            <a:tailEnd/>
          </a:ln>
        </p:spPr>
        <p:txBody>
          <a:bodyPr wrap="none" anchor="ctr"/>
          <a:lstStyle/>
          <a:p>
            <a:pPr algn="ctr"/>
            <a:r>
              <a:rPr lang="tr-TR" sz="1400" b="1">
                <a:latin typeface="Arial Narrow" pitchFamily="34" charset="0"/>
              </a:rPr>
              <a:t>Stratejik </a:t>
            </a:r>
          </a:p>
          <a:p>
            <a:pPr algn="ctr"/>
            <a:r>
              <a:rPr lang="tr-TR" sz="1400" b="1">
                <a:latin typeface="Arial Narrow" pitchFamily="34" charset="0"/>
              </a:rPr>
              <a:t>Hedef 1.1</a:t>
            </a:r>
          </a:p>
        </p:txBody>
      </p:sp>
      <p:sp>
        <p:nvSpPr>
          <p:cNvPr id="162830" name="Rectangle 19"/>
          <p:cNvSpPr>
            <a:spLocks noChangeArrowheads="1"/>
          </p:cNvSpPr>
          <p:nvPr/>
        </p:nvSpPr>
        <p:spPr bwMode="auto">
          <a:xfrm>
            <a:off x="1547813" y="4494213"/>
            <a:ext cx="936625" cy="576262"/>
          </a:xfrm>
          <a:prstGeom prst="rect">
            <a:avLst/>
          </a:prstGeom>
          <a:noFill/>
          <a:ln w="9525">
            <a:noFill/>
            <a:miter lim="800000"/>
            <a:headEnd/>
            <a:tailEnd/>
          </a:ln>
        </p:spPr>
        <p:txBody>
          <a:bodyPr wrap="none" anchor="ctr"/>
          <a:lstStyle/>
          <a:p>
            <a:pPr algn="ctr"/>
            <a:r>
              <a:rPr lang="tr-TR" sz="1400" b="1" dirty="0">
                <a:latin typeface="Arial Narrow" pitchFamily="34" charset="0"/>
              </a:rPr>
              <a:t>Stratejik </a:t>
            </a:r>
          </a:p>
          <a:p>
            <a:pPr algn="ctr"/>
            <a:r>
              <a:rPr lang="tr-TR" sz="1400" b="1" dirty="0">
                <a:latin typeface="Arial Narrow" pitchFamily="34" charset="0"/>
              </a:rPr>
              <a:t>Hedef 1.2</a:t>
            </a:r>
          </a:p>
        </p:txBody>
      </p:sp>
      <p:grpSp>
        <p:nvGrpSpPr>
          <p:cNvPr id="3" name="Group 20"/>
          <p:cNvGrpSpPr>
            <a:grpSpLocks/>
          </p:cNvGrpSpPr>
          <p:nvPr/>
        </p:nvGrpSpPr>
        <p:grpSpPr bwMode="auto">
          <a:xfrm>
            <a:off x="3694113" y="2149475"/>
            <a:ext cx="590550" cy="647700"/>
            <a:chOff x="2327" y="1390"/>
            <a:chExt cx="372" cy="408"/>
          </a:xfrm>
        </p:grpSpPr>
        <p:sp>
          <p:nvSpPr>
            <p:cNvPr id="162906" name="Line 21"/>
            <p:cNvSpPr>
              <a:spLocks noChangeShapeType="1"/>
            </p:cNvSpPr>
            <p:nvPr/>
          </p:nvSpPr>
          <p:spPr bwMode="auto">
            <a:xfrm>
              <a:off x="2327" y="1632"/>
              <a:ext cx="182" cy="0"/>
            </a:xfrm>
            <a:prstGeom prst="line">
              <a:avLst/>
            </a:prstGeom>
            <a:noFill/>
            <a:ln w="38100">
              <a:solidFill>
                <a:schemeClr val="tx1"/>
              </a:solidFill>
              <a:miter lim="800000"/>
              <a:headEnd/>
              <a:tailEnd/>
            </a:ln>
          </p:spPr>
          <p:txBody>
            <a:bodyPr wrap="none"/>
            <a:lstStyle/>
            <a:p>
              <a:endParaRPr lang="tr-TR"/>
            </a:p>
          </p:txBody>
        </p:sp>
        <p:sp>
          <p:nvSpPr>
            <p:cNvPr id="162907" name="Line 22"/>
            <p:cNvSpPr>
              <a:spLocks noChangeShapeType="1"/>
            </p:cNvSpPr>
            <p:nvPr/>
          </p:nvSpPr>
          <p:spPr bwMode="auto">
            <a:xfrm flipV="1">
              <a:off x="2517" y="1390"/>
              <a:ext cx="0" cy="398"/>
            </a:xfrm>
            <a:prstGeom prst="line">
              <a:avLst/>
            </a:prstGeom>
            <a:noFill/>
            <a:ln w="38100">
              <a:solidFill>
                <a:schemeClr val="tx1"/>
              </a:solidFill>
              <a:miter lim="800000"/>
              <a:headEnd/>
              <a:tailEnd/>
            </a:ln>
          </p:spPr>
          <p:txBody>
            <a:bodyPr wrap="none"/>
            <a:lstStyle/>
            <a:p>
              <a:endParaRPr lang="tr-TR"/>
            </a:p>
          </p:txBody>
        </p:sp>
        <p:sp>
          <p:nvSpPr>
            <p:cNvPr id="162908" name="Line 23"/>
            <p:cNvSpPr>
              <a:spLocks noChangeShapeType="1"/>
            </p:cNvSpPr>
            <p:nvPr/>
          </p:nvSpPr>
          <p:spPr bwMode="auto">
            <a:xfrm>
              <a:off x="2517" y="1391"/>
              <a:ext cx="182" cy="0"/>
            </a:xfrm>
            <a:prstGeom prst="line">
              <a:avLst/>
            </a:prstGeom>
            <a:noFill/>
            <a:ln w="38100">
              <a:solidFill>
                <a:schemeClr val="tx1"/>
              </a:solidFill>
              <a:miter lim="800000"/>
              <a:headEnd/>
              <a:tailEnd/>
            </a:ln>
          </p:spPr>
          <p:txBody>
            <a:bodyPr wrap="none"/>
            <a:lstStyle/>
            <a:p>
              <a:endParaRPr lang="tr-TR"/>
            </a:p>
          </p:txBody>
        </p:sp>
        <p:sp>
          <p:nvSpPr>
            <p:cNvPr id="162909" name="Line 24"/>
            <p:cNvSpPr>
              <a:spLocks noChangeShapeType="1"/>
            </p:cNvSpPr>
            <p:nvPr/>
          </p:nvSpPr>
          <p:spPr bwMode="auto">
            <a:xfrm>
              <a:off x="2508" y="1798"/>
              <a:ext cx="182" cy="0"/>
            </a:xfrm>
            <a:prstGeom prst="line">
              <a:avLst/>
            </a:prstGeom>
            <a:noFill/>
            <a:ln w="38100">
              <a:solidFill>
                <a:schemeClr val="tx1"/>
              </a:solidFill>
              <a:miter lim="800000"/>
              <a:headEnd/>
              <a:tailEnd/>
            </a:ln>
          </p:spPr>
          <p:txBody>
            <a:bodyPr wrap="none"/>
            <a:lstStyle/>
            <a:p>
              <a:endParaRPr lang="tr-TR"/>
            </a:p>
          </p:txBody>
        </p:sp>
      </p:grpSp>
      <p:grpSp>
        <p:nvGrpSpPr>
          <p:cNvPr id="4" name="Group 25"/>
          <p:cNvGrpSpPr>
            <a:grpSpLocks/>
          </p:cNvGrpSpPr>
          <p:nvPr/>
        </p:nvGrpSpPr>
        <p:grpSpPr bwMode="auto">
          <a:xfrm>
            <a:off x="3708400" y="3068638"/>
            <a:ext cx="590550" cy="647700"/>
            <a:chOff x="2327" y="1390"/>
            <a:chExt cx="372" cy="408"/>
          </a:xfrm>
        </p:grpSpPr>
        <p:sp>
          <p:nvSpPr>
            <p:cNvPr id="162902" name="Line 26"/>
            <p:cNvSpPr>
              <a:spLocks noChangeShapeType="1"/>
            </p:cNvSpPr>
            <p:nvPr/>
          </p:nvSpPr>
          <p:spPr bwMode="auto">
            <a:xfrm>
              <a:off x="2327" y="1632"/>
              <a:ext cx="182" cy="0"/>
            </a:xfrm>
            <a:prstGeom prst="line">
              <a:avLst/>
            </a:prstGeom>
            <a:noFill/>
            <a:ln w="38100">
              <a:solidFill>
                <a:schemeClr val="tx1"/>
              </a:solidFill>
              <a:miter lim="800000"/>
              <a:headEnd/>
              <a:tailEnd/>
            </a:ln>
          </p:spPr>
          <p:txBody>
            <a:bodyPr wrap="none"/>
            <a:lstStyle/>
            <a:p>
              <a:endParaRPr lang="tr-TR"/>
            </a:p>
          </p:txBody>
        </p:sp>
        <p:sp>
          <p:nvSpPr>
            <p:cNvPr id="162903" name="Line 27"/>
            <p:cNvSpPr>
              <a:spLocks noChangeShapeType="1"/>
            </p:cNvSpPr>
            <p:nvPr/>
          </p:nvSpPr>
          <p:spPr bwMode="auto">
            <a:xfrm flipV="1">
              <a:off x="2517" y="1390"/>
              <a:ext cx="0" cy="398"/>
            </a:xfrm>
            <a:prstGeom prst="line">
              <a:avLst/>
            </a:prstGeom>
            <a:noFill/>
            <a:ln w="38100">
              <a:solidFill>
                <a:schemeClr val="tx1"/>
              </a:solidFill>
              <a:miter lim="800000"/>
              <a:headEnd/>
              <a:tailEnd/>
            </a:ln>
          </p:spPr>
          <p:txBody>
            <a:bodyPr wrap="none"/>
            <a:lstStyle/>
            <a:p>
              <a:endParaRPr lang="tr-TR"/>
            </a:p>
          </p:txBody>
        </p:sp>
        <p:sp>
          <p:nvSpPr>
            <p:cNvPr id="162904" name="Line 28"/>
            <p:cNvSpPr>
              <a:spLocks noChangeShapeType="1"/>
            </p:cNvSpPr>
            <p:nvPr/>
          </p:nvSpPr>
          <p:spPr bwMode="auto">
            <a:xfrm>
              <a:off x="2517" y="1391"/>
              <a:ext cx="182" cy="0"/>
            </a:xfrm>
            <a:prstGeom prst="line">
              <a:avLst/>
            </a:prstGeom>
            <a:noFill/>
            <a:ln w="38100">
              <a:solidFill>
                <a:schemeClr val="tx1"/>
              </a:solidFill>
              <a:miter lim="800000"/>
              <a:headEnd/>
              <a:tailEnd/>
            </a:ln>
          </p:spPr>
          <p:txBody>
            <a:bodyPr wrap="none"/>
            <a:lstStyle/>
            <a:p>
              <a:endParaRPr lang="tr-TR"/>
            </a:p>
          </p:txBody>
        </p:sp>
        <p:sp>
          <p:nvSpPr>
            <p:cNvPr id="162905" name="Line 29"/>
            <p:cNvSpPr>
              <a:spLocks noChangeShapeType="1"/>
            </p:cNvSpPr>
            <p:nvPr/>
          </p:nvSpPr>
          <p:spPr bwMode="auto">
            <a:xfrm>
              <a:off x="2508" y="1798"/>
              <a:ext cx="182" cy="0"/>
            </a:xfrm>
            <a:prstGeom prst="line">
              <a:avLst/>
            </a:prstGeom>
            <a:noFill/>
            <a:ln w="38100">
              <a:solidFill>
                <a:schemeClr val="tx1"/>
              </a:solidFill>
              <a:miter lim="800000"/>
              <a:headEnd/>
              <a:tailEnd/>
            </a:ln>
          </p:spPr>
          <p:txBody>
            <a:bodyPr wrap="none"/>
            <a:lstStyle/>
            <a:p>
              <a:endParaRPr lang="tr-TR"/>
            </a:p>
          </p:txBody>
        </p:sp>
      </p:grpSp>
      <p:sp>
        <p:nvSpPr>
          <p:cNvPr id="162833" name="Line 30"/>
          <p:cNvSpPr>
            <a:spLocks noChangeShapeType="1"/>
          </p:cNvSpPr>
          <p:nvPr/>
        </p:nvSpPr>
        <p:spPr bwMode="auto">
          <a:xfrm>
            <a:off x="3708400" y="4335463"/>
            <a:ext cx="288925" cy="0"/>
          </a:xfrm>
          <a:prstGeom prst="line">
            <a:avLst/>
          </a:prstGeom>
          <a:noFill/>
          <a:ln w="38100">
            <a:solidFill>
              <a:schemeClr val="tx1"/>
            </a:solidFill>
            <a:miter lim="800000"/>
            <a:headEnd/>
            <a:tailEnd/>
          </a:ln>
        </p:spPr>
        <p:txBody>
          <a:bodyPr wrap="none"/>
          <a:lstStyle/>
          <a:p>
            <a:endParaRPr lang="tr-TR"/>
          </a:p>
        </p:txBody>
      </p:sp>
      <p:sp>
        <p:nvSpPr>
          <p:cNvPr id="162834" name="Line 31"/>
          <p:cNvSpPr>
            <a:spLocks noChangeShapeType="1"/>
          </p:cNvSpPr>
          <p:nvPr/>
        </p:nvSpPr>
        <p:spPr bwMode="auto">
          <a:xfrm flipV="1">
            <a:off x="4010025" y="4060825"/>
            <a:ext cx="0" cy="631825"/>
          </a:xfrm>
          <a:prstGeom prst="line">
            <a:avLst/>
          </a:prstGeom>
          <a:noFill/>
          <a:ln w="38100">
            <a:solidFill>
              <a:schemeClr val="tx1"/>
            </a:solidFill>
            <a:miter lim="800000"/>
            <a:headEnd/>
            <a:tailEnd/>
          </a:ln>
        </p:spPr>
        <p:txBody>
          <a:bodyPr wrap="none"/>
          <a:lstStyle/>
          <a:p>
            <a:endParaRPr lang="tr-TR"/>
          </a:p>
        </p:txBody>
      </p:sp>
      <p:sp>
        <p:nvSpPr>
          <p:cNvPr id="162835" name="Line 32"/>
          <p:cNvSpPr>
            <a:spLocks noChangeShapeType="1"/>
          </p:cNvSpPr>
          <p:nvPr/>
        </p:nvSpPr>
        <p:spPr bwMode="auto">
          <a:xfrm>
            <a:off x="4010025" y="4062413"/>
            <a:ext cx="288925" cy="0"/>
          </a:xfrm>
          <a:prstGeom prst="line">
            <a:avLst/>
          </a:prstGeom>
          <a:noFill/>
          <a:ln w="38100">
            <a:solidFill>
              <a:schemeClr val="tx1"/>
            </a:solidFill>
            <a:miter lim="800000"/>
            <a:headEnd/>
            <a:tailEnd/>
          </a:ln>
        </p:spPr>
        <p:txBody>
          <a:bodyPr wrap="none"/>
          <a:lstStyle/>
          <a:p>
            <a:endParaRPr lang="tr-TR"/>
          </a:p>
        </p:txBody>
      </p:sp>
      <p:sp>
        <p:nvSpPr>
          <p:cNvPr id="162836" name="Line 33"/>
          <p:cNvSpPr>
            <a:spLocks noChangeShapeType="1"/>
          </p:cNvSpPr>
          <p:nvPr/>
        </p:nvSpPr>
        <p:spPr bwMode="auto">
          <a:xfrm>
            <a:off x="3995738" y="4665663"/>
            <a:ext cx="288925" cy="0"/>
          </a:xfrm>
          <a:prstGeom prst="line">
            <a:avLst/>
          </a:prstGeom>
          <a:noFill/>
          <a:ln w="38100">
            <a:solidFill>
              <a:schemeClr val="tx1"/>
            </a:solidFill>
            <a:miter lim="800000"/>
            <a:headEnd/>
            <a:tailEnd/>
          </a:ln>
        </p:spPr>
        <p:txBody>
          <a:bodyPr wrap="none"/>
          <a:lstStyle/>
          <a:p>
            <a:endParaRPr lang="tr-TR"/>
          </a:p>
        </p:txBody>
      </p:sp>
      <p:sp>
        <p:nvSpPr>
          <p:cNvPr id="162837" name="Line 34"/>
          <p:cNvSpPr>
            <a:spLocks noChangeShapeType="1"/>
          </p:cNvSpPr>
          <p:nvPr/>
        </p:nvSpPr>
        <p:spPr bwMode="auto">
          <a:xfrm>
            <a:off x="3708400" y="5194300"/>
            <a:ext cx="288925" cy="0"/>
          </a:xfrm>
          <a:prstGeom prst="line">
            <a:avLst/>
          </a:prstGeom>
          <a:noFill/>
          <a:ln w="38100">
            <a:solidFill>
              <a:schemeClr val="tx1"/>
            </a:solidFill>
            <a:miter lim="800000"/>
            <a:headEnd/>
            <a:tailEnd/>
          </a:ln>
        </p:spPr>
        <p:txBody>
          <a:bodyPr wrap="none"/>
          <a:lstStyle/>
          <a:p>
            <a:endParaRPr lang="tr-TR"/>
          </a:p>
        </p:txBody>
      </p:sp>
      <p:sp>
        <p:nvSpPr>
          <p:cNvPr id="162838" name="Line 35"/>
          <p:cNvSpPr>
            <a:spLocks noChangeShapeType="1"/>
          </p:cNvSpPr>
          <p:nvPr/>
        </p:nvSpPr>
        <p:spPr bwMode="auto">
          <a:xfrm flipV="1">
            <a:off x="4010025" y="4938713"/>
            <a:ext cx="0" cy="631825"/>
          </a:xfrm>
          <a:prstGeom prst="line">
            <a:avLst/>
          </a:prstGeom>
          <a:noFill/>
          <a:ln w="38100">
            <a:solidFill>
              <a:schemeClr val="tx1"/>
            </a:solidFill>
            <a:miter lim="800000"/>
            <a:headEnd/>
            <a:tailEnd/>
          </a:ln>
        </p:spPr>
        <p:txBody>
          <a:bodyPr wrap="none"/>
          <a:lstStyle/>
          <a:p>
            <a:endParaRPr lang="tr-TR"/>
          </a:p>
        </p:txBody>
      </p:sp>
      <p:sp>
        <p:nvSpPr>
          <p:cNvPr id="162839" name="Line 36"/>
          <p:cNvSpPr>
            <a:spLocks noChangeShapeType="1"/>
          </p:cNvSpPr>
          <p:nvPr/>
        </p:nvSpPr>
        <p:spPr bwMode="auto">
          <a:xfrm>
            <a:off x="4010025" y="4940300"/>
            <a:ext cx="288925" cy="0"/>
          </a:xfrm>
          <a:prstGeom prst="line">
            <a:avLst/>
          </a:prstGeom>
          <a:noFill/>
          <a:ln w="38100">
            <a:solidFill>
              <a:schemeClr val="tx1"/>
            </a:solidFill>
            <a:miter lim="800000"/>
            <a:headEnd/>
            <a:tailEnd/>
          </a:ln>
        </p:spPr>
        <p:txBody>
          <a:bodyPr wrap="none"/>
          <a:lstStyle/>
          <a:p>
            <a:endParaRPr lang="tr-TR"/>
          </a:p>
        </p:txBody>
      </p:sp>
      <p:sp>
        <p:nvSpPr>
          <p:cNvPr id="162840" name="Line 37"/>
          <p:cNvSpPr>
            <a:spLocks noChangeShapeType="1"/>
          </p:cNvSpPr>
          <p:nvPr/>
        </p:nvSpPr>
        <p:spPr bwMode="auto">
          <a:xfrm>
            <a:off x="3995738" y="5557838"/>
            <a:ext cx="288925" cy="0"/>
          </a:xfrm>
          <a:prstGeom prst="line">
            <a:avLst/>
          </a:prstGeom>
          <a:noFill/>
          <a:ln w="38100">
            <a:solidFill>
              <a:schemeClr val="tx1"/>
            </a:solidFill>
            <a:miter lim="800000"/>
            <a:headEnd/>
            <a:tailEnd/>
          </a:ln>
        </p:spPr>
        <p:txBody>
          <a:bodyPr wrap="none"/>
          <a:lstStyle/>
          <a:p>
            <a:endParaRPr lang="tr-TR"/>
          </a:p>
        </p:txBody>
      </p:sp>
      <p:sp>
        <p:nvSpPr>
          <p:cNvPr id="162841" name="Rectangle 38"/>
          <p:cNvSpPr>
            <a:spLocks noChangeArrowheads="1"/>
          </p:cNvSpPr>
          <p:nvPr/>
        </p:nvSpPr>
        <p:spPr bwMode="auto">
          <a:xfrm>
            <a:off x="4297363" y="1816100"/>
            <a:ext cx="936625" cy="576263"/>
          </a:xfrm>
          <a:prstGeom prst="rect">
            <a:avLst/>
          </a:prstGeom>
          <a:noFill/>
          <a:ln w="9525">
            <a:noFill/>
            <a:miter lim="800000"/>
            <a:headEnd/>
            <a:tailEnd/>
          </a:ln>
        </p:spPr>
        <p:txBody>
          <a:bodyPr wrap="none" anchor="ctr"/>
          <a:lstStyle/>
          <a:p>
            <a:pPr algn="ctr"/>
            <a:r>
              <a:rPr lang="tr-TR" sz="1400" b="1">
                <a:latin typeface="Arial Narrow" pitchFamily="34" charset="0"/>
              </a:rPr>
              <a:t>Performans </a:t>
            </a:r>
          </a:p>
          <a:p>
            <a:pPr algn="ctr"/>
            <a:r>
              <a:rPr lang="tr-TR" sz="1400" b="1">
                <a:latin typeface="Arial Narrow" pitchFamily="34" charset="0"/>
              </a:rPr>
              <a:t>Hedefi 1.1.1</a:t>
            </a:r>
          </a:p>
        </p:txBody>
      </p:sp>
      <p:sp>
        <p:nvSpPr>
          <p:cNvPr id="162842" name="Rectangle 39"/>
          <p:cNvSpPr>
            <a:spLocks noChangeArrowheads="1"/>
          </p:cNvSpPr>
          <p:nvPr/>
        </p:nvSpPr>
        <p:spPr bwMode="auto">
          <a:xfrm>
            <a:off x="4298950" y="2420938"/>
            <a:ext cx="936625" cy="576262"/>
          </a:xfrm>
          <a:prstGeom prst="rect">
            <a:avLst/>
          </a:prstGeom>
          <a:noFill/>
          <a:ln w="9525">
            <a:noFill/>
            <a:miter lim="800000"/>
            <a:headEnd/>
            <a:tailEnd/>
          </a:ln>
        </p:spPr>
        <p:txBody>
          <a:bodyPr wrap="none" anchor="ctr"/>
          <a:lstStyle/>
          <a:p>
            <a:pPr algn="ctr"/>
            <a:r>
              <a:rPr lang="tr-TR" sz="1400" b="1">
                <a:latin typeface="Arial Narrow" pitchFamily="34" charset="0"/>
              </a:rPr>
              <a:t>Performans </a:t>
            </a:r>
          </a:p>
          <a:p>
            <a:pPr algn="ctr"/>
            <a:r>
              <a:rPr lang="tr-TR" sz="1400" b="1">
                <a:latin typeface="Arial Narrow" pitchFamily="34" charset="0"/>
              </a:rPr>
              <a:t>Hedefi 1.1.2</a:t>
            </a:r>
          </a:p>
        </p:txBody>
      </p:sp>
      <p:sp>
        <p:nvSpPr>
          <p:cNvPr id="162843" name="Rectangle 40"/>
          <p:cNvSpPr>
            <a:spLocks noChangeArrowheads="1"/>
          </p:cNvSpPr>
          <p:nvPr/>
        </p:nvSpPr>
        <p:spPr bwMode="auto">
          <a:xfrm>
            <a:off x="4341813" y="2838450"/>
            <a:ext cx="936625" cy="576263"/>
          </a:xfrm>
          <a:prstGeom prst="rect">
            <a:avLst/>
          </a:prstGeom>
          <a:noFill/>
          <a:ln w="9525">
            <a:noFill/>
            <a:miter lim="800000"/>
            <a:headEnd/>
            <a:tailEnd/>
          </a:ln>
        </p:spPr>
        <p:txBody>
          <a:bodyPr wrap="none" anchor="ctr"/>
          <a:lstStyle/>
          <a:p>
            <a:pPr algn="ctr"/>
            <a:r>
              <a:rPr lang="tr-TR" sz="1400" b="1">
                <a:latin typeface="Arial Narrow" pitchFamily="34" charset="0"/>
              </a:rPr>
              <a:t>Performans </a:t>
            </a:r>
          </a:p>
          <a:p>
            <a:pPr algn="ctr"/>
            <a:r>
              <a:rPr lang="tr-TR" sz="1400" b="1">
                <a:latin typeface="Arial Narrow" pitchFamily="34" charset="0"/>
              </a:rPr>
              <a:t>Hedefi 1.2.1</a:t>
            </a:r>
          </a:p>
        </p:txBody>
      </p:sp>
      <p:sp>
        <p:nvSpPr>
          <p:cNvPr id="162844" name="Rectangle 41"/>
          <p:cNvSpPr>
            <a:spLocks noChangeArrowheads="1"/>
          </p:cNvSpPr>
          <p:nvPr/>
        </p:nvSpPr>
        <p:spPr bwMode="auto">
          <a:xfrm>
            <a:off x="4327525" y="3371850"/>
            <a:ext cx="936625" cy="576263"/>
          </a:xfrm>
          <a:prstGeom prst="rect">
            <a:avLst/>
          </a:prstGeom>
          <a:noFill/>
          <a:ln w="9525">
            <a:noFill/>
            <a:miter lim="800000"/>
            <a:headEnd/>
            <a:tailEnd/>
          </a:ln>
        </p:spPr>
        <p:txBody>
          <a:bodyPr wrap="none" anchor="ctr"/>
          <a:lstStyle/>
          <a:p>
            <a:pPr algn="ctr"/>
            <a:r>
              <a:rPr lang="tr-TR" sz="1400" b="1">
                <a:latin typeface="Arial Narrow" pitchFamily="34" charset="0"/>
              </a:rPr>
              <a:t>Performans </a:t>
            </a:r>
          </a:p>
          <a:p>
            <a:pPr algn="ctr"/>
            <a:r>
              <a:rPr lang="tr-TR" sz="1400" b="1">
                <a:latin typeface="Arial Narrow" pitchFamily="34" charset="0"/>
              </a:rPr>
              <a:t>Hedefi 1.2.2</a:t>
            </a:r>
          </a:p>
        </p:txBody>
      </p:sp>
      <p:sp>
        <p:nvSpPr>
          <p:cNvPr id="162845" name="Rectangle 42"/>
          <p:cNvSpPr>
            <a:spLocks noChangeArrowheads="1"/>
          </p:cNvSpPr>
          <p:nvPr/>
        </p:nvSpPr>
        <p:spPr bwMode="auto">
          <a:xfrm>
            <a:off x="4356100" y="3832225"/>
            <a:ext cx="936625" cy="576263"/>
          </a:xfrm>
          <a:prstGeom prst="rect">
            <a:avLst/>
          </a:prstGeom>
          <a:noFill/>
          <a:ln w="9525">
            <a:noFill/>
            <a:miter lim="800000"/>
            <a:headEnd/>
            <a:tailEnd/>
          </a:ln>
        </p:spPr>
        <p:txBody>
          <a:bodyPr wrap="none" anchor="ctr"/>
          <a:lstStyle/>
          <a:p>
            <a:pPr algn="ctr"/>
            <a:r>
              <a:rPr lang="tr-TR" sz="1400" b="1">
                <a:latin typeface="Arial Narrow" pitchFamily="34" charset="0"/>
              </a:rPr>
              <a:t>Performans </a:t>
            </a:r>
          </a:p>
          <a:p>
            <a:pPr algn="ctr"/>
            <a:r>
              <a:rPr lang="tr-TR" sz="1400" b="1">
                <a:latin typeface="Arial Narrow" pitchFamily="34" charset="0"/>
              </a:rPr>
              <a:t>Hedefi 2.1.1</a:t>
            </a:r>
          </a:p>
        </p:txBody>
      </p:sp>
      <p:sp>
        <p:nvSpPr>
          <p:cNvPr id="162846" name="Rectangle 43"/>
          <p:cNvSpPr>
            <a:spLocks noChangeArrowheads="1"/>
          </p:cNvSpPr>
          <p:nvPr/>
        </p:nvSpPr>
        <p:spPr bwMode="auto">
          <a:xfrm>
            <a:off x="4357688" y="4276725"/>
            <a:ext cx="936625" cy="576263"/>
          </a:xfrm>
          <a:prstGeom prst="rect">
            <a:avLst/>
          </a:prstGeom>
          <a:noFill/>
          <a:ln w="9525">
            <a:noFill/>
            <a:miter lim="800000"/>
            <a:headEnd/>
            <a:tailEnd/>
          </a:ln>
        </p:spPr>
        <p:txBody>
          <a:bodyPr wrap="none" anchor="ctr"/>
          <a:lstStyle/>
          <a:p>
            <a:pPr algn="ctr"/>
            <a:r>
              <a:rPr lang="tr-TR" sz="1400" b="1">
                <a:latin typeface="Arial Narrow" pitchFamily="34" charset="0"/>
              </a:rPr>
              <a:t>Performans </a:t>
            </a:r>
          </a:p>
          <a:p>
            <a:pPr algn="ctr"/>
            <a:r>
              <a:rPr lang="tr-TR" sz="1400" b="1">
                <a:latin typeface="Arial Narrow" pitchFamily="34" charset="0"/>
              </a:rPr>
              <a:t>Hedefi 2.1.2</a:t>
            </a:r>
          </a:p>
        </p:txBody>
      </p:sp>
      <p:sp>
        <p:nvSpPr>
          <p:cNvPr id="162847" name="Rectangle 44"/>
          <p:cNvSpPr>
            <a:spLocks noChangeArrowheads="1"/>
          </p:cNvSpPr>
          <p:nvPr/>
        </p:nvSpPr>
        <p:spPr bwMode="auto">
          <a:xfrm>
            <a:off x="4356100" y="4710113"/>
            <a:ext cx="936625" cy="576262"/>
          </a:xfrm>
          <a:prstGeom prst="rect">
            <a:avLst/>
          </a:prstGeom>
          <a:noFill/>
          <a:ln w="9525">
            <a:noFill/>
            <a:miter lim="800000"/>
            <a:headEnd/>
            <a:tailEnd/>
          </a:ln>
        </p:spPr>
        <p:txBody>
          <a:bodyPr wrap="none" anchor="ctr"/>
          <a:lstStyle/>
          <a:p>
            <a:pPr algn="ctr"/>
            <a:r>
              <a:rPr lang="tr-TR" sz="1400" b="1">
                <a:latin typeface="Arial Narrow" pitchFamily="34" charset="0"/>
              </a:rPr>
              <a:t>Performans </a:t>
            </a:r>
          </a:p>
          <a:p>
            <a:pPr algn="ctr"/>
            <a:r>
              <a:rPr lang="tr-TR" sz="1400" b="1">
                <a:latin typeface="Arial Narrow" pitchFamily="34" charset="0"/>
              </a:rPr>
              <a:t>Hedefi 2.2.1</a:t>
            </a:r>
          </a:p>
        </p:txBody>
      </p:sp>
      <p:sp>
        <p:nvSpPr>
          <p:cNvPr id="162848" name="Rectangle 45"/>
          <p:cNvSpPr>
            <a:spLocks noChangeArrowheads="1"/>
          </p:cNvSpPr>
          <p:nvPr/>
        </p:nvSpPr>
        <p:spPr bwMode="auto">
          <a:xfrm>
            <a:off x="4371975" y="5229225"/>
            <a:ext cx="936625" cy="576263"/>
          </a:xfrm>
          <a:prstGeom prst="rect">
            <a:avLst/>
          </a:prstGeom>
          <a:noFill/>
          <a:ln w="9525">
            <a:noFill/>
            <a:miter lim="800000"/>
            <a:headEnd/>
            <a:tailEnd/>
          </a:ln>
        </p:spPr>
        <p:txBody>
          <a:bodyPr wrap="none" anchor="ctr"/>
          <a:lstStyle/>
          <a:p>
            <a:pPr algn="ctr"/>
            <a:r>
              <a:rPr lang="tr-TR" sz="1400" b="1">
                <a:latin typeface="Arial Narrow" pitchFamily="34" charset="0"/>
              </a:rPr>
              <a:t>Performans </a:t>
            </a:r>
          </a:p>
          <a:p>
            <a:pPr algn="ctr"/>
            <a:r>
              <a:rPr lang="tr-TR" sz="1400" b="1">
                <a:latin typeface="Arial Narrow" pitchFamily="34" charset="0"/>
              </a:rPr>
              <a:t>Hedefi 2.2.2</a:t>
            </a:r>
          </a:p>
        </p:txBody>
      </p:sp>
      <p:sp>
        <p:nvSpPr>
          <p:cNvPr id="162849" name="Rectangle 46"/>
          <p:cNvSpPr>
            <a:spLocks noChangeArrowheads="1"/>
          </p:cNvSpPr>
          <p:nvPr/>
        </p:nvSpPr>
        <p:spPr bwMode="auto">
          <a:xfrm>
            <a:off x="5507038" y="1758950"/>
            <a:ext cx="1441450" cy="576263"/>
          </a:xfrm>
          <a:prstGeom prst="rect">
            <a:avLst/>
          </a:prstGeom>
          <a:noFill/>
          <a:ln w="9525">
            <a:noFill/>
            <a:miter lim="800000"/>
            <a:headEnd/>
            <a:tailEnd/>
          </a:ln>
        </p:spPr>
        <p:txBody>
          <a:bodyPr wrap="none" anchor="ctr"/>
          <a:lstStyle/>
          <a:p>
            <a:pPr algn="ctr"/>
            <a:r>
              <a:rPr lang="tr-TR" sz="1400" b="1">
                <a:latin typeface="Arial Narrow" pitchFamily="34" charset="0"/>
              </a:rPr>
              <a:t>Faaliyet / Proje</a:t>
            </a:r>
          </a:p>
        </p:txBody>
      </p:sp>
      <p:sp>
        <p:nvSpPr>
          <p:cNvPr id="162850" name="Rectangle 47"/>
          <p:cNvSpPr>
            <a:spLocks noChangeArrowheads="1"/>
          </p:cNvSpPr>
          <p:nvPr/>
        </p:nvSpPr>
        <p:spPr bwMode="auto">
          <a:xfrm>
            <a:off x="5507038" y="2360613"/>
            <a:ext cx="1441450" cy="576262"/>
          </a:xfrm>
          <a:prstGeom prst="rect">
            <a:avLst/>
          </a:prstGeom>
          <a:noFill/>
          <a:ln w="9525">
            <a:noFill/>
            <a:miter lim="800000"/>
            <a:headEnd/>
            <a:tailEnd/>
          </a:ln>
        </p:spPr>
        <p:txBody>
          <a:bodyPr wrap="none" anchor="ctr"/>
          <a:lstStyle/>
          <a:p>
            <a:pPr algn="ctr"/>
            <a:r>
              <a:rPr lang="tr-TR" sz="1400" b="1">
                <a:latin typeface="Arial Narrow" pitchFamily="34" charset="0"/>
              </a:rPr>
              <a:t>Faaliyet / Proje</a:t>
            </a:r>
          </a:p>
        </p:txBody>
      </p:sp>
      <p:sp>
        <p:nvSpPr>
          <p:cNvPr id="162851" name="Rectangle 48"/>
          <p:cNvSpPr>
            <a:spLocks noChangeArrowheads="1"/>
          </p:cNvSpPr>
          <p:nvPr/>
        </p:nvSpPr>
        <p:spPr bwMode="auto">
          <a:xfrm>
            <a:off x="5578475" y="2924175"/>
            <a:ext cx="1441450" cy="576263"/>
          </a:xfrm>
          <a:prstGeom prst="rect">
            <a:avLst/>
          </a:prstGeom>
          <a:noFill/>
          <a:ln w="9525">
            <a:noFill/>
            <a:miter lim="800000"/>
            <a:headEnd/>
            <a:tailEnd/>
          </a:ln>
        </p:spPr>
        <p:txBody>
          <a:bodyPr wrap="none" anchor="ctr"/>
          <a:lstStyle/>
          <a:p>
            <a:pPr algn="ctr"/>
            <a:r>
              <a:rPr lang="tr-TR" sz="1400" b="1">
                <a:latin typeface="Arial Narrow" pitchFamily="34" charset="0"/>
              </a:rPr>
              <a:t>Faaliyet / Proje</a:t>
            </a:r>
          </a:p>
        </p:txBody>
      </p:sp>
      <p:sp>
        <p:nvSpPr>
          <p:cNvPr id="162852" name="Rectangle 49"/>
          <p:cNvSpPr>
            <a:spLocks noChangeArrowheads="1"/>
          </p:cNvSpPr>
          <p:nvPr/>
        </p:nvSpPr>
        <p:spPr bwMode="auto">
          <a:xfrm>
            <a:off x="5578475" y="3429000"/>
            <a:ext cx="1441450" cy="576263"/>
          </a:xfrm>
          <a:prstGeom prst="rect">
            <a:avLst/>
          </a:prstGeom>
          <a:noFill/>
          <a:ln w="9525">
            <a:noFill/>
            <a:miter lim="800000"/>
            <a:headEnd/>
            <a:tailEnd/>
          </a:ln>
        </p:spPr>
        <p:txBody>
          <a:bodyPr wrap="none" anchor="ctr"/>
          <a:lstStyle/>
          <a:p>
            <a:pPr algn="ctr"/>
            <a:r>
              <a:rPr lang="tr-TR" sz="1400" b="1">
                <a:latin typeface="Arial Narrow" pitchFamily="34" charset="0"/>
              </a:rPr>
              <a:t>Faaliyet / Proje</a:t>
            </a:r>
          </a:p>
        </p:txBody>
      </p:sp>
      <p:sp>
        <p:nvSpPr>
          <p:cNvPr id="162853" name="Rectangle 50"/>
          <p:cNvSpPr>
            <a:spLocks noChangeArrowheads="1"/>
          </p:cNvSpPr>
          <p:nvPr/>
        </p:nvSpPr>
        <p:spPr bwMode="auto">
          <a:xfrm>
            <a:off x="5578475" y="3860800"/>
            <a:ext cx="1441450" cy="576263"/>
          </a:xfrm>
          <a:prstGeom prst="rect">
            <a:avLst/>
          </a:prstGeom>
          <a:noFill/>
          <a:ln w="9525">
            <a:noFill/>
            <a:miter lim="800000"/>
            <a:headEnd/>
            <a:tailEnd/>
          </a:ln>
        </p:spPr>
        <p:txBody>
          <a:bodyPr wrap="none" anchor="ctr"/>
          <a:lstStyle/>
          <a:p>
            <a:pPr algn="ctr"/>
            <a:r>
              <a:rPr lang="tr-TR" sz="1400" b="1">
                <a:latin typeface="Arial Narrow" pitchFamily="34" charset="0"/>
              </a:rPr>
              <a:t>Faaliyet / Proje</a:t>
            </a:r>
          </a:p>
        </p:txBody>
      </p:sp>
      <p:sp>
        <p:nvSpPr>
          <p:cNvPr id="162854" name="Rectangle 51"/>
          <p:cNvSpPr>
            <a:spLocks noChangeArrowheads="1"/>
          </p:cNvSpPr>
          <p:nvPr/>
        </p:nvSpPr>
        <p:spPr bwMode="auto">
          <a:xfrm>
            <a:off x="5578475" y="4365625"/>
            <a:ext cx="1441450" cy="576263"/>
          </a:xfrm>
          <a:prstGeom prst="rect">
            <a:avLst/>
          </a:prstGeom>
          <a:noFill/>
          <a:ln w="9525">
            <a:noFill/>
            <a:miter lim="800000"/>
            <a:headEnd/>
            <a:tailEnd/>
          </a:ln>
        </p:spPr>
        <p:txBody>
          <a:bodyPr wrap="none" anchor="ctr"/>
          <a:lstStyle/>
          <a:p>
            <a:pPr algn="ctr"/>
            <a:r>
              <a:rPr lang="tr-TR" sz="1400" b="1">
                <a:latin typeface="Arial Narrow" pitchFamily="34" charset="0"/>
              </a:rPr>
              <a:t>Faaliyet / Proje</a:t>
            </a:r>
          </a:p>
        </p:txBody>
      </p:sp>
      <p:sp>
        <p:nvSpPr>
          <p:cNvPr id="162855" name="Rectangle 52"/>
          <p:cNvSpPr>
            <a:spLocks noChangeArrowheads="1"/>
          </p:cNvSpPr>
          <p:nvPr/>
        </p:nvSpPr>
        <p:spPr bwMode="auto">
          <a:xfrm>
            <a:off x="5578475" y="4724400"/>
            <a:ext cx="1441450" cy="576263"/>
          </a:xfrm>
          <a:prstGeom prst="rect">
            <a:avLst/>
          </a:prstGeom>
          <a:noFill/>
          <a:ln w="9525">
            <a:noFill/>
            <a:miter lim="800000"/>
            <a:headEnd/>
            <a:tailEnd/>
          </a:ln>
        </p:spPr>
        <p:txBody>
          <a:bodyPr wrap="none" anchor="ctr"/>
          <a:lstStyle/>
          <a:p>
            <a:pPr algn="ctr"/>
            <a:r>
              <a:rPr lang="tr-TR" sz="1400" b="1">
                <a:latin typeface="Arial Narrow" pitchFamily="34" charset="0"/>
              </a:rPr>
              <a:t>Faaliyet / Proje</a:t>
            </a:r>
          </a:p>
        </p:txBody>
      </p:sp>
      <p:sp>
        <p:nvSpPr>
          <p:cNvPr id="162856" name="Rectangle 53"/>
          <p:cNvSpPr>
            <a:spLocks noChangeArrowheads="1"/>
          </p:cNvSpPr>
          <p:nvPr/>
        </p:nvSpPr>
        <p:spPr bwMode="auto">
          <a:xfrm>
            <a:off x="5578475" y="5229225"/>
            <a:ext cx="1441450" cy="576263"/>
          </a:xfrm>
          <a:prstGeom prst="rect">
            <a:avLst/>
          </a:prstGeom>
          <a:noFill/>
          <a:ln w="9525">
            <a:noFill/>
            <a:miter lim="800000"/>
            <a:headEnd/>
            <a:tailEnd/>
          </a:ln>
        </p:spPr>
        <p:txBody>
          <a:bodyPr wrap="none" anchor="ctr"/>
          <a:lstStyle/>
          <a:p>
            <a:pPr algn="ctr"/>
            <a:r>
              <a:rPr lang="tr-TR" sz="1400" b="1">
                <a:latin typeface="Arial Narrow" pitchFamily="34" charset="0"/>
              </a:rPr>
              <a:t>Faaliyet / Proje</a:t>
            </a:r>
          </a:p>
        </p:txBody>
      </p:sp>
      <p:sp>
        <p:nvSpPr>
          <p:cNvPr id="162857" name="Line 54"/>
          <p:cNvSpPr>
            <a:spLocks noChangeShapeType="1"/>
          </p:cNvSpPr>
          <p:nvPr/>
        </p:nvSpPr>
        <p:spPr bwMode="auto">
          <a:xfrm>
            <a:off x="5480050" y="1916113"/>
            <a:ext cx="0" cy="3889375"/>
          </a:xfrm>
          <a:prstGeom prst="line">
            <a:avLst/>
          </a:prstGeom>
          <a:noFill/>
          <a:ln w="38100">
            <a:solidFill>
              <a:srgbClr val="CC0000"/>
            </a:solidFill>
            <a:miter lim="800000"/>
            <a:headEnd/>
            <a:tailEnd/>
          </a:ln>
        </p:spPr>
        <p:txBody>
          <a:bodyPr wrap="none"/>
          <a:lstStyle/>
          <a:p>
            <a:endParaRPr lang="tr-TR"/>
          </a:p>
        </p:txBody>
      </p:sp>
      <p:sp>
        <p:nvSpPr>
          <p:cNvPr id="162858" name="Line 55"/>
          <p:cNvSpPr>
            <a:spLocks noChangeShapeType="1"/>
          </p:cNvSpPr>
          <p:nvPr/>
        </p:nvSpPr>
        <p:spPr bwMode="auto">
          <a:xfrm>
            <a:off x="5262563" y="2060575"/>
            <a:ext cx="431800" cy="0"/>
          </a:xfrm>
          <a:prstGeom prst="line">
            <a:avLst/>
          </a:prstGeom>
          <a:noFill/>
          <a:ln w="38100">
            <a:solidFill>
              <a:srgbClr val="FFFF00"/>
            </a:solidFill>
            <a:miter lim="800000"/>
            <a:headEnd type="triangle" w="med" len="med"/>
            <a:tailEnd type="triangle" w="med" len="med"/>
          </a:ln>
        </p:spPr>
        <p:txBody>
          <a:bodyPr wrap="none"/>
          <a:lstStyle/>
          <a:p>
            <a:endParaRPr lang="tr-TR"/>
          </a:p>
        </p:txBody>
      </p:sp>
      <p:sp>
        <p:nvSpPr>
          <p:cNvPr id="162859" name="Line 56"/>
          <p:cNvSpPr>
            <a:spLocks noChangeShapeType="1"/>
          </p:cNvSpPr>
          <p:nvPr/>
        </p:nvSpPr>
        <p:spPr bwMode="auto">
          <a:xfrm>
            <a:off x="5249863" y="2662238"/>
            <a:ext cx="431800" cy="0"/>
          </a:xfrm>
          <a:prstGeom prst="line">
            <a:avLst/>
          </a:prstGeom>
          <a:noFill/>
          <a:ln w="38100">
            <a:solidFill>
              <a:srgbClr val="FFFF00"/>
            </a:solidFill>
            <a:miter lim="800000"/>
            <a:headEnd type="triangle" w="med" len="med"/>
            <a:tailEnd type="triangle" w="med" len="med"/>
          </a:ln>
        </p:spPr>
        <p:txBody>
          <a:bodyPr wrap="none"/>
          <a:lstStyle/>
          <a:p>
            <a:endParaRPr lang="tr-TR"/>
          </a:p>
        </p:txBody>
      </p:sp>
      <p:sp>
        <p:nvSpPr>
          <p:cNvPr id="162860" name="Line 57"/>
          <p:cNvSpPr>
            <a:spLocks noChangeShapeType="1"/>
          </p:cNvSpPr>
          <p:nvPr/>
        </p:nvSpPr>
        <p:spPr bwMode="auto">
          <a:xfrm>
            <a:off x="5249863" y="3213100"/>
            <a:ext cx="431800" cy="0"/>
          </a:xfrm>
          <a:prstGeom prst="line">
            <a:avLst/>
          </a:prstGeom>
          <a:noFill/>
          <a:ln w="38100">
            <a:solidFill>
              <a:srgbClr val="FFFF00"/>
            </a:solidFill>
            <a:miter lim="800000"/>
            <a:headEnd type="triangle" w="med" len="med"/>
            <a:tailEnd type="triangle" w="med" len="med"/>
          </a:ln>
        </p:spPr>
        <p:txBody>
          <a:bodyPr wrap="none"/>
          <a:lstStyle/>
          <a:p>
            <a:endParaRPr lang="tr-TR"/>
          </a:p>
        </p:txBody>
      </p:sp>
      <p:sp>
        <p:nvSpPr>
          <p:cNvPr id="162861" name="Line 58"/>
          <p:cNvSpPr>
            <a:spLocks noChangeShapeType="1"/>
          </p:cNvSpPr>
          <p:nvPr/>
        </p:nvSpPr>
        <p:spPr bwMode="auto">
          <a:xfrm>
            <a:off x="5264150" y="3744913"/>
            <a:ext cx="431800" cy="0"/>
          </a:xfrm>
          <a:prstGeom prst="line">
            <a:avLst/>
          </a:prstGeom>
          <a:noFill/>
          <a:ln w="38100">
            <a:solidFill>
              <a:srgbClr val="FFFF00"/>
            </a:solidFill>
            <a:miter lim="800000"/>
            <a:headEnd type="triangle" w="med" len="med"/>
            <a:tailEnd type="triangle" w="med" len="med"/>
          </a:ln>
        </p:spPr>
        <p:txBody>
          <a:bodyPr wrap="none"/>
          <a:lstStyle/>
          <a:p>
            <a:endParaRPr lang="tr-TR"/>
          </a:p>
        </p:txBody>
      </p:sp>
      <p:sp>
        <p:nvSpPr>
          <p:cNvPr id="162862" name="Line 59"/>
          <p:cNvSpPr>
            <a:spLocks noChangeShapeType="1"/>
          </p:cNvSpPr>
          <p:nvPr/>
        </p:nvSpPr>
        <p:spPr bwMode="auto">
          <a:xfrm>
            <a:off x="5249863" y="4164013"/>
            <a:ext cx="431800" cy="0"/>
          </a:xfrm>
          <a:prstGeom prst="line">
            <a:avLst/>
          </a:prstGeom>
          <a:noFill/>
          <a:ln w="38100">
            <a:solidFill>
              <a:srgbClr val="FFFF00"/>
            </a:solidFill>
            <a:miter lim="800000"/>
            <a:headEnd type="triangle" w="med" len="med"/>
            <a:tailEnd type="triangle" w="med" len="med"/>
          </a:ln>
        </p:spPr>
        <p:txBody>
          <a:bodyPr wrap="none"/>
          <a:lstStyle/>
          <a:p>
            <a:endParaRPr lang="tr-TR"/>
          </a:p>
        </p:txBody>
      </p:sp>
      <p:sp>
        <p:nvSpPr>
          <p:cNvPr id="162863" name="Line 60"/>
          <p:cNvSpPr>
            <a:spLocks noChangeShapeType="1"/>
          </p:cNvSpPr>
          <p:nvPr/>
        </p:nvSpPr>
        <p:spPr bwMode="auto">
          <a:xfrm>
            <a:off x="5278438" y="4652963"/>
            <a:ext cx="431800" cy="0"/>
          </a:xfrm>
          <a:prstGeom prst="line">
            <a:avLst/>
          </a:prstGeom>
          <a:noFill/>
          <a:ln w="38100">
            <a:solidFill>
              <a:srgbClr val="FFFF00"/>
            </a:solidFill>
            <a:miter lim="800000"/>
            <a:headEnd type="triangle" w="med" len="med"/>
            <a:tailEnd type="triangle" w="med" len="med"/>
          </a:ln>
        </p:spPr>
        <p:txBody>
          <a:bodyPr wrap="none"/>
          <a:lstStyle/>
          <a:p>
            <a:endParaRPr lang="tr-TR"/>
          </a:p>
        </p:txBody>
      </p:sp>
      <p:sp>
        <p:nvSpPr>
          <p:cNvPr id="162864" name="Line 61"/>
          <p:cNvSpPr>
            <a:spLocks noChangeShapeType="1"/>
          </p:cNvSpPr>
          <p:nvPr/>
        </p:nvSpPr>
        <p:spPr bwMode="auto">
          <a:xfrm>
            <a:off x="5264150" y="5013325"/>
            <a:ext cx="431800" cy="0"/>
          </a:xfrm>
          <a:prstGeom prst="line">
            <a:avLst/>
          </a:prstGeom>
          <a:noFill/>
          <a:ln w="38100">
            <a:solidFill>
              <a:srgbClr val="FFFF00"/>
            </a:solidFill>
            <a:miter lim="800000"/>
            <a:headEnd type="triangle" w="med" len="med"/>
            <a:tailEnd type="triangle" w="med" len="med"/>
          </a:ln>
        </p:spPr>
        <p:txBody>
          <a:bodyPr wrap="none"/>
          <a:lstStyle/>
          <a:p>
            <a:endParaRPr lang="tr-TR"/>
          </a:p>
        </p:txBody>
      </p:sp>
      <p:sp>
        <p:nvSpPr>
          <p:cNvPr id="162865" name="Line 62"/>
          <p:cNvSpPr>
            <a:spLocks noChangeShapeType="1"/>
          </p:cNvSpPr>
          <p:nvPr/>
        </p:nvSpPr>
        <p:spPr bwMode="auto">
          <a:xfrm>
            <a:off x="5278438" y="5575300"/>
            <a:ext cx="431800" cy="0"/>
          </a:xfrm>
          <a:prstGeom prst="line">
            <a:avLst/>
          </a:prstGeom>
          <a:noFill/>
          <a:ln w="38100">
            <a:solidFill>
              <a:srgbClr val="FFFF00"/>
            </a:solidFill>
            <a:miter lim="800000"/>
            <a:headEnd type="triangle" w="med" len="med"/>
            <a:tailEnd type="triangle" w="med" len="med"/>
          </a:ln>
        </p:spPr>
        <p:txBody>
          <a:bodyPr wrap="none"/>
          <a:lstStyle/>
          <a:p>
            <a:endParaRPr lang="tr-TR"/>
          </a:p>
        </p:txBody>
      </p:sp>
      <p:sp>
        <p:nvSpPr>
          <p:cNvPr id="162866" name="Rectangle 63"/>
          <p:cNvSpPr>
            <a:spLocks noChangeArrowheads="1"/>
          </p:cNvSpPr>
          <p:nvPr/>
        </p:nvSpPr>
        <p:spPr bwMode="auto">
          <a:xfrm>
            <a:off x="2859088" y="2320925"/>
            <a:ext cx="936625" cy="576263"/>
          </a:xfrm>
          <a:prstGeom prst="rect">
            <a:avLst/>
          </a:prstGeom>
          <a:noFill/>
          <a:ln w="9525">
            <a:noFill/>
            <a:miter lim="800000"/>
            <a:headEnd/>
            <a:tailEnd/>
          </a:ln>
        </p:spPr>
        <p:txBody>
          <a:bodyPr wrap="none" anchor="ctr"/>
          <a:lstStyle/>
          <a:p>
            <a:pPr algn="ctr"/>
            <a:r>
              <a:rPr lang="tr-TR" sz="1400" b="1">
                <a:latin typeface="Arial Narrow" pitchFamily="34" charset="0"/>
              </a:rPr>
              <a:t>Harcama</a:t>
            </a:r>
          </a:p>
          <a:p>
            <a:pPr algn="ctr"/>
            <a:r>
              <a:rPr lang="tr-TR" sz="1400" b="1">
                <a:latin typeface="Arial Narrow" pitchFamily="34" charset="0"/>
              </a:rPr>
              <a:t>Birimi A</a:t>
            </a:r>
          </a:p>
        </p:txBody>
      </p:sp>
      <p:sp>
        <p:nvSpPr>
          <p:cNvPr id="162867" name="Rectangle 64"/>
          <p:cNvSpPr>
            <a:spLocks noChangeArrowheads="1"/>
          </p:cNvSpPr>
          <p:nvPr/>
        </p:nvSpPr>
        <p:spPr bwMode="auto">
          <a:xfrm>
            <a:off x="2843213" y="3170238"/>
            <a:ext cx="936625" cy="576262"/>
          </a:xfrm>
          <a:prstGeom prst="rect">
            <a:avLst/>
          </a:prstGeom>
          <a:noFill/>
          <a:ln w="9525">
            <a:noFill/>
            <a:miter lim="800000"/>
            <a:headEnd/>
            <a:tailEnd/>
          </a:ln>
        </p:spPr>
        <p:txBody>
          <a:bodyPr wrap="none" anchor="ctr"/>
          <a:lstStyle/>
          <a:p>
            <a:pPr algn="ctr"/>
            <a:r>
              <a:rPr lang="tr-TR" sz="1400" b="1">
                <a:latin typeface="Arial Narrow" pitchFamily="34" charset="0"/>
              </a:rPr>
              <a:t>Harcama</a:t>
            </a:r>
          </a:p>
          <a:p>
            <a:pPr algn="ctr"/>
            <a:r>
              <a:rPr lang="tr-TR" sz="1400" b="1">
                <a:latin typeface="Arial Narrow" pitchFamily="34" charset="0"/>
              </a:rPr>
              <a:t>Birimi B</a:t>
            </a:r>
          </a:p>
        </p:txBody>
      </p:sp>
      <p:sp>
        <p:nvSpPr>
          <p:cNvPr id="162868" name="Rectangle 65"/>
          <p:cNvSpPr>
            <a:spLocks noChangeArrowheads="1"/>
          </p:cNvSpPr>
          <p:nvPr/>
        </p:nvSpPr>
        <p:spPr bwMode="auto">
          <a:xfrm>
            <a:off x="2857500" y="4033838"/>
            <a:ext cx="936625" cy="576262"/>
          </a:xfrm>
          <a:prstGeom prst="rect">
            <a:avLst/>
          </a:prstGeom>
          <a:noFill/>
          <a:ln w="9525">
            <a:noFill/>
            <a:miter lim="800000"/>
            <a:headEnd/>
            <a:tailEnd/>
          </a:ln>
        </p:spPr>
        <p:txBody>
          <a:bodyPr wrap="none" anchor="ctr"/>
          <a:lstStyle/>
          <a:p>
            <a:pPr algn="ctr"/>
            <a:r>
              <a:rPr lang="tr-TR" sz="1400" b="1">
                <a:latin typeface="Arial Narrow" pitchFamily="34" charset="0"/>
              </a:rPr>
              <a:t>Harcama</a:t>
            </a:r>
          </a:p>
          <a:p>
            <a:pPr algn="ctr"/>
            <a:r>
              <a:rPr lang="tr-TR" sz="1400" b="1">
                <a:latin typeface="Arial Narrow" pitchFamily="34" charset="0"/>
              </a:rPr>
              <a:t>Birimi A</a:t>
            </a:r>
          </a:p>
        </p:txBody>
      </p:sp>
      <p:sp>
        <p:nvSpPr>
          <p:cNvPr id="162869" name="Rectangle 66"/>
          <p:cNvSpPr>
            <a:spLocks noChangeArrowheads="1"/>
          </p:cNvSpPr>
          <p:nvPr/>
        </p:nvSpPr>
        <p:spPr bwMode="auto">
          <a:xfrm>
            <a:off x="2859088" y="4868863"/>
            <a:ext cx="936625" cy="576262"/>
          </a:xfrm>
          <a:prstGeom prst="rect">
            <a:avLst/>
          </a:prstGeom>
          <a:noFill/>
          <a:ln w="9525">
            <a:noFill/>
            <a:miter lim="800000"/>
            <a:headEnd/>
            <a:tailEnd/>
          </a:ln>
        </p:spPr>
        <p:txBody>
          <a:bodyPr wrap="none" anchor="ctr"/>
          <a:lstStyle/>
          <a:p>
            <a:pPr algn="ctr"/>
            <a:r>
              <a:rPr lang="tr-TR" sz="1400" b="1">
                <a:latin typeface="Arial Narrow" pitchFamily="34" charset="0"/>
              </a:rPr>
              <a:t>Harcama</a:t>
            </a:r>
          </a:p>
          <a:p>
            <a:pPr algn="ctr"/>
            <a:r>
              <a:rPr lang="tr-TR" sz="1400" b="1">
                <a:latin typeface="Arial Narrow" pitchFamily="34" charset="0"/>
              </a:rPr>
              <a:t>Birimi B</a:t>
            </a:r>
          </a:p>
        </p:txBody>
      </p:sp>
      <p:grpSp>
        <p:nvGrpSpPr>
          <p:cNvPr id="5" name="Group 67"/>
          <p:cNvGrpSpPr>
            <a:grpSpLocks/>
          </p:cNvGrpSpPr>
          <p:nvPr/>
        </p:nvGrpSpPr>
        <p:grpSpPr bwMode="auto">
          <a:xfrm>
            <a:off x="6931025" y="2060575"/>
            <a:ext cx="304800" cy="647700"/>
            <a:chOff x="4286" y="1298"/>
            <a:chExt cx="192" cy="408"/>
          </a:xfrm>
        </p:grpSpPr>
        <p:sp>
          <p:nvSpPr>
            <p:cNvPr id="162899" name="Line 68"/>
            <p:cNvSpPr>
              <a:spLocks noChangeShapeType="1"/>
            </p:cNvSpPr>
            <p:nvPr/>
          </p:nvSpPr>
          <p:spPr bwMode="auto">
            <a:xfrm flipV="1">
              <a:off x="4468" y="1298"/>
              <a:ext cx="0" cy="398"/>
            </a:xfrm>
            <a:prstGeom prst="line">
              <a:avLst/>
            </a:prstGeom>
            <a:noFill/>
            <a:ln w="38100">
              <a:solidFill>
                <a:schemeClr val="tx1"/>
              </a:solidFill>
              <a:miter lim="800000"/>
              <a:headEnd/>
              <a:tailEnd/>
            </a:ln>
          </p:spPr>
          <p:txBody>
            <a:bodyPr wrap="none"/>
            <a:lstStyle/>
            <a:p>
              <a:endParaRPr lang="tr-TR"/>
            </a:p>
          </p:txBody>
        </p:sp>
        <p:sp>
          <p:nvSpPr>
            <p:cNvPr id="162900" name="Line 69"/>
            <p:cNvSpPr>
              <a:spLocks noChangeShapeType="1"/>
            </p:cNvSpPr>
            <p:nvPr/>
          </p:nvSpPr>
          <p:spPr bwMode="auto">
            <a:xfrm>
              <a:off x="4286" y="1298"/>
              <a:ext cx="182" cy="0"/>
            </a:xfrm>
            <a:prstGeom prst="line">
              <a:avLst/>
            </a:prstGeom>
            <a:noFill/>
            <a:ln w="38100">
              <a:solidFill>
                <a:schemeClr val="tx1"/>
              </a:solidFill>
              <a:miter lim="800000"/>
              <a:headEnd/>
              <a:tailEnd/>
            </a:ln>
          </p:spPr>
          <p:txBody>
            <a:bodyPr wrap="none"/>
            <a:lstStyle/>
            <a:p>
              <a:endParaRPr lang="tr-TR"/>
            </a:p>
          </p:txBody>
        </p:sp>
        <p:sp>
          <p:nvSpPr>
            <p:cNvPr id="162901" name="Line 70"/>
            <p:cNvSpPr>
              <a:spLocks noChangeShapeType="1"/>
            </p:cNvSpPr>
            <p:nvPr/>
          </p:nvSpPr>
          <p:spPr bwMode="auto">
            <a:xfrm>
              <a:off x="4296" y="1706"/>
              <a:ext cx="182" cy="0"/>
            </a:xfrm>
            <a:prstGeom prst="line">
              <a:avLst/>
            </a:prstGeom>
            <a:noFill/>
            <a:ln w="38100">
              <a:solidFill>
                <a:schemeClr val="tx1"/>
              </a:solidFill>
              <a:miter lim="800000"/>
              <a:headEnd/>
              <a:tailEnd/>
            </a:ln>
          </p:spPr>
          <p:txBody>
            <a:bodyPr wrap="none"/>
            <a:lstStyle/>
            <a:p>
              <a:endParaRPr lang="tr-TR"/>
            </a:p>
          </p:txBody>
        </p:sp>
      </p:grpSp>
      <p:grpSp>
        <p:nvGrpSpPr>
          <p:cNvPr id="6" name="Group 71"/>
          <p:cNvGrpSpPr>
            <a:grpSpLocks/>
          </p:cNvGrpSpPr>
          <p:nvPr/>
        </p:nvGrpSpPr>
        <p:grpSpPr bwMode="auto">
          <a:xfrm>
            <a:off x="6931025" y="3141663"/>
            <a:ext cx="304800" cy="647700"/>
            <a:chOff x="4286" y="1298"/>
            <a:chExt cx="192" cy="408"/>
          </a:xfrm>
        </p:grpSpPr>
        <p:sp>
          <p:nvSpPr>
            <p:cNvPr id="162896" name="Line 72"/>
            <p:cNvSpPr>
              <a:spLocks noChangeShapeType="1"/>
            </p:cNvSpPr>
            <p:nvPr/>
          </p:nvSpPr>
          <p:spPr bwMode="auto">
            <a:xfrm flipV="1">
              <a:off x="4468" y="1298"/>
              <a:ext cx="0" cy="398"/>
            </a:xfrm>
            <a:prstGeom prst="line">
              <a:avLst/>
            </a:prstGeom>
            <a:noFill/>
            <a:ln w="38100">
              <a:solidFill>
                <a:schemeClr val="tx1"/>
              </a:solidFill>
              <a:miter lim="800000"/>
              <a:headEnd/>
              <a:tailEnd/>
            </a:ln>
          </p:spPr>
          <p:txBody>
            <a:bodyPr wrap="none"/>
            <a:lstStyle/>
            <a:p>
              <a:endParaRPr lang="tr-TR"/>
            </a:p>
          </p:txBody>
        </p:sp>
        <p:sp>
          <p:nvSpPr>
            <p:cNvPr id="162897" name="Line 73"/>
            <p:cNvSpPr>
              <a:spLocks noChangeShapeType="1"/>
            </p:cNvSpPr>
            <p:nvPr/>
          </p:nvSpPr>
          <p:spPr bwMode="auto">
            <a:xfrm>
              <a:off x="4286" y="1298"/>
              <a:ext cx="182" cy="0"/>
            </a:xfrm>
            <a:prstGeom prst="line">
              <a:avLst/>
            </a:prstGeom>
            <a:noFill/>
            <a:ln w="38100">
              <a:solidFill>
                <a:schemeClr val="tx1"/>
              </a:solidFill>
              <a:miter lim="800000"/>
              <a:headEnd/>
              <a:tailEnd/>
            </a:ln>
          </p:spPr>
          <p:txBody>
            <a:bodyPr wrap="none"/>
            <a:lstStyle/>
            <a:p>
              <a:endParaRPr lang="tr-TR"/>
            </a:p>
          </p:txBody>
        </p:sp>
        <p:sp>
          <p:nvSpPr>
            <p:cNvPr id="162898" name="Line 74"/>
            <p:cNvSpPr>
              <a:spLocks noChangeShapeType="1"/>
            </p:cNvSpPr>
            <p:nvPr/>
          </p:nvSpPr>
          <p:spPr bwMode="auto">
            <a:xfrm>
              <a:off x="4296" y="1706"/>
              <a:ext cx="182" cy="0"/>
            </a:xfrm>
            <a:prstGeom prst="line">
              <a:avLst/>
            </a:prstGeom>
            <a:noFill/>
            <a:ln w="38100">
              <a:solidFill>
                <a:schemeClr val="tx1"/>
              </a:solidFill>
              <a:miter lim="800000"/>
              <a:headEnd/>
              <a:tailEnd/>
            </a:ln>
          </p:spPr>
          <p:txBody>
            <a:bodyPr wrap="none"/>
            <a:lstStyle/>
            <a:p>
              <a:endParaRPr lang="tr-TR"/>
            </a:p>
          </p:txBody>
        </p:sp>
      </p:grpSp>
      <p:grpSp>
        <p:nvGrpSpPr>
          <p:cNvPr id="7" name="Group 75"/>
          <p:cNvGrpSpPr>
            <a:grpSpLocks/>
          </p:cNvGrpSpPr>
          <p:nvPr/>
        </p:nvGrpSpPr>
        <p:grpSpPr bwMode="auto">
          <a:xfrm>
            <a:off x="6931025" y="4076700"/>
            <a:ext cx="304800" cy="647700"/>
            <a:chOff x="4286" y="1298"/>
            <a:chExt cx="192" cy="408"/>
          </a:xfrm>
        </p:grpSpPr>
        <p:sp>
          <p:nvSpPr>
            <p:cNvPr id="162893" name="Line 76"/>
            <p:cNvSpPr>
              <a:spLocks noChangeShapeType="1"/>
            </p:cNvSpPr>
            <p:nvPr/>
          </p:nvSpPr>
          <p:spPr bwMode="auto">
            <a:xfrm flipV="1">
              <a:off x="4468" y="1298"/>
              <a:ext cx="0" cy="398"/>
            </a:xfrm>
            <a:prstGeom prst="line">
              <a:avLst/>
            </a:prstGeom>
            <a:noFill/>
            <a:ln w="38100">
              <a:solidFill>
                <a:schemeClr val="tx1"/>
              </a:solidFill>
              <a:miter lim="800000"/>
              <a:headEnd/>
              <a:tailEnd/>
            </a:ln>
          </p:spPr>
          <p:txBody>
            <a:bodyPr wrap="none"/>
            <a:lstStyle/>
            <a:p>
              <a:endParaRPr lang="tr-TR"/>
            </a:p>
          </p:txBody>
        </p:sp>
        <p:sp>
          <p:nvSpPr>
            <p:cNvPr id="162894" name="Line 77"/>
            <p:cNvSpPr>
              <a:spLocks noChangeShapeType="1"/>
            </p:cNvSpPr>
            <p:nvPr/>
          </p:nvSpPr>
          <p:spPr bwMode="auto">
            <a:xfrm>
              <a:off x="4286" y="1298"/>
              <a:ext cx="182" cy="0"/>
            </a:xfrm>
            <a:prstGeom prst="line">
              <a:avLst/>
            </a:prstGeom>
            <a:noFill/>
            <a:ln w="38100">
              <a:solidFill>
                <a:schemeClr val="tx1"/>
              </a:solidFill>
              <a:miter lim="800000"/>
              <a:headEnd/>
              <a:tailEnd/>
            </a:ln>
          </p:spPr>
          <p:txBody>
            <a:bodyPr wrap="none"/>
            <a:lstStyle/>
            <a:p>
              <a:endParaRPr lang="tr-TR"/>
            </a:p>
          </p:txBody>
        </p:sp>
        <p:sp>
          <p:nvSpPr>
            <p:cNvPr id="162895" name="Line 78"/>
            <p:cNvSpPr>
              <a:spLocks noChangeShapeType="1"/>
            </p:cNvSpPr>
            <p:nvPr/>
          </p:nvSpPr>
          <p:spPr bwMode="auto">
            <a:xfrm>
              <a:off x="4296" y="1706"/>
              <a:ext cx="182" cy="0"/>
            </a:xfrm>
            <a:prstGeom prst="line">
              <a:avLst/>
            </a:prstGeom>
            <a:noFill/>
            <a:ln w="38100">
              <a:solidFill>
                <a:schemeClr val="tx1"/>
              </a:solidFill>
              <a:miter lim="800000"/>
              <a:headEnd/>
              <a:tailEnd/>
            </a:ln>
          </p:spPr>
          <p:txBody>
            <a:bodyPr wrap="none"/>
            <a:lstStyle/>
            <a:p>
              <a:endParaRPr lang="tr-TR"/>
            </a:p>
          </p:txBody>
        </p:sp>
      </p:grpSp>
      <p:grpSp>
        <p:nvGrpSpPr>
          <p:cNvPr id="8" name="Group 79"/>
          <p:cNvGrpSpPr>
            <a:grpSpLocks/>
          </p:cNvGrpSpPr>
          <p:nvPr/>
        </p:nvGrpSpPr>
        <p:grpSpPr bwMode="auto">
          <a:xfrm>
            <a:off x="6948488" y="4941888"/>
            <a:ext cx="304800" cy="647700"/>
            <a:chOff x="4286" y="1298"/>
            <a:chExt cx="192" cy="408"/>
          </a:xfrm>
        </p:grpSpPr>
        <p:sp>
          <p:nvSpPr>
            <p:cNvPr id="162890" name="Line 80"/>
            <p:cNvSpPr>
              <a:spLocks noChangeShapeType="1"/>
            </p:cNvSpPr>
            <p:nvPr/>
          </p:nvSpPr>
          <p:spPr bwMode="auto">
            <a:xfrm flipV="1">
              <a:off x="4468" y="1298"/>
              <a:ext cx="0" cy="398"/>
            </a:xfrm>
            <a:prstGeom prst="line">
              <a:avLst/>
            </a:prstGeom>
            <a:noFill/>
            <a:ln w="38100">
              <a:solidFill>
                <a:schemeClr val="tx1"/>
              </a:solidFill>
              <a:miter lim="800000"/>
              <a:headEnd/>
              <a:tailEnd/>
            </a:ln>
          </p:spPr>
          <p:txBody>
            <a:bodyPr wrap="none"/>
            <a:lstStyle/>
            <a:p>
              <a:endParaRPr lang="tr-TR"/>
            </a:p>
          </p:txBody>
        </p:sp>
        <p:sp>
          <p:nvSpPr>
            <p:cNvPr id="162891" name="Line 81"/>
            <p:cNvSpPr>
              <a:spLocks noChangeShapeType="1"/>
            </p:cNvSpPr>
            <p:nvPr/>
          </p:nvSpPr>
          <p:spPr bwMode="auto">
            <a:xfrm>
              <a:off x="4286" y="1298"/>
              <a:ext cx="182" cy="0"/>
            </a:xfrm>
            <a:prstGeom prst="line">
              <a:avLst/>
            </a:prstGeom>
            <a:noFill/>
            <a:ln w="38100">
              <a:solidFill>
                <a:schemeClr val="tx1"/>
              </a:solidFill>
              <a:miter lim="800000"/>
              <a:headEnd/>
              <a:tailEnd/>
            </a:ln>
          </p:spPr>
          <p:txBody>
            <a:bodyPr wrap="none"/>
            <a:lstStyle/>
            <a:p>
              <a:endParaRPr lang="tr-TR"/>
            </a:p>
          </p:txBody>
        </p:sp>
        <p:sp>
          <p:nvSpPr>
            <p:cNvPr id="162892" name="Line 82"/>
            <p:cNvSpPr>
              <a:spLocks noChangeShapeType="1"/>
            </p:cNvSpPr>
            <p:nvPr/>
          </p:nvSpPr>
          <p:spPr bwMode="auto">
            <a:xfrm>
              <a:off x="4296" y="1706"/>
              <a:ext cx="182" cy="0"/>
            </a:xfrm>
            <a:prstGeom prst="line">
              <a:avLst/>
            </a:prstGeom>
            <a:noFill/>
            <a:ln w="38100">
              <a:solidFill>
                <a:schemeClr val="tx1"/>
              </a:solidFill>
              <a:miter lim="800000"/>
              <a:headEnd/>
              <a:tailEnd/>
            </a:ln>
          </p:spPr>
          <p:txBody>
            <a:bodyPr wrap="none"/>
            <a:lstStyle/>
            <a:p>
              <a:endParaRPr lang="tr-TR"/>
            </a:p>
          </p:txBody>
        </p:sp>
      </p:grpSp>
      <p:sp>
        <p:nvSpPr>
          <p:cNvPr id="162874" name="Line 83"/>
          <p:cNvSpPr>
            <a:spLocks noChangeShapeType="1"/>
          </p:cNvSpPr>
          <p:nvPr/>
        </p:nvSpPr>
        <p:spPr bwMode="auto">
          <a:xfrm>
            <a:off x="7235825" y="2420938"/>
            <a:ext cx="288925" cy="0"/>
          </a:xfrm>
          <a:prstGeom prst="line">
            <a:avLst/>
          </a:prstGeom>
          <a:noFill/>
          <a:ln w="38100">
            <a:solidFill>
              <a:schemeClr val="tx1"/>
            </a:solidFill>
            <a:miter lim="800000"/>
            <a:headEnd/>
            <a:tailEnd/>
          </a:ln>
        </p:spPr>
        <p:txBody>
          <a:bodyPr wrap="none"/>
          <a:lstStyle/>
          <a:p>
            <a:endParaRPr lang="tr-TR"/>
          </a:p>
        </p:txBody>
      </p:sp>
      <p:sp>
        <p:nvSpPr>
          <p:cNvPr id="162875" name="Line 84"/>
          <p:cNvSpPr>
            <a:spLocks noChangeShapeType="1"/>
          </p:cNvSpPr>
          <p:nvPr/>
        </p:nvSpPr>
        <p:spPr bwMode="auto">
          <a:xfrm>
            <a:off x="7235825" y="3500438"/>
            <a:ext cx="288925" cy="0"/>
          </a:xfrm>
          <a:prstGeom prst="line">
            <a:avLst/>
          </a:prstGeom>
          <a:noFill/>
          <a:ln w="38100">
            <a:solidFill>
              <a:schemeClr val="tx1"/>
            </a:solidFill>
            <a:miter lim="800000"/>
            <a:headEnd/>
            <a:tailEnd/>
          </a:ln>
        </p:spPr>
        <p:txBody>
          <a:bodyPr wrap="none"/>
          <a:lstStyle/>
          <a:p>
            <a:endParaRPr lang="tr-TR"/>
          </a:p>
        </p:txBody>
      </p:sp>
      <p:sp>
        <p:nvSpPr>
          <p:cNvPr id="162876" name="Line 85"/>
          <p:cNvSpPr>
            <a:spLocks noChangeShapeType="1"/>
          </p:cNvSpPr>
          <p:nvPr/>
        </p:nvSpPr>
        <p:spPr bwMode="auto">
          <a:xfrm>
            <a:off x="7237413" y="4365625"/>
            <a:ext cx="288925" cy="0"/>
          </a:xfrm>
          <a:prstGeom prst="line">
            <a:avLst/>
          </a:prstGeom>
          <a:noFill/>
          <a:ln w="38100">
            <a:solidFill>
              <a:schemeClr val="tx1"/>
            </a:solidFill>
            <a:miter lim="800000"/>
            <a:headEnd/>
            <a:tailEnd/>
          </a:ln>
        </p:spPr>
        <p:txBody>
          <a:bodyPr wrap="none"/>
          <a:lstStyle/>
          <a:p>
            <a:endParaRPr lang="tr-TR"/>
          </a:p>
        </p:txBody>
      </p:sp>
      <p:sp>
        <p:nvSpPr>
          <p:cNvPr id="162877" name="Line 86"/>
          <p:cNvSpPr>
            <a:spLocks noChangeShapeType="1"/>
          </p:cNvSpPr>
          <p:nvPr/>
        </p:nvSpPr>
        <p:spPr bwMode="auto">
          <a:xfrm>
            <a:off x="7251700" y="5229225"/>
            <a:ext cx="288925" cy="0"/>
          </a:xfrm>
          <a:prstGeom prst="line">
            <a:avLst/>
          </a:prstGeom>
          <a:noFill/>
          <a:ln w="38100">
            <a:solidFill>
              <a:schemeClr val="tx1"/>
            </a:solidFill>
            <a:miter lim="800000"/>
            <a:headEnd/>
            <a:tailEnd/>
          </a:ln>
        </p:spPr>
        <p:txBody>
          <a:bodyPr wrap="none"/>
          <a:lstStyle/>
          <a:p>
            <a:endParaRPr lang="tr-TR"/>
          </a:p>
        </p:txBody>
      </p:sp>
      <p:sp>
        <p:nvSpPr>
          <p:cNvPr id="162878" name="Line 87"/>
          <p:cNvSpPr>
            <a:spLocks noChangeShapeType="1"/>
          </p:cNvSpPr>
          <p:nvPr/>
        </p:nvSpPr>
        <p:spPr bwMode="auto">
          <a:xfrm flipV="1">
            <a:off x="8243888" y="2420938"/>
            <a:ext cx="0" cy="2808287"/>
          </a:xfrm>
          <a:prstGeom prst="line">
            <a:avLst/>
          </a:prstGeom>
          <a:noFill/>
          <a:ln w="38100">
            <a:solidFill>
              <a:schemeClr val="tx1"/>
            </a:solidFill>
            <a:miter lim="800000"/>
            <a:headEnd/>
            <a:tailEnd/>
          </a:ln>
        </p:spPr>
        <p:txBody>
          <a:bodyPr wrap="none"/>
          <a:lstStyle/>
          <a:p>
            <a:endParaRPr lang="tr-TR"/>
          </a:p>
        </p:txBody>
      </p:sp>
      <p:sp>
        <p:nvSpPr>
          <p:cNvPr id="162879" name="Rectangle 88"/>
          <p:cNvSpPr>
            <a:spLocks noChangeArrowheads="1"/>
          </p:cNvSpPr>
          <p:nvPr/>
        </p:nvSpPr>
        <p:spPr bwMode="auto">
          <a:xfrm>
            <a:off x="395288" y="6092825"/>
            <a:ext cx="8569325" cy="504825"/>
          </a:xfrm>
          <a:prstGeom prst="rect">
            <a:avLst/>
          </a:prstGeom>
          <a:solidFill>
            <a:schemeClr val="accent1"/>
          </a:solidFill>
          <a:ln w="9525">
            <a:solidFill>
              <a:schemeClr val="tx1"/>
            </a:solidFill>
            <a:miter lim="800000"/>
            <a:headEnd/>
            <a:tailEnd/>
          </a:ln>
        </p:spPr>
        <p:txBody>
          <a:bodyPr wrap="none" anchor="ctr"/>
          <a:lstStyle/>
          <a:p>
            <a:endParaRPr lang="tr-TR">
              <a:latin typeface="Calibri" pitchFamily="34" charset="0"/>
            </a:endParaRPr>
          </a:p>
        </p:txBody>
      </p:sp>
      <p:sp>
        <p:nvSpPr>
          <p:cNvPr id="162880" name="Line 89"/>
          <p:cNvSpPr>
            <a:spLocks noChangeShapeType="1"/>
          </p:cNvSpPr>
          <p:nvPr/>
        </p:nvSpPr>
        <p:spPr bwMode="auto">
          <a:xfrm>
            <a:off x="3635375" y="6094413"/>
            <a:ext cx="0" cy="503237"/>
          </a:xfrm>
          <a:prstGeom prst="line">
            <a:avLst/>
          </a:prstGeom>
          <a:noFill/>
          <a:ln w="57150">
            <a:solidFill>
              <a:srgbClr val="1F4081"/>
            </a:solidFill>
            <a:miter lim="800000"/>
            <a:headEnd/>
            <a:tailEnd/>
          </a:ln>
        </p:spPr>
        <p:txBody>
          <a:bodyPr wrap="none"/>
          <a:lstStyle/>
          <a:p>
            <a:endParaRPr lang="tr-TR"/>
          </a:p>
        </p:txBody>
      </p:sp>
      <p:sp>
        <p:nvSpPr>
          <p:cNvPr id="162881" name="Line 90"/>
          <p:cNvSpPr>
            <a:spLocks noChangeShapeType="1"/>
          </p:cNvSpPr>
          <p:nvPr/>
        </p:nvSpPr>
        <p:spPr bwMode="auto">
          <a:xfrm>
            <a:off x="6227763" y="6092825"/>
            <a:ext cx="0" cy="503238"/>
          </a:xfrm>
          <a:prstGeom prst="line">
            <a:avLst/>
          </a:prstGeom>
          <a:noFill/>
          <a:ln w="57150">
            <a:solidFill>
              <a:srgbClr val="1F4081"/>
            </a:solidFill>
            <a:miter lim="800000"/>
            <a:headEnd/>
            <a:tailEnd/>
          </a:ln>
        </p:spPr>
        <p:txBody>
          <a:bodyPr wrap="none"/>
          <a:lstStyle/>
          <a:p>
            <a:endParaRPr lang="tr-TR"/>
          </a:p>
        </p:txBody>
      </p:sp>
      <p:sp>
        <p:nvSpPr>
          <p:cNvPr id="162882" name="Text Box 91"/>
          <p:cNvSpPr txBox="1">
            <a:spLocks noChangeArrowheads="1"/>
          </p:cNvSpPr>
          <p:nvPr/>
        </p:nvSpPr>
        <p:spPr bwMode="auto">
          <a:xfrm>
            <a:off x="1042988" y="6092825"/>
            <a:ext cx="1800225" cy="369888"/>
          </a:xfrm>
          <a:prstGeom prst="rect">
            <a:avLst/>
          </a:prstGeom>
          <a:noFill/>
          <a:ln w="9525">
            <a:noFill/>
            <a:miter lim="800000"/>
            <a:headEnd/>
            <a:tailEnd/>
          </a:ln>
        </p:spPr>
        <p:txBody>
          <a:bodyPr>
            <a:spAutoFit/>
          </a:bodyPr>
          <a:lstStyle/>
          <a:p>
            <a:pPr>
              <a:spcBef>
                <a:spcPct val="50000"/>
              </a:spcBef>
            </a:pPr>
            <a:r>
              <a:rPr lang="tr-TR">
                <a:solidFill>
                  <a:srgbClr val="FFFF00"/>
                </a:solidFill>
                <a:latin typeface="Arial Narrow" pitchFamily="34" charset="0"/>
              </a:rPr>
              <a:t>Stratejik Plan</a:t>
            </a:r>
          </a:p>
        </p:txBody>
      </p:sp>
      <p:sp>
        <p:nvSpPr>
          <p:cNvPr id="162883" name="Text Box 92"/>
          <p:cNvSpPr txBox="1">
            <a:spLocks noChangeArrowheads="1"/>
          </p:cNvSpPr>
          <p:nvPr/>
        </p:nvSpPr>
        <p:spPr bwMode="auto">
          <a:xfrm>
            <a:off x="3667125" y="6092825"/>
            <a:ext cx="3168650" cy="369888"/>
          </a:xfrm>
          <a:prstGeom prst="rect">
            <a:avLst/>
          </a:prstGeom>
          <a:noFill/>
          <a:ln w="9525">
            <a:noFill/>
            <a:miter lim="800000"/>
            <a:headEnd/>
            <a:tailEnd/>
          </a:ln>
        </p:spPr>
        <p:txBody>
          <a:bodyPr>
            <a:spAutoFit/>
          </a:bodyPr>
          <a:lstStyle/>
          <a:p>
            <a:pPr>
              <a:spcBef>
                <a:spcPct val="50000"/>
              </a:spcBef>
            </a:pPr>
            <a:r>
              <a:rPr lang="tr-TR">
                <a:solidFill>
                  <a:srgbClr val="FFFF00"/>
                </a:solidFill>
                <a:latin typeface="Arial Narrow" pitchFamily="34" charset="0"/>
              </a:rPr>
              <a:t>Performans Programı</a:t>
            </a:r>
          </a:p>
        </p:txBody>
      </p:sp>
      <p:sp>
        <p:nvSpPr>
          <p:cNvPr id="162884" name="Text Box 93"/>
          <p:cNvSpPr txBox="1">
            <a:spLocks noChangeArrowheads="1"/>
          </p:cNvSpPr>
          <p:nvPr/>
        </p:nvSpPr>
        <p:spPr bwMode="auto">
          <a:xfrm>
            <a:off x="7019925" y="6092825"/>
            <a:ext cx="1800225" cy="369888"/>
          </a:xfrm>
          <a:prstGeom prst="rect">
            <a:avLst/>
          </a:prstGeom>
          <a:noFill/>
          <a:ln w="9525">
            <a:noFill/>
            <a:miter lim="800000"/>
            <a:headEnd/>
            <a:tailEnd/>
          </a:ln>
        </p:spPr>
        <p:txBody>
          <a:bodyPr>
            <a:spAutoFit/>
          </a:bodyPr>
          <a:lstStyle/>
          <a:p>
            <a:pPr>
              <a:spcBef>
                <a:spcPct val="50000"/>
              </a:spcBef>
            </a:pPr>
            <a:r>
              <a:rPr lang="tr-TR">
                <a:solidFill>
                  <a:srgbClr val="FFFF00"/>
                </a:solidFill>
                <a:latin typeface="Arial Narrow" pitchFamily="34" charset="0"/>
              </a:rPr>
              <a:t>Bütçe</a:t>
            </a:r>
          </a:p>
        </p:txBody>
      </p:sp>
      <p:sp>
        <p:nvSpPr>
          <p:cNvPr id="162885" name="Rectangle 94"/>
          <p:cNvSpPr>
            <a:spLocks noChangeArrowheads="1"/>
          </p:cNvSpPr>
          <p:nvPr/>
        </p:nvSpPr>
        <p:spPr bwMode="auto">
          <a:xfrm>
            <a:off x="7380288" y="2133600"/>
            <a:ext cx="936625" cy="576263"/>
          </a:xfrm>
          <a:prstGeom prst="rect">
            <a:avLst/>
          </a:prstGeom>
          <a:noFill/>
          <a:ln w="9525">
            <a:noFill/>
            <a:miter lim="800000"/>
            <a:headEnd/>
            <a:tailEnd/>
          </a:ln>
        </p:spPr>
        <p:txBody>
          <a:bodyPr wrap="none" anchor="ctr"/>
          <a:lstStyle/>
          <a:p>
            <a:pPr algn="ctr"/>
            <a:r>
              <a:rPr lang="tr-TR" sz="1400" b="1">
                <a:latin typeface="Arial Narrow" pitchFamily="34" charset="0"/>
              </a:rPr>
              <a:t>Maliyet</a:t>
            </a:r>
          </a:p>
        </p:txBody>
      </p:sp>
      <p:sp>
        <p:nvSpPr>
          <p:cNvPr id="162886" name="Rectangle 95"/>
          <p:cNvSpPr>
            <a:spLocks noChangeArrowheads="1"/>
          </p:cNvSpPr>
          <p:nvPr/>
        </p:nvSpPr>
        <p:spPr bwMode="auto">
          <a:xfrm>
            <a:off x="7380288" y="3213100"/>
            <a:ext cx="936625" cy="576263"/>
          </a:xfrm>
          <a:prstGeom prst="rect">
            <a:avLst/>
          </a:prstGeom>
          <a:noFill/>
          <a:ln w="9525">
            <a:noFill/>
            <a:miter lim="800000"/>
            <a:headEnd/>
            <a:tailEnd/>
          </a:ln>
        </p:spPr>
        <p:txBody>
          <a:bodyPr wrap="none" anchor="ctr"/>
          <a:lstStyle/>
          <a:p>
            <a:pPr algn="ctr"/>
            <a:r>
              <a:rPr lang="tr-TR" sz="1400" b="1">
                <a:latin typeface="Arial Narrow" pitchFamily="34" charset="0"/>
              </a:rPr>
              <a:t>Maliyet</a:t>
            </a:r>
          </a:p>
        </p:txBody>
      </p:sp>
      <p:sp>
        <p:nvSpPr>
          <p:cNvPr id="162887" name="Rectangle 96"/>
          <p:cNvSpPr>
            <a:spLocks noChangeArrowheads="1"/>
          </p:cNvSpPr>
          <p:nvPr/>
        </p:nvSpPr>
        <p:spPr bwMode="auto">
          <a:xfrm>
            <a:off x="7380288" y="4076700"/>
            <a:ext cx="936625" cy="576263"/>
          </a:xfrm>
          <a:prstGeom prst="rect">
            <a:avLst/>
          </a:prstGeom>
          <a:noFill/>
          <a:ln w="9525">
            <a:noFill/>
            <a:miter lim="800000"/>
            <a:headEnd/>
            <a:tailEnd/>
          </a:ln>
        </p:spPr>
        <p:txBody>
          <a:bodyPr wrap="none" anchor="ctr"/>
          <a:lstStyle/>
          <a:p>
            <a:pPr algn="ctr"/>
            <a:r>
              <a:rPr lang="tr-TR" sz="1400" b="1">
                <a:latin typeface="Arial Narrow" pitchFamily="34" charset="0"/>
              </a:rPr>
              <a:t>Maliyet</a:t>
            </a:r>
          </a:p>
        </p:txBody>
      </p:sp>
      <p:sp>
        <p:nvSpPr>
          <p:cNvPr id="162888" name="Rectangle 97"/>
          <p:cNvSpPr>
            <a:spLocks noChangeArrowheads="1"/>
          </p:cNvSpPr>
          <p:nvPr/>
        </p:nvSpPr>
        <p:spPr bwMode="auto">
          <a:xfrm>
            <a:off x="7380288" y="4940300"/>
            <a:ext cx="936625" cy="576263"/>
          </a:xfrm>
          <a:prstGeom prst="rect">
            <a:avLst/>
          </a:prstGeom>
          <a:noFill/>
          <a:ln w="9525">
            <a:noFill/>
            <a:miter lim="800000"/>
            <a:headEnd/>
            <a:tailEnd/>
          </a:ln>
        </p:spPr>
        <p:txBody>
          <a:bodyPr wrap="none" anchor="ctr"/>
          <a:lstStyle/>
          <a:p>
            <a:pPr algn="ctr"/>
            <a:r>
              <a:rPr lang="tr-TR" sz="1400" b="1">
                <a:latin typeface="Arial Narrow" pitchFamily="34" charset="0"/>
              </a:rPr>
              <a:t>Maliyet</a:t>
            </a:r>
          </a:p>
        </p:txBody>
      </p:sp>
      <p:sp>
        <p:nvSpPr>
          <p:cNvPr id="162889" name="Rectangle 95"/>
          <p:cNvSpPr>
            <a:spLocks noChangeArrowheads="1"/>
          </p:cNvSpPr>
          <p:nvPr/>
        </p:nvSpPr>
        <p:spPr bwMode="auto">
          <a:xfrm>
            <a:off x="8143875" y="3668713"/>
            <a:ext cx="936625" cy="576262"/>
          </a:xfrm>
          <a:prstGeom prst="rect">
            <a:avLst/>
          </a:prstGeom>
          <a:noFill/>
          <a:ln w="9525">
            <a:noFill/>
            <a:miter lim="800000"/>
            <a:headEnd/>
            <a:tailEnd/>
          </a:ln>
        </p:spPr>
        <p:txBody>
          <a:bodyPr wrap="none" anchor="ctr"/>
          <a:lstStyle/>
          <a:p>
            <a:pPr algn="ctr"/>
            <a:r>
              <a:rPr lang="tr-TR" sz="1600" b="1">
                <a:latin typeface="Arial Narrow" pitchFamily="34" charset="0"/>
              </a:rPr>
              <a:t>BÜTÇE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424238" y="534988"/>
            <a:ext cx="2232025" cy="1873250"/>
            <a:chOff x="1610" y="709"/>
            <a:chExt cx="1406" cy="1180"/>
          </a:xfrm>
        </p:grpSpPr>
        <p:sp>
          <p:nvSpPr>
            <p:cNvPr id="174104" name="Rectangle 3"/>
            <p:cNvSpPr>
              <a:spLocks noChangeArrowheads="1"/>
            </p:cNvSpPr>
            <p:nvPr/>
          </p:nvSpPr>
          <p:spPr bwMode="auto">
            <a:xfrm>
              <a:off x="1610" y="709"/>
              <a:ext cx="1406" cy="272"/>
            </a:xfrm>
            <a:prstGeom prst="rect">
              <a:avLst/>
            </a:prstGeom>
            <a:solidFill>
              <a:srgbClr val="FFCC00"/>
            </a:solidFill>
            <a:ln w="34925" cap="sq">
              <a:solidFill>
                <a:srgbClr val="FFCC00"/>
              </a:solidFill>
              <a:miter lim="800000"/>
              <a:headEnd type="none" w="sm" len="sm"/>
              <a:tailEnd type="none" w="sm" len="sm"/>
            </a:ln>
          </p:spPr>
          <p:txBody>
            <a:bodyPr wrap="none" anchor="ctr"/>
            <a:lstStyle/>
            <a:p>
              <a:pPr algn="ctr"/>
              <a:r>
                <a:rPr lang="tr-TR" sz="1600">
                  <a:solidFill>
                    <a:srgbClr val="FF0000"/>
                  </a:solidFill>
                </a:rPr>
                <a:t>Performans Programı</a:t>
              </a:r>
            </a:p>
          </p:txBody>
        </p:sp>
        <p:sp>
          <p:nvSpPr>
            <p:cNvPr id="174105" name="Rectangle 4"/>
            <p:cNvSpPr>
              <a:spLocks noChangeArrowheads="1"/>
            </p:cNvSpPr>
            <p:nvPr/>
          </p:nvSpPr>
          <p:spPr bwMode="auto">
            <a:xfrm>
              <a:off x="1610" y="982"/>
              <a:ext cx="1406" cy="907"/>
            </a:xfrm>
            <a:prstGeom prst="rect">
              <a:avLst/>
            </a:prstGeom>
            <a:noFill/>
            <a:ln w="34925" cap="sq">
              <a:solidFill>
                <a:srgbClr val="FFCC00"/>
              </a:solidFill>
              <a:miter lim="800000"/>
              <a:headEnd type="none" w="sm" len="sm"/>
              <a:tailEnd type="none" w="sm" len="sm"/>
            </a:ln>
          </p:spPr>
          <p:txBody>
            <a:bodyPr wrap="none" anchor="ctr"/>
            <a:lstStyle/>
            <a:p>
              <a:pPr>
                <a:buFontTx/>
                <a:buChar char="•"/>
              </a:pPr>
              <a:r>
                <a:rPr lang="tr-TR" sz="1600" dirty="0"/>
                <a:t>Öncelikler</a:t>
              </a:r>
            </a:p>
            <a:p>
              <a:pPr>
                <a:buFontTx/>
                <a:buChar char="•"/>
              </a:pPr>
              <a:r>
                <a:rPr lang="tr-TR" sz="1600" dirty="0"/>
                <a:t>Performans hedefleri</a:t>
              </a:r>
            </a:p>
            <a:p>
              <a:pPr>
                <a:buFontTx/>
                <a:buChar char="•"/>
              </a:pPr>
              <a:r>
                <a:rPr lang="tr-TR" sz="1600" dirty="0"/>
                <a:t>Faaliyet/projeler</a:t>
              </a:r>
            </a:p>
            <a:p>
              <a:pPr>
                <a:buFontTx/>
                <a:buChar char="•"/>
              </a:pPr>
              <a:r>
                <a:rPr lang="tr-TR" sz="1600" dirty="0"/>
                <a:t>Kaynak ihtiyacı</a:t>
              </a:r>
            </a:p>
            <a:p>
              <a:pPr>
                <a:buFontTx/>
                <a:buChar char="•"/>
              </a:pPr>
              <a:r>
                <a:rPr lang="tr-TR" sz="1600" dirty="0"/>
                <a:t>Performans Göstergeleri</a:t>
              </a:r>
            </a:p>
          </p:txBody>
        </p:sp>
      </p:grpSp>
      <p:grpSp>
        <p:nvGrpSpPr>
          <p:cNvPr id="3" name="Group 5"/>
          <p:cNvGrpSpPr>
            <a:grpSpLocks/>
          </p:cNvGrpSpPr>
          <p:nvPr/>
        </p:nvGrpSpPr>
        <p:grpSpPr bwMode="auto">
          <a:xfrm>
            <a:off x="533400" y="533400"/>
            <a:ext cx="2232025" cy="1573213"/>
            <a:chOff x="343" y="471"/>
            <a:chExt cx="1406" cy="991"/>
          </a:xfrm>
        </p:grpSpPr>
        <p:sp>
          <p:nvSpPr>
            <p:cNvPr id="174102" name="Rectangle 6"/>
            <p:cNvSpPr>
              <a:spLocks noChangeArrowheads="1"/>
            </p:cNvSpPr>
            <p:nvPr/>
          </p:nvSpPr>
          <p:spPr bwMode="auto">
            <a:xfrm>
              <a:off x="343" y="471"/>
              <a:ext cx="1406" cy="256"/>
            </a:xfrm>
            <a:prstGeom prst="rect">
              <a:avLst/>
            </a:prstGeom>
            <a:solidFill>
              <a:srgbClr val="FFCC00"/>
            </a:solidFill>
            <a:ln w="34925" cap="sq">
              <a:solidFill>
                <a:srgbClr val="FFCC00"/>
              </a:solidFill>
              <a:miter lim="800000"/>
              <a:headEnd type="none" w="sm" len="sm"/>
              <a:tailEnd type="none" w="sm" len="sm"/>
            </a:ln>
          </p:spPr>
          <p:txBody>
            <a:bodyPr wrap="none" anchor="ctr"/>
            <a:lstStyle/>
            <a:p>
              <a:pPr algn="ctr"/>
              <a:r>
                <a:rPr lang="tr-TR" sz="1600">
                  <a:solidFill>
                    <a:srgbClr val="FF0000"/>
                  </a:solidFill>
                </a:rPr>
                <a:t>Stratejik Plan</a:t>
              </a:r>
            </a:p>
          </p:txBody>
        </p:sp>
        <p:sp>
          <p:nvSpPr>
            <p:cNvPr id="174103" name="Rectangle 7"/>
            <p:cNvSpPr>
              <a:spLocks noChangeArrowheads="1"/>
            </p:cNvSpPr>
            <p:nvPr/>
          </p:nvSpPr>
          <p:spPr bwMode="auto">
            <a:xfrm>
              <a:off x="343" y="729"/>
              <a:ext cx="1406" cy="733"/>
            </a:xfrm>
            <a:prstGeom prst="rect">
              <a:avLst/>
            </a:prstGeom>
            <a:noFill/>
            <a:ln w="34925" cap="sq">
              <a:solidFill>
                <a:srgbClr val="FFCC00"/>
              </a:solidFill>
              <a:miter lim="800000"/>
              <a:headEnd type="none" w="sm" len="sm"/>
              <a:tailEnd type="none" w="sm" len="sm"/>
            </a:ln>
          </p:spPr>
          <p:txBody>
            <a:bodyPr wrap="none" anchor="ctr"/>
            <a:lstStyle/>
            <a:p>
              <a:pPr>
                <a:buFontTx/>
                <a:buChar char="•"/>
              </a:pPr>
              <a:r>
                <a:rPr lang="tr-TR" sz="1600" dirty="0"/>
                <a:t>Misyon</a:t>
              </a:r>
            </a:p>
            <a:p>
              <a:pPr>
                <a:buFontTx/>
                <a:buChar char="•"/>
              </a:pPr>
              <a:r>
                <a:rPr lang="tr-TR" sz="1600" dirty="0"/>
                <a:t>Vizyon</a:t>
              </a:r>
            </a:p>
            <a:p>
              <a:pPr>
                <a:buFontTx/>
                <a:buChar char="•"/>
              </a:pPr>
              <a:r>
                <a:rPr lang="tr-TR" sz="1600" dirty="0"/>
                <a:t>Stratejik amaçlar</a:t>
              </a:r>
            </a:p>
            <a:p>
              <a:pPr>
                <a:buFontTx/>
                <a:buChar char="•"/>
              </a:pPr>
              <a:r>
                <a:rPr lang="tr-TR" sz="1600" dirty="0"/>
                <a:t>Stratejik hedefler</a:t>
              </a:r>
            </a:p>
          </p:txBody>
        </p:sp>
      </p:grpSp>
      <p:grpSp>
        <p:nvGrpSpPr>
          <p:cNvPr id="4" name="Group 8"/>
          <p:cNvGrpSpPr>
            <a:grpSpLocks/>
          </p:cNvGrpSpPr>
          <p:nvPr/>
        </p:nvGrpSpPr>
        <p:grpSpPr bwMode="auto">
          <a:xfrm>
            <a:off x="6303963" y="515938"/>
            <a:ext cx="2232025" cy="1727200"/>
            <a:chOff x="2925" y="1344"/>
            <a:chExt cx="1406" cy="997"/>
          </a:xfrm>
        </p:grpSpPr>
        <p:sp>
          <p:nvSpPr>
            <p:cNvPr id="174100" name="Rectangle 9"/>
            <p:cNvSpPr>
              <a:spLocks noChangeArrowheads="1"/>
            </p:cNvSpPr>
            <p:nvPr/>
          </p:nvSpPr>
          <p:spPr bwMode="auto">
            <a:xfrm>
              <a:off x="2925" y="1344"/>
              <a:ext cx="1406" cy="272"/>
            </a:xfrm>
            <a:prstGeom prst="rect">
              <a:avLst/>
            </a:prstGeom>
            <a:solidFill>
              <a:srgbClr val="FFCC00"/>
            </a:solidFill>
            <a:ln w="34925" cap="sq">
              <a:solidFill>
                <a:srgbClr val="FFCC00"/>
              </a:solidFill>
              <a:miter lim="800000"/>
              <a:headEnd type="none" w="sm" len="sm"/>
              <a:tailEnd type="none" w="sm" len="sm"/>
            </a:ln>
          </p:spPr>
          <p:txBody>
            <a:bodyPr wrap="none" anchor="ctr"/>
            <a:lstStyle/>
            <a:p>
              <a:pPr algn="ctr"/>
              <a:r>
                <a:rPr lang="tr-TR" sz="1600">
                  <a:solidFill>
                    <a:srgbClr val="FF0000"/>
                  </a:solidFill>
                </a:rPr>
                <a:t>İdare Bütçesi</a:t>
              </a:r>
            </a:p>
          </p:txBody>
        </p:sp>
        <p:sp>
          <p:nvSpPr>
            <p:cNvPr id="174101" name="Rectangle 10"/>
            <p:cNvSpPr>
              <a:spLocks noChangeArrowheads="1"/>
            </p:cNvSpPr>
            <p:nvPr/>
          </p:nvSpPr>
          <p:spPr bwMode="auto">
            <a:xfrm>
              <a:off x="2925" y="1617"/>
              <a:ext cx="1406" cy="724"/>
            </a:xfrm>
            <a:prstGeom prst="rect">
              <a:avLst/>
            </a:prstGeom>
            <a:noFill/>
            <a:ln w="34925" cap="sq">
              <a:solidFill>
                <a:srgbClr val="FFCC00"/>
              </a:solidFill>
              <a:miter lim="800000"/>
              <a:headEnd type="none" w="sm" len="sm"/>
              <a:tailEnd type="none" w="sm" len="sm"/>
            </a:ln>
          </p:spPr>
          <p:txBody>
            <a:bodyPr wrap="none" anchor="ctr"/>
            <a:lstStyle/>
            <a:p>
              <a:pPr>
                <a:buFontTx/>
                <a:buChar char="•"/>
              </a:pPr>
              <a:r>
                <a:rPr lang="tr-TR" sz="1600" dirty="0"/>
                <a:t>Harcama birimleri</a:t>
              </a:r>
            </a:p>
            <a:p>
              <a:pPr>
                <a:buFontTx/>
                <a:buChar char="•"/>
              </a:pPr>
              <a:r>
                <a:rPr lang="tr-TR" sz="1600" dirty="0"/>
                <a:t>Kaynak tahsisi</a:t>
              </a:r>
            </a:p>
            <a:p>
              <a:pPr>
                <a:buFontTx/>
                <a:buChar char="•"/>
              </a:pPr>
              <a:r>
                <a:rPr lang="tr-TR" sz="1600" dirty="0"/>
                <a:t>Temel performans </a:t>
              </a:r>
            </a:p>
            <a:p>
              <a:r>
                <a:rPr lang="tr-TR" sz="1600" dirty="0"/>
                <a:t>  göstergeleri</a:t>
              </a:r>
            </a:p>
          </p:txBody>
        </p:sp>
      </p:grpSp>
      <p:grpSp>
        <p:nvGrpSpPr>
          <p:cNvPr id="5" name="Group 11"/>
          <p:cNvGrpSpPr>
            <a:grpSpLocks/>
          </p:cNvGrpSpPr>
          <p:nvPr/>
        </p:nvGrpSpPr>
        <p:grpSpPr bwMode="auto">
          <a:xfrm>
            <a:off x="544513" y="3848100"/>
            <a:ext cx="2305050" cy="2376488"/>
            <a:chOff x="4059" y="1933"/>
            <a:chExt cx="1452" cy="1497"/>
          </a:xfrm>
        </p:grpSpPr>
        <p:sp>
          <p:nvSpPr>
            <p:cNvPr id="174098" name="Rectangle 12"/>
            <p:cNvSpPr>
              <a:spLocks noChangeArrowheads="1"/>
            </p:cNvSpPr>
            <p:nvPr/>
          </p:nvSpPr>
          <p:spPr bwMode="auto">
            <a:xfrm>
              <a:off x="4059" y="1933"/>
              <a:ext cx="1452" cy="272"/>
            </a:xfrm>
            <a:prstGeom prst="rect">
              <a:avLst/>
            </a:prstGeom>
            <a:solidFill>
              <a:srgbClr val="FFCC00"/>
            </a:solidFill>
            <a:ln w="34925" cap="sq">
              <a:solidFill>
                <a:srgbClr val="FFCC00"/>
              </a:solidFill>
              <a:miter lim="800000"/>
              <a:headEnd type="none" w="sm" len="sm"/>
              <a:tailEnd type="none" w="sm" len="sm"/>
            </a:ln>
          </p:spPr>
          <p:txBody>
            <a:bodyPr wrap="none" anchor="ctr"/>
            <a:lstStyle/>
            <a:p>
              <a:pPr algn="ctr"/>
              <a:r>
                <a:rPr lang="tr-TR" sz="1600">
                  <a:solidFill>
                    <a:srgbClr val="FF0000"/>
                  </a:solidFill>
                </a:rPr>
                <a:t>Faaliyet Raporu</a:t>
              </a:r>
            </a:p>
          </p:txBody>
        </p:sp>
        <p:sp>
          <p:nvSpPr>
            <p:cNvPr id="174099" name="Rectangle 13"/>
            <p:cNvSpPr>
              <a:spLocks noChangeArrowheads="1"/>
            </p:cNvSpPr>
            <p:nvPr/>
          </p:nvSpPr>
          <p:spPr bwMode="auto">
            <a:xfrm>
              <a:off x="4059" y="2206"/>
              <a:ext cx="1452" cy="1224"/>
            </a:xfrm>
            <a:prstGeom prst="rect">
              <a:avLst/>
            </a:prstGeom>
            <a:noFill/>
            <a:ln w="34925" cap="sq">
              <a:solidFill>
                <a:srgbClr val="FFCC00"/>
              </a:solidFill>
              <a:miter lim="800000"/>
              <a:headEnd type="none" w="sm" len="sm"/>
              <a:tailEnd type="none" w="sm" len="sm"/>
            </a:ln>
          </p:spPr>
          <p:txBody>
            <a:bodyPr wrap="none" anchor="ctr"/>
            <a:lstStyle/>
            <a:p>
              <a:pPr>
                <a:buFontTx/>
                <a:buChar char="•"/>
              </a:pPr>
              <a:r>
                <a:rPr lang="tr-TR" sz="1600" dirty="0"/>
                <a:t>Faaliyet/proje sonuçları</a:t>
              </a:r>
            </a:p>
            <a:p>
              <a:pPr>
                <a:buFontTx/>
                <a:buChar char="•"/>
              </a:pPr>
              <a:r>
                <a:rPr lang="tr-TR" sz="1600" dirty="0"/>
                <a:t>Performans hedef </a:t>
              </a:r>
            </a:p>
            <a:p>
              <a:r>
                <a:rPr lang="tr-TR" sz="1600" dirty="0"/>
                <a:t> ve gerçekleşmeleri</a:t>
              </a:r>
            </a:p>
            <a:p>
              <a:pPr>
                <a:buFontTx/>
                <a:buChar char="•"/>
              </a:pPr>
              <a:r>
                <a:rPr lang="tr-TR" sz="1600" dirty="0"/>
                <a:t>Performans göstergeleri </a:t>
              </a:r>
            </a:p>
            <a:p>
              <a:r>
                <a:rPr lang="tr-TR" sz="1600" dirty="0"/>
                <a:t>  hedef ve gerçekleşmeleri</a:t>
              </a:r>
            </a:p>
            <a:p>
              <a:pPr>
                <a:buFontTx/>
                <a:buChar char="•"/>
              </a:pPr>
              <a:r>
                <a:rPr lang="tr-TR" sz="1600" dirty="0"/>
                <a:t>Sapma ve nedenleri</a:t>
              </a:r>
            </a:p>
            <a:p>
              <a:pPr>
                <a:buFontTx/>
                <a:buChar char="•"/>
              </a:pPr>
              <a:r>
                <a:rPr lang="tr-TR" sz="1600" dirty="0"/>
                <a:t>Öneriler </a:t>
              </a:r>
            </a:p>
          </p:txBody>
        </p:sp>
      </p:grpSp>
      <p:grpSp>
        <p:nvGrpSpPr>
          <p:cNvPr id="6" name="Group 14"/>
          <p:cNvGrpSpPr>
            <a:grpSpLocks/>
          </p:cNvGrpSpPr>
          <p:nvPr/>
        </p:nvGrpSpPr>
        <p:grpSpPr bwMode="auto">
          <a:xfrm>
            <a:off x="3279775" y="3817938"/>
            <a:ext cx="2592388" cy="1296987"/>
            <a:chOff x="3152" y="2296"/>
            <a:chExt cx="1633" cy="817"/>
          </a:xfrm>
        </p:grpSpPr>
        <p:sp>
          <p:nvSpPr>
            <p:cNvPr id="174096" name="Rectangle 15"/>
            <p:cNvSpPr>
              <a:spLocks noChangeArrowheads="1"/>
            </p:cNvSpPr>
            <p:nvPr/>
          </p:nvSpPr>
          <p:spPr bwMode="auto">
            <a:xfrm>
              <a:off x="3152" y="2296"/>
              <a:ext cx="1633" cy="318"/>
            </a:xfrm>
            <a:prstGeom prst="rect">
              <a:avLst/>
            </a:prstGeom>
            <a:solidFill>
              <a:srgbClr val="FFCC00"/>
            </a:solidFill>
            <a:ln w="34925" cap="sq">
              <a:solidFill>
                <a:srgbClr val="FFCC00"/>
              </a:solidFill>
              <a:miter lim="800000"/>
              <a:headEnd type="none" w="sm" len="sm"/>
              <a:tailEnd type="none" w="sm" len="sm"/>
            </a:ln>
          </p:spPr>
          <p:txBody>
            <a:bodyPr wrap="none" anchor="ctr"/>
            <a:lstStyle/>
            <a:p>
              <a:pPr algn="ctr"/>
              <a:r>
                <a:rPr lang="tr-TR" sz="1600">
                  <a:solidFill>
                    <a:srgbClr val="FF0000"/>
                  </a:solidFill>
                </a:rPr>
                <a:t>Denetim ve </a:t>
              </a:r>
            </a:p>
            <a:p>
              <a:pPr algn="ctr"/>
              <a:r>
                <a:rPr lang="tr-TR" sz="1600">
                  <a:solidFill>
                    <a:srgbClr val="FF0000"/>
                  </a:solidFill>
                </a:rPr>
                <a:t>Değerlendirme</a:t>
              </a:r>
            </a:p>
          </p:txBody>
        </p:sp>
        <p:sp>
          <p:nvSpPr>
            <p:cNvPr id="174097" name="Rectangle 16"/>
            <p:cNvSpPr>
              <a:spLocks noChangeArrowheads="1"/>
            </p:cNvSpPr>
            <p:nvPr/>
          </p:nvSpPr>
          <p:spPr bwMode="auto">
            <a:xfrm>
              <a:off x="3152" y="2615"/>
              <a:ext cx="1633" cy="498"/>
            </a:xfrm>
            <a:prstGeom prst="rect">
              <a:avLst/>
            </a:prstGeom>
            <a:noFill/>
            <a:ln w="34925" cap="sq">
              <a:solidFill>
                <a:srgbClr val="FFCC00"/>
              </a:solidFill>
              <a:miter lim="800000"/>
              <a:headEnd type="none" w="sm" len="sm"/>
              <a:tailEnd type="none" w="sm" len="sm"/>
            </a:ln>
          </p:spPr>
          <p:txBody>
            <a:bodyPr wrap="none" anchor="ctr"/>
            <a:lstStyle/>
            <a:p>
              <a:pPr>
                <a:buFontTx/>
                <a:buChar char="•"/>
              </a:pPr>
              <a:r>
                <a:rPr lang="tr-TR" sz="1600" dirty="0"/>
                <a:t>Performans Denetimi</a:t>
              </a:r>
            </a:p>
            <a:p>
              <a:pPr>
                <a:buFontTx/>
                <a:buChar char="•"/>
              </a:pPr>
              <a:r>
                <a:rPr lang="tr-TR" sz="1600" dirty="0"/>
                <a:t>Performans Değerlendirmesi</a:t>
              </a:r>
            </a:p>
          </p:txBody>
        </p:sp>
      </p:grpSp>
      <p:sp>
        <p:nvSpPr>
          <p:cNvPr id="174086" name="Rectangle 17"/>
          <p:cNvSpPr>
            <a:spLocks noChangeArrowheads="1"/>
          </p:cNvSpPr>
          <p:nvPr/>
        </p:nvSpPr>
        <p:spPr bwMode="auto">
          <a:xfrm>
            <a:off x="2847975" y="2911475"/>
            <a:ext cx="3744913" cy="339725"/>
          </a:xfrm>
          <a:prstGeom prst="rect">
            <a:avLst/>
          </a:prstGeom>
          <a:solidFill>
            <a:srgbClr val="FFCC00"/>
          </a:solidFill>
          <a:ln w="25400">
            <a:solidFill>
              <a:srgbClr val="FFCC00"/>
            </a:solidFill>
            <a:miter lim="800000"/>
            <a:headEnd/>
            <a:tailEnd/>
          </a:ln>
        </p:spPr>
        <p:txBody>
          <a:bodyPr lIns="90488" tIns="44450" rIns="90488" bIns="44450">
            <a:spAutoFit/>
          </a:bodyPr>
          <a:lstStyle/>
          <a:p>
            <a:pPr algn="ctr" eaLnBrk="0" hangingPunct="0">
              <a:lnSpc>
                <a:spcPct val="90000"/>
              </a:lnSpc>
            </a:pPr>
            <a:r>
              <a:rPr lang="tr-TR" i="1">
                <a:solidFill>
                  <a:srgbClr val="FF0000"/>
                </a:solidFill>
              </a:rPr>
              <a:t>UYGULAMA</a:t>
            </a:r>
            <a:endParaRPr lang="en-US" i="1">
              <a:solidFill>
                <a:srgbClr val="FF0000"/>
              </a:solidFill>
            </a:endParaRPr>
          </a:p>
        </p:txBody>
      </p:sp>
      <p:cxnSp>
        <p:nvCxnSpPr>
          <p:cNvPr id="174087" name="AutoShape 18"/>
          <p:cNvCxnSpPr>
            <a:cxnSpLocks noChangeShapeType="1"/>
            <a:stCxn id="174102" idx="3"/>
            <a:endCxn id="174104" idx="1"/>
          </p:cNvCxnSpPr>
          <p:nvPr/>
        </p:nvCxnSpPr>
        <p:spPr bwMode="auto">
          <a:xfrm>
            <a:off x="3014663" y="736600"/>
            <a:ext cx="676275" cy="14288"/>
          </a:xfrm>
          <a:prstGeom prst="straightConnector1">
            <a:avLst/>
          </a:prstGeom>
          <a:noFill/>
          <a:ln w="57150">
            <a:solidFill>
              <a:srgbClr val="FF0000"/>
            </a:solidFill>
            <a:prstDash val="sysDot"/>
            <a:round/>
            <a:headEnd type="none" w="sm" len="sm"/>
            <a:tailEnd type="triangle" w="sm" len="sm"/>
          </a:ln>
        </p:spPr>
      </p:cxnSp>
      <p:cxnSp>
        <p:nvCxnSpPr>
          <p:cNvPr id="174088" name="AutoShape 19"/>
          <p:cNvCxnSpPr>
            <a:cxnSpLocks noChangeShapeType="1"/>
            <a:stCxn id="174104" idx="3"/>
            <a:endCxn id="174100" idx="1"/>
          </p:cNvCxnSpPr>
          <p:nvPr/>
        </p:nvCxnSpPr>
        <p:spPr bwMode="auto">
          <a:xfrm>
            <a:off x="6146800" y="750888"/>
            <a:ext cx="663575" cy="1587"/>
          </a:xfrm>
          <a:prstGeom prst="straightConnector1">
            <a:avLst/>
          </a:prstGeom>
          <a:noFill/>
          <a:ln w="57150">
            <a:solidFill>
              <a:srgbClr val="FF0000"/>
            </a:solidFill>
            <a:prstDash val="sysDot"/>
            <a:round/>
            <a:headEnd type="none" w="sm" len="sm"/>
            <a:tailEnd type="triangle" w="sm" len="sm"/>
          </a:ln>
        </p:spPr>
      </p:cxnSp>
      <p:cxnSp>
        <p:nvCxnSpPr>
          <p:cNvPr id="174089" name="AutoShape 20"/>
          <p:cNvCxnSpPr>
            <a:cxnSpLocks noChangeShapeType="1"/>
          </p:cNvCxnSpPr>
          <p:nvPr/>
        </p:nvCxnSpPr>
        <p:spPr bwMode="auto">
          <a:xfrm flipH="1">
            <a:off x="3086100" y="825500"/>
            <a:ext cx="6194425" cy="2390775"/>
          </a:xfrm>
          <a:prstGeom prst="bentConnector5">
            <a:avLst>
              <a:gd name="adj1" fmla="val -3694"/>
              <a:gd name="adj2" fmla="val 71644"/>
              <a:gd name="adj3" fmla="val 103778"/>
            </a:avLst>
          </a:prstGeom>
          <a:noFill/>
          <a:ln w="57150">
            <a:solidFill>
              <a:srgbClr val="FF0000"/>
            </a:solidFill>
            <a:prstDash val="sysDot"/>
            <a:miter lim="800000"/>
            <a:headEnd type="none" w="sm" len="sm"/>
            <a:tailEnd type="triangle" w="sm" len="sm"/>
          </a:ln>
        </p:spPr>
      </p:cxnSp>
      <p:cxnSp>
        <p:nvCxnSpPr>
          <p:cNvPr id="174090" name="AutoShape 21"/>
          <p:cNvCxnSpPr>
            <a:cxnSpLocks noChangeShapeType="1"/>
            <a:stCxn id="174086" idx="3"/>
            <a:endCxn id="174098" idx="1"/>
          </p:cNvCxnSpPr>
          <p:nvPr/>
        </p:nvCxnSpPr>
        <p:spPr bwMode="auto">
          <a:xfrm flipH="1">
            <a:off x="590550" y="3081338"/>
            <a:ext cx="6551613" cy="982662"/>
          </a:xfrm>
          <a:prstGeom prst="bentConnector5">
            <a:avLst>
              <a:gd name="adj1" fmla="val -3491"/>
              <a:gd name="adj2" fmla="val 47644"/>
              <a:gd name="adj3" fmla="val 103491"/>
            </a:avLst>
          </a:prstGeom>
          <a:noFill/>
          <a:ln w="57150">
            <a:solidFill>
              <a:srgbClr val="FF0000"/>
            </a:solidFill>
            <a:prstDash val="sysDot"/>
            <a:miter lim="800000"/>
            <a:headEnd type="none" w="sm" len="sm"/>
            <a:tailEnd type="triangle" w="sm" len="sm"/>
          </a:ln>
        </p:spPr>
      </p:cxnSp>
      <p:cxnSp>
        <p:nvCxnSpPr>
          <p:cNvPr id="174091" name="AutoShape 22"/>
          <p:cNvCxnSpPr>
            <a:cxnSpLocks noChangeShapeType="1"/>
            <a:stCxn id="174098" idx="3"/>
            <a:endCxn id="174096" idx="1"/>
          </p:cNvCxnSpPr>
          <p:nvPr/>
        </p:nvCxnSpPr>
        <p:spPr bwMode="auto">
          <a:xfrm>
            <a:off x="3106738" y="4064000"/>
            <a:ext cx="427037" cy="6350"/>
          </a:xfrm>
          <a:prstGeom prst="straightConnector1">
            <a:avLst/>
          </a:prstGeom>
          <a:noFill/>
          <a:ln w="57150">
            <a:solidFill>
              <a:srgbClr val="FF0000"/>
            </a:solidFill>
            <a:prstDash val="sysDot"/>
            <a:round/>
            <a:headEnd type="none" w="sm" len="sm"/>
            <a:tailEnd type="triangle" w="sm" len="sm"/>
          </a:ln>
        </p:spPr>
      </p:cxnSp>
      <p:grpSp>
        <p:nvGrpSpPr>
          <p:cNvPr id="7" name="Group 23"/>
          <p:cNvGrpSpPr>
            <a:grpSpLocks/>
          </p:cNvGrpSpPr>
          <p:nvPr/>
        </p:nvGrpSpPr>
        <p:grpSpPr bwMode="auto">
          <a:xfrm>
            <a:off x="6376988" y="3848100"/>
            <a:ext cx="2232025" cy="1223963"/>
            <a:chOff x="295" y="300"/>
            <a:chExt cx="1406" cy="771"/>
          </a:xfrm>
        </p:grpSpPr>
        <p:sp>
          <p:nvSpPr>
            <p:cNvPr id="174094" name="Rectangle 24"/>
            <p:cNvSpPr>
              <a:spLocks noChangeArrowheads="1"/>
            </p:cNvSpPr>
            <p:nvPr/>
          </p:nvSpPr>
          <p:spPr bwMode="auto">
            <a:xfrm>
              <a:off x="295" y="300"/>
              <a:ext cx="1406" cy="272"/>
            </a:xfrm>
            <a:prstGeom prst="rect">
              <a:avLst/>
            </a:prstGeom>
            <a:solidFill>
              <a:srgbClr val="FFCC00"/>
            </a:solidFill>
            <a:ln w="34925" cap="sq">
              <a:solidFill>
                <a:srgbClr val="FFCC00"/>
              </a:solidFill>
              <a:miter lim="800000"/>
              <a:headEnd type="none" w="sm" len="sm"/>
              <a:tailEnd type="none" w="sm" len="sm"/>
            </a:ln>
          </p:spPr>
          <p:txBody>
            <a:bodyPr wrap="none" anchor="ctr"/>
            <a:lstStyle/>
            <a:p>
              <a:pPr algn="ctr"/>
              <a:r>
                <a:rPr lang="tr-TR" sz="1600">
                  <a:solidFill>
                    <a:srgbClr val="FF0000"/>
                  </a:solidFill>
                </a:rPr>
                <a:t>TBMM/Yerel Meclis</a:t>
              </a:r>
            </a:p>
          </p:txBody>
        </p:sp>
        <p:sp>
          <p:nvSpPr>
            <p:cNvPr id="174095" name="Rectangle 25"/>
            <p:cNvSpPr>
              <a:spLocks noChangeArrowheads="1"/>
            </p:cNvSpPr>
            <p:nvPr/>
          </p:nvSpPr>
          <p:spPr bwMode="auto">
            <a:xfrm>
              <a:off x="295" y="573"/>
              <a:ext cx="1406" cy="498"/>
            </a:xfrm>
            <a:prstGeom prst="rect">
              <a:avLst/>
            </a:prstGeom>
            <a:noFill/>
            <a:ln w="34925" cap="sq">
              <a:solidFill>
                <a:srgbClr val="FFCC00"/>
              </a:solidFill>
              <a:miter lim="800000"/>
              <a:headEnd type="none" w="sm" len="sm"/>
              <a:tailEnd type="none" w="sm" len="sm"/>
            </a:ln>
          </p:spPr>
          <p:txBody>
            <a:bodyPr wrap="none" anchor="ctr"/>
            <a:lstStyle/>
            <a:p>
              <a:pPr>
                <a:buFontTx/>
                <a:buChar char="•"/>
              </a:pPr>
              <a:r>
                <a:rPr lang="tr-TR" sz="1600" dirty="0">
                  <a:solidFill>
                    <a:schemeClr val="tx2"/>
                  </a:solidFill>
                </a:rPr>
                <a:t>Hesap verme </a:t>
              </a:r>
            </a:p>
            <a:p>
              <a:r>
                <a:rPr lang="tr-TR" sz="1600" dirty="0">
                  <a:solidFill>
                    <a:schemeClr val="tx2"/>
                  </a:solidFill>
                </a:rPr>
                <a:t> sorumluluğu</a:t>
              </a:r>
            </a:p>
          </p:txBody>
        </p:sp>
      </p:grpSp>
      <p:cxnSp>
        <p:nvCxnSpPr>
          <p:cNvPr id="174093" name="AutoShape 26"/>
          <p:cNvCxnSpPr>
            <a:cxnSpLocks noChangeShapeType="1"/>
            <a:stCxn id="174096" idx="3"/>
            <a:endCxn id="174094" idx="1"/>
          </p:cNvCxnSpPr>
          <p:nvPr/>
        </p:nvCxnSpPr>
        <p:spPr bwMode="auto">
          <a:xfrm flipV="1">
            <a:off x="6380163" y="4064000"/>
            <a:ext cx="509587" cy="6350"/>
          </a:xfrm>
          <a:prstGeom prst="straightConnector1">
            <a:avLst/>
          </a:prstGeom>
          <a:noFill/>
          <a:ln w="57150">
            <a:solidFill>
              <a:srgbClr val="FF0000"/>
            </a:solidFill>
            <a:prstDash val="sysDot"/>
            <a:round/>
            <a:headEnd type="none" w="sm" len="sm"/>
            <a:tailEnd type="triangle" w="sm" len="sm"/>
          </a:ln>
        </p:spPr>
      </p:cxnSp>
    </p:spTree>
  </p:cSld>
  <p:clrMapOvr>
    <a:masterClrMapping/>
  </p:clrMapOvr>
  <p:transition spd="med">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Title 1"/>
          <p:cNvSpPr>
            <a:spLocks noGrp="1"/>
          </p:cNvSpPr>
          <p:nvPr>
            <p:ph type="title" idx="4294967295"/>
          </p:nvPr>
        </p:nvSpPr>
        <p:spPr>
          <a:xfrm>
            <a:off x="457200" y="620687"/>
            <a:ext cx="8686800" cy="736625"/>
          </a:xfrm>
        </p:spPr>
        <p:txBody>
          <a:bodyPr/>
          <a:lstStyle/>
          <a:p>
            <a:pPr eaLnBrk="1" hangingPunct="1"/>
            <a:r>
              <a:rPr lang="tr-TR" sz="3600" b="1" dirty="0" smtClean="0">
                <a:solidFill>
                  <a:schemeClr val="tx1"/>
                </a:solidFill>
              </a:rPr>
              <a:t>Performans Programı: Yasal Çerçeve</a:t>
            </a:r>
          </a:p>
        </p:txBody>
      </p:sp>
      <p:sp>
        <p:nvSpPr>
          <p:cNvPr id="129026" name="Content Placeholder 2"/>
          <p:cNvSpPr>
            <a:spLocks noGrp="1"/>
          </p:cNvSpPr>
          <p:nvPr>
            <p:ph idx="4294967295"/>
          </p:nvPr>
        </p:nvSpPr>
        <p:spPr>
          <a:xfrm>
            <a:off x="457200" y="1571625"/>
            <a:ext cx="8229600" cy="4929188"/>
          </a:xfrm>
        </p:spPr>
        <p:txBody>
          <a:bodyPr/>
          <a:lstStyle/>
          <a:p>
            <a:pPr eaLnBrk="1" hangingPunct="1"/>
            <a:r>
              <a:rPr lang="tr-TR" sz="2800" dirty="0" smtClean="0"/>
              <a:t>5018/9 madde</a:t>
            </a:r>
          </a:p>
          <a:p>
            <a:pPr eaLnBrk="1" hangingPunct="1"/>
            <a:r>
              <a:rPr lang="tr-TR" sz="2800" dirty="0" smtClean="0"/>
              <a:t>Maliye Bakanlığınca 5 Temmuzda 2008 tarihinde yayımlanan KAMU İDARELERİNCE HAZIRLANACAK PERFORMANS PROGRAMLARI HAKKINDA YÖNETMELİK (</a:t>
            </a:r>
            <a:r>
              <a:rPr lang="tr-TR" sz="2800" dirty="0" smtClean="0">
                <a:hlinkClick r:id="rId2"/>
              </a:rPr>
              <a:t>www.</a:t>
            </a:r>
            <a:r>
              <a:rPr lang="tr-TR" sz="2800" dirty="0" err="1" smtClean="0">
                <a:hlinkClick r:id="rId2"/>
              </a:rPr>
              <a:t>bumko</a:t>
            </a:r>
            <a:r>
              <a:rPr lang="tr-TR" sz="2800" dirty="0" smtClean="0">
                <a:hlinkClick r:id="rId2"/>
              </a:rPr>
              <a:t>.gov.tr</a:t>
            </a:r>
            <a:r>
              <a:rPr lang="tr-TR" sz="2800" dirty="0" smtClean="0"/>
              <a:t>)</a:t>
            </a:r>
          </a:p>
          <a:p>
            <a:pPr eaLnBrk="1" hangingPunct="1"/>
            <a:r>
              <a:rPr lang="tr-TR" dirty="0" smtClean="0"/>
              <a:t>15.9.2009 tarihinde yönetmelik revize edildi</a:t>
            </a:r>
            <a:endParaRPr lang="tr-TR" sz="2800" dirty="0" smtClean="0"/>
          </a:p>
          <a:p>
            <a:pPr eaLnBrk="1" hangingPunct="1"/>
            <a:r>
              <a:rPr lang="tr-TR" sz="2800" dirty="0" smtClean="0"/>
              <a:t>17 Temmuz 2009 tarihinde Maliye Bakanlığınca açıklanan Performans Programı Hazırlama Rehberi (www.</a:t>
            </a:r>
            <a:r>
              <a:rPr lang="tr-TR" sz="2800" dirty="0" err="1" smtClean="0"/>
              <a:t>bumko</a:t>
            </a:r>
            <a:r>
              <a:rPr lang="tr-TR" sz="2800" dirty="0" smtClean="0"/>
              <a:t>.gov.tr).</a:t>
            </a:r>
          </a:p>
          <a:p>
            <a:pPr eaLnBrk="1" hangingPunct="1">
              <a:buFont typeface="Wingdings" pitchFamily="2" charset="2"/>
              <a:buNone/>
            </a:pPr>
            <a:endParaRPr lang="tr-TR" sz="2800" dirty="0" smtClean="0"/>
          </a:p>
          <a:p>
            <a:pPr eaLnBrk="1" hangingPunct="1"/>
            <a:endParaRPr lang="tr-TR" dirty="0" smtClean="0"/>
          </a:p>
          <a:p>
            <a:pPr eaLnBrk="1" hangingPunct="1">
              <a:buFont typeface="Wingdings 2" pitchFamily="18" charset="2"/>
              <a:buNone/>
            </a:pPr>
            <a:endParaRPr lang="tr-TR"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Title 1"/>
          <p:cNvSpPr>
            <a:spLocks noGrp="1"/>
          </p:cNvSpPr>
          <p:nvPr>
            <p:ph type="title" idx="4294967295"/>
          </p:nvPr>
        </p:nvSpPr>
        <p:spPr>
          <a:xfrm>
            <a:off x="357188" y="357188"/>
            <a:ext cx="8786812" cy="1214424"/>
          </a:xfrm>
        </p:spPr>
        <p:txBody>
          <a:bodyPr/>
          <a:lstStyle/>
          <a:p>
            <a:pPr eaLnBrk="1" hangingPunct="1"/>
            <a:r>
              <a:rPr lang="tr-TR" sz="3200" b="1" dirty="0" smtClean="0">
                <a:solidFill>
                  <a:schemeClr val="tx1"/>
                </a:solidFill>
              </a:rPr>
              <a:t>Performans Programı: Kavramsal Çerçeve</a:t>
            </a:r>
          </a:p>
        </p:txBody>
      </p:sp>
      <p:sp>
        <p:nvSpPr>
          <p:cNvPr id="130050" name="Content Placeholder 2"/>
          <p:cNvSpPr>
            <a:spLocks noGrp="1"/>
          </p:cNvSpPr>
          <p:nvPr>
            <p:ph idx="4294967295"/>
          </p:nvPr>
        </p:nvSpPr>
        <p:spPr>
          <a:xfrm>
            <a:off x="457200" y="1484785"/>
            <a:ext cx="8229600" cy="5016028"/>
          </a:xfrm>
        </p:spPr>
        <p:txBody>
          <a:bodyPr/>
          <a:lstStyle/>
          <a:p>
            <a:pPr eaLnBrk="1" hangingPunct="1">
              <a:buNone/>
            </a:pPr>
            <a:r>
              <a:rPr lang="tr-TR" b="1" u="sng" dirty="0" smtClean="0"/>
              <a:t>Performans Esaslı Bütçeleme: </a:t>
            </a:r>
          </a:p>
          <a:p>
            <a:pPr eaLnBrk="1" hangingPunct="1">
              <a:buNone/>
            </a:pPr>
            <a:endParaRPr lang="tr-TR" sz="2400" b="1" u="sng" dirty="0" smtClean="0"/>
          </a:p>
          <a:p>
            <a:pPr eaLnBrk="1" hangingPunct="1">
              <a:spcAft>
                <a:spcPts val="600"/>
              </a:spcAft>
            </a:pPr>
            <a:r>
              <a:rPr lang="tr-TR" dirty="0" smtClean="0"/>
              <a:t>Kaynakların kamu idarelerinin amaç ve hedefleri doğrultusunda tahsisini ve kullanılmasını sağlayan, </a:t>
            </a:r>
          </a:p>
          <a:p>
            <a:pPr eaLnBrk="1" hangingPunct="1">
              <a:spcAft>
                <a:spcPts val="600"/>
              </a:spcAft>
            </a:pPr>
            <a:r>
              <a:rPr lang="tr-TR" dirty="0" smtClean="0"/>
              <a:t>performans ölçümü ve değerlendirmesi yaparak ulaşılmak istenen hedeflere ulaşılıp ulaşılmadığını tespit eden ve </a:t>
            </a:r>
          </a:p>
          <a:p>
            <a:pPr eaLnBrk="1" hangingPunct="1">
              <a:spcAft>
                <a:spcPts val="600"/>
              </a:spcAft>
            </a:pPr>
            <a:r>
              <a:rPr lang="tr-TR" dirty="0" smtClean="0"/>
              <a:t>sonuçları raporlayan bir bütçeleme sistem</a:t>
            </a:r>
            <a:r>
              <a:rPr lang="tr-TR" sz="2400" dirty="0" smtClean="0"/>
              <a:t>idir.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704850"/>
            <a:ext cx="8229600" cy="742950"/>
          </a:xfrm>
        </p:spPr>
        <p:txBody>
          <a:bodyPr>
            <a:normAutofit/>
          </a:bodyPr>
          <a:lstStyle/>
          <a:p>
            <a:pPr eaLnBrk="1" fontAlgn="auto" hangingPunct="1">
              <a:spcAft>
                <a:spcPts val="0"/>
              </a:spcAft>
              <a:defRPr/>
            </a:pPr>
            <a:r>
              <a:rPr lang="tr-TR" dirty="0"/>
              <a:t>Performans </a:t>
            </a:r>
            <a:r>
              <a:rPr lang="tr-TR" dirty="0" smtClean="0"/>
              <a:t>Esaslı </a:t>
            </a:r>
            <a:r>
              <a:rPr lang="tr-TR" dirty="0"/>
              <a:t>Bütçeleme</a:t>
            </a:r>
            <a:endParaRPr lang="en-US" dirty="0"/>
          </a:p>
        </p:txBody>
      </p:sp>
      <p:sp>
        <p:nvSpPr>
          <p:cNvPr id="17411" name="Rectangle 3"/>
          <p:cNvSpPr>
            <a:spLocks noGrp="1" noChangeArrowheads="1"/>
          </p:cNvSpPr>
          <p:nvPr>
            <p:ph idx="1"/>
          </p:nvPr>
        </p:nvSpPr>
        <p:spPr>
          <a:xfrm>
            <a:off x="457200" y="1600200"/>
            <a:ext cx="8229600" cy="4724400"/>
          </a:xfrm>
        </p:spPr>
        <p:txBody>
          <a:bodyPr/>
          <a:lstStyle/>
          <a:p>
            <a:pPr eaLnBrk="1" hangingPunct="1">
              <a:lnSpc>
                <a:spcPct val="80000"/>
              </a:lnSpc>
              <a:spcAft>
                <a:spcPts val="600"/>
              </a:spcAft>
            </a:pPr>
            <a:r>
              <a:rPr lang="tr-TR" sz="2400" smtClean="0"/>
              <a:t>Girdiye değil sonuca odaklı</a:t>
            </a:r>
          </a:p>
          <a:p>
            <a:pPr eaLnBrk="1" hangingPunct="1">
              <a:lnSpc>
                <a:spcPct val="80000"/>
              </a:lnSpc>
              <a:spcAft>
                <a:spcPts val="600"/>
              </a:spcAft>
            </a:pPr>
            <a:r>
              <a:rPr lang="tr-TR" sz="2400" smtClean="0"/>
              <a:t>Harcama öncesinden çok harcama sonrası performans denetimi</a:t>
            </a:r>
          </a:p>
          <a:p>
            <a:pPr eaLnBrk="1" hangingPunct="1">
              <a:lnSpc>
                <a:spcPct val="80000"/>
              </a:lnSpc>
              <a:spcAft>
                <a:spcPts val="600"/>
              </a:spcAft>
            </a:pPr>
            <a:r>
              <a:rPr lang="tr-TR" sz="2400" smtClean="0"/>
              <a:t>Yöneticiye esneklik</a:t>
            </a:r>
          </a:p>
          <a:p>
            <a:pPr lvl="1" eaLnBrk="1" hangingPunct="1">
              <a:lnSpc>
                <a:spcPct val="80000"/>
              </a:lnSpc>
              <a:spcAft>
                <a:spcPts val="600"/>
              </a:spcAft>
            </a:pPr>
            <a:r>
              <a:rPr lang="tr-TR" smtClean="0"/>
              <a:t>Yapılacak İşlerin Önceliklendirmesi </a:t>
            </a:r>
          </a:p>
          <a:p>
            <a:pPr lvl="1" eaLnBrk="1" hangingPunct="1">
              <a:lnSpc>
                <a:spcPct val="80000"/>
              </a:lnSpc>
              <a:spcAft>
                <a:spcPts val="600"/>
              </a:spcAft>
            </a:pPr>
            <a:r>
              <a:rPr lang="tr-TR" smtClean="0"/>
              <a:t>Maliyetlendirilmesi</a:t>
            </a:r>
          </a:p>
          <a:p>
            <a:pPr lvl="1" eaLnBrk="1" hangingPunct="1">
              <a:lnSpc>
                <a:spcPct val="80000"/>
              </a:lnSpc>
              <a:spcAft>
                <a:spcPts val="600"/>
              </a:spcAft>
            </a:pPr>
            <a:r>
              <a:rPr lang="tr-TR" smtClean="0"/>
              <a:t>Uygulamaya geçilmesi-hedeflere uygunluğun denetlenmesi</a:t>
            </a:r>
          </a:p>
          <a:p>
            <a:pPr eaLnBrk="1" hangingPunct="1">
              <a:lnSpc>
                <a:spcPct val="80000"/>
              </a:lnSpc>
              <a:spcAft>
                <a:spcPts val="600"/>
              </a:spcAft>
            </a:pPr>
            <a:r>
              <a:rPr lang="tr-TR" sz="2400" smtClean="0"/>
              <a:t>Kaynak kullanımında etkinlik</a:t>
            </a:r>
          </a:p>
          <a:p>
            <a:pPr eaLnBrk="1" hangingPunct="1">
              <a:lnSpc>
                <a:spcPct val="80000"/>
              </a:lnSpc>
              <a:spcAft>
                <a:spcPts val="600"/>
              </a:spcAft>
            </a:pPr>
            <a:r>
              <a:rPr lang="tr-TR" sz="2400" smtClean="0"/>
              <a:t>Hesap verme mekanizmasında açıklık (sadece hukuken değil,performans açısından da sorumluluk)</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00034" y="857232"/>
            <a:ext cx="8229600" cy="1066800"/>
          </a:xfrm>
        </p:spPr>
        <p:txBody>
          <a:bodyPr/>
          <a:lstStyle/>
          <a:p>
            <a:pPr eaLnBrk="1" hangingPunct="1"/>
            <a:r>
              <a:rPr lang="tr-TR" sz="3600" b="1" dirty="0" smtClean="0">
                <a:effectLst/>
              </a:rPr>
              <a:t>Genel İlkeler</a:t>
            </a:r>
          </a:p>
        </p:txBody>
      </p:sp>
      <p:sp>
        <p:nvSpPr>
          <p:cNvPr id="10243" name="Rectangle 3"/>
          <p:cNvSpPr>
            <a:spLocks noGrp="1" noChangeArrowheads="1"/>
          </p:cNvSpPr>
          <p:nvPr>
            <p:ph type="body" idx="1"/>
          </p:nvPr>
        </p:nvSpPr>
        <p:spPr>
          <a:xfrm>
            <a:off x="457200" y="1857364"/>
            <a:ext cx="8229600" cy="4716474"/>
          </a:xfrm>
        </p:spPr>
        <p:txBody>
          <a:bodyPr/>
          <a:lstStyle/>
          <a:p>
            <a:pPr eaLnBrk="1" hangingPunct="1">
              <a:lnSpc>
                <a:spcPct val="90000"/>
              </a:lnSpc>
              <a:spcBef>
                <a:spcPts val="600"/>
              </a:spcBef>
              <a:spcAft>
                <a:spcPts val="600"/>
              </a:spcAft>
            </a:pPr>
            <a:r>
              <a:rPr lang="tr-TR" sz="2600" dirty="0" smtClean="0">
                <a:effectLst/>
              </a:rPr>
              <a:t>İdare düzeyinde hazırlanır,</a:t>
            </a:r>
          </a:p>
          <a:p>
            <a:pPr eaLnBrk="1" hangingPunct="1">
              <a:lnSpc>
                <a:spcPct val="90000"/>
              </a:lnSpc>
              <a:spcBef>
                <a:spcPts val="600"/>
              </a:spcBef>
              <a:spcAft>
                <a:spcPts val="600"/>
              </a:spcAft>
            </a:pPr>
            <a:r>
              <a:rPr lang="tr-TR" sz="2600" dirty="0" smtClean="0">
                <a:effectLst/>
              </a:rPr>
              <a:t> Performans hedef ve göstergeleri ile faaliyetlerden oluşur,</a:t>
            </a:r>
          </a:p>
          <a:p>
            <a:pPr eaLnBrk="1" hangingPunct="1">
              <a:lnSpc>
                <a:spcPct val="90000"/>
              </a:lnSpc>
              <a:spcBef>
                <a:spcPts val="600"/>
              </a:spcBef>
              <a:spcAft>
                <a:spcPts val="600"/>
              </a:spcAft>
            </a:pPr>
            <a:r>
              <a:rPr lang="tr-TR" sz="2600" dirty="0" smtClean="0">
                <a:effectLst/>
              </a:rPr>
              <a:t> Yıllık olarak hazırlanır,</a:t>
            </a:r>
          </a:p>
          <a:p>
            <a:pPr eaLnBrk="1" hangingPunct="1">
              <a:lnSpc>
                <a:spcPct val="90000"/>
              </a:lnSpc>
              <a:spcBef>
                <a:spcPts val="600"/>
              </a:spcBef>
              <a:spcAft>
                <a:spcPts val="600"/>
              </a:spcAft>
            </a:pPr>
            <a:r>
              <a:rPr lang="tr-TR" sz="2600" dirty="0" smtClean="0">
                <a:effectLst/>
              </a:rPr>
              <a:t> Bütçe içi ve bütçe dışı tüm finansman kaynakları dikkate alınır,</a:t>
            </a:r>
          </a:p>
          <a:p>
            <a:pPr eaLnBrk="1" hangingPunct="1">
              <a:lnSpc>
                <a:spcPct val="90000"/>
              </a:lnSpc>
              <a:spcBef>
                <a:spcPts val="600"/>
              </a:spcBef>
              <a:spcAft>
                <a:spcPts val="600"/>
              </a:spcAft>
            </a:pPr>
            <a:r>
              <a:rPr lang="tr-TR" sz="2600" dirty="0" smtClean="0">
                <a:effectLst/>
              </a:rPr>
              <a:t> Önceliklerin ve hedeflerin belirlenmesi süreci üst yöneticiden harcama birimlerine doğru, maliyet ve kaynak ihtiyacının tespiti süreci ise faaliyetlerden performans hedeflerine doğru işler.</a:t>
            </a:r>
            <a:endParaRPr lang="tr-TR" sz="2600" dirty="0" smtClean="0">
              <a:solidFill>
                <a:srgbClr val="FF0000"/>
              </a:solidFill>
              <a:effectLst/>
              <a:latin typeface="Times New Roman" pitchFamily="18" charset="0"/>
              <a:cs typeface="Times New Roman" pitchFamily="18" charset="0"/>
            </a:endParaRPr>
          </a:p>
          <a:p>
            <a:pPr eaLnBrk="1" hangingPunct="1">
              <a:lnSpc>
                <a:spcPct val="90000"/>
              </a:lnSpc>
            </a:pPr>
            <a:endParaRPr lang="tr-TR" sz="2800" dirty="0" smtClean="0">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596" y="857232"/>
            <a:ext cx="8229600" cy="1000132"/>
          </a:xfrm>
        </p:spPr>
        <p:txBody>
          <a:bodyPr/>
          <a:lstStyle/>
          <a:p>
            <a:pPr eaLnBrk="1" hangingPunct="1"/>
            <a:r>
              <a:rPr lang="tr-TR" b="1" dirty="0" smtClean="0">
                <a:effectLst/>
              </a:rPr>
              <a:t>SUNUM PLANI </a:t>
            </a:r>
          </a:p>
        </p:txBody>
      </p:sp>
      <p:sp>
        <p:nvSpPr>
          <p:cNvPr id="4099" name="Rectangle 3"/>
          <p:cNvSpPr>
            <a:spLocks noGrp="1" noChangeArrowheads="1"/>
          </p:cNvSpPr>
          <p:nvPr>
            <p:ph type="body" idx="1"/>
          </p:nvPr>
        </p:nvSpPr>
        <p:spPr>
          <a:xfrm>
            <a:off x="457200" y="1772816"/>
            <a:ext cx="8229600" cy="4801022"/>
          </a:xfrm>
        </p:spPr>
        <p:txBody>
          <a:bodyPr/>
          <a:lstStyle/>
          <a:p>
            <a:pPr eaLnBrk="1" hangingPunct="1">
              <a:lnSpc>
                <a:spcPct val="90000"/>
              </a:lnSpc>
              <a:spcAft>
                <a:spcPts val="1800"/>
              </a:spcAft>
              <a:buNone/>
            </a:pPr>
            <a:r>
              <a:rPr lang="tr-TR" sz="3000" dirty="0" smtClean="0">
                <a:effectLst/>
              </a:rPr>
              <a:t>Sunum </a:t>
            </a:r>
            <a:r>
              <a:rPr lang="tr-TR" sz="3000" dirty="0" smtClean="0"/>
              <a:t>üç</a:t>
            </a:r>
            <a:r>
              <a:rPr lang="tr-TR" sz="3000" dirty="0" smtClean="0">
                <a:effectLst/>
              </a:rPr>
              <a:t> ana bölümden oluşmakta:</a:t>
            </a:r>
          </a:p>
          <a:p>
            <a:pPr marL="2239963" indent="-2130425" eaLnBrk="1" hangingPunct="1">
              <a:lnSpc>
                <a:spcPct val="90000"/>
              </a:lnSpc>
              <a:spcAft>
                <a:spcPts val="1800"/>
              </a:spcAft>
              <a:buNone/>
            </a:pPr>
            <a:r>
              <a:rPr lang="tr-TR" sz="3200" b="1" dirty="0" smtClean="0"/>
              <a:t>I. Bölüm : </a:t>
            </a:r>
            <a:r>
              <a:rPr lang="tr-TR" sz="3200" dirty="0" smtClean="0"/>
              <a:t>2011 Yılı Performans Programı ve </a:t>
            </a:r>
            <a:r>
              <a:rPr lang="tr-TR" sz="3200" dirty="0" smtClean="0"/>
              <a:t>Bütçe </a:t>
            </a:r>
            <a:r>
              <a:rPr lang="tr-TR" sz="3200" dirty="0" smtClean="0"/>
              <a:t>Hazırlıkları </a:t>
            </a:r>
            <a:endParaRPr lang="tr-TR" sz="3000" b="1" dirty="0" smtClean="0">
              <a:effectLst/>
            </a:endParaRPr>
          </a:p>
          <a:p>
            <a:pPr marL="2149475" indent="-2039938" eaLnBrk="1" hangingPunct="1">
              <a:lnSpc>
                <a:spcPct val="90000"/>
              </a:lnSpc>
              <a:spcAft>
                <a:spcPts val="1800"/>
              </a:spcAft>
              <a:buNone/>
            </a:pPr>
            <a:r>
              <a:rPr lang="tr-TR" sz="3000" b="1" dirty="0" smtClean="0">
                <a:effectLst/>
              </a:rPr>
              <a:t>II.Bölüm: </a:t>
            </a:r>
            <a:r>
              <a:rPr lang="tr-TR" sz="3000" dirty="0" smtClean="0">
                <a:effectLst/>
              </a:rPr>
              <a:t>Birim Bazında Performans Programı Hazırlığı</a:t>
            </a:r>
            <a:endParaRPr lang="tr-TR" sz="3000" dirty="0" smtClean="0"/>
          </a:p>
          <a:p>
            <a:pPr marL="2422525" indent="-2312988" eaLnBrk="1" hangingPunct="1">
              <a:lnSpc>
                <a:spcPct val="90000"/>
              </a:lnSpc>
              <a:spcAft>
                <a:spcPts val="1800"/>
              </a:spcAft>
              <a:buNone/>
            </a:pPr>
            <a:r>
              <a:rPr lang="tr-TR" sz="3000" b="1" dirty="0" err="1" smtClean="0"/>
              <a:t>III</a:t>
            </a:r>
            <a:r>
              <a:rPr lang="tr-TR" sz="3000" b="1" dirty="0" smtClean="0"/>
              <a:t>. Bölüm: </a:t>
            </a:r>
            <a:r>
              <a:rPr lang="tr-TR" sz="3000" dirty="0" smtClean="0"/>
              <a:t>WEB Tabanlı programın kullanımı: örnek çalışmalar</a:t>
            </a:r>
            <a:endParaRPr lang="tr-TR" sz="30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Title 1"/>
          <p:cNvSpPr>
            <a:spLocks noGrp="1"/>
          </p:cNvSpPr>
          <p:nvPr>
            <p:ph type="title" idx="4294967295"/>
          </p:nvPr>
        </p:nvSpPr>
        <p:spPr>
          <a:xfrm>
            <a:off x="457200" y="428625"/>
            <a:ext cx="8229600" cy="857250"/>
          </a:xfrm>
        </p:spPr>
        <p:txBody>
          <a:bodyPr/>
          <a:lstStyle/>
          <a:p>
            <a:pPr eaLnBrk="1" hangingPunct="1"/>
            <a:r>
              <a:rPr lang="tr-TR" b="1" dirty="0" smtClean="0">
                <a:solidFill>
                  <a:schemeClr val="tx1"/>
                </a:solidFill>
              </a:rPr>
              <a:t>Performans Programı Süreci (1)</a:t>
            </a:r>
          </a:p>
        </p:txBody>
      </p:sp>
      <p:sp>
        <p:nvSpPr>
          <p:cNvPr id="133122" name="Content Placeholder 2"/>
          <p:cNvSpPr>
            <a:spLocks noGrp="1"/>
          </p:cNvSpPr>
          <p:nvPr>
            <p:ph idx="4294967295"/>
          </p:nvPr>
        </p:nvSpPr>
        <p:spPr>
          <a:xfrm>
            <a:off x="457200" y="1357298"/>
            <a:ext cx="8229600" cy="5214953"/>
          </a:xfrm>
        </p:spPr>
        <p:txBody>
          <a:bodyPr/>
          <a:lstStyle/>
          <a:p>
            <a:pPr eaLnBrk="1" hangingPunct="1">
              <a:buFont typeface="Wingdings" pitchFamily="2" charset="2"/>
              <a:buNone/>
            </a:pPr>
            <a:r>
              <a:rPr lang="tr-TR" sz="2400" b="1" dirty="0" smtClean="0">
                <a:solidFill>
                  <a:schemeClr val="bg1"/>
                </a:solidFill>
              </a:rPr>
              <a:t>   </a:t>
            </a:r>
            <a:r>
              <a:rPr lang="tr-TR" sz="2400" b="1" dirty="0" smtClean="0"/>
              <a:t>I. Performans Programı Hazırlıklarının Başlaması (Mayıs Sonu): kitap ne diyor?</a:t>
            </a:r>
          </a:p>
          <a:p>
            <a:pPr eaLnBrk="1" hangingPunct="1">
              <a:buFont typeface="Wingdings" pitchFamily="2" charset="2"/>
              <a:buNone/>
            </a:pPr>
            <a:endParaRPr lang="tr-TR" sz="2400" b="1" dirty="0" smtClean="0"/>
          </a:p>
          <a:p>
            <a:pPr lvl="1" eaLnBrk="1" hangingPunct="1">
              <a:buFontTx/>
              <a:buNone/>
            </a:pPr>
            <a:r>
              <a:rPr lang="tr-TR" sz="2000" dirty="0" smtClean="0">
                <a:solidFill>
                  <a:schemeClr val="tx1"/>
                </a:solidFill>
              </a:rPr>
              <a:t>   </a:t>
            </a:r>
            <a:r>
              <a:rPr lang="tr-TR" sz="2400" dirty="0" smtClean="0">
                <a:solidFill>
                  <a:schemeClr val="tx1"/>
                </a:solidFill>
              </a:rPr>
              <a:t>Madde 4. </a:t>
            </a:r>
            <a:r>
              <a:rPr lang="tr-TR" sz="2400" b="1" dirty="0" smtClean="0">
                <a:solidFill>
                  <a:schemeClr val="tx1"/>
                </a:solidFill>
              </a:rPr>
              <a:t>..</a:t>
            </a:r>
            <a:r>
              <a:rPr lang="tr-TR" sz="2400" dirty="0" smtClean="0">
                <a:solidFill>
                  <a:schemeClr val="tx1"/>
                </a:solidFill>
              </a:rPr>
              <a:t> Kamu idarelerinin performans programını hazırlama süreci, kamu idarelerinin üst yöneticisi ve harcama yetkilileri tarafından program dönemine ilişkin öncelikli stratejik amaç ve hedeflerin, performans hedef ve göstergelerinin, faaliyetlerin ve bunlardan sorumlu harcama birimlerinin belirlenerek, </a:t>
            </a:r>
            <a:r>
              <a:rPr lang="tr-TR" sz="2400" b="1" i="1" dirty="0" smtClean="0">
                <a:solidFill>
                  <a:schemeClr val="tx1"/>
                </a:solidFill>
              </a:rPr>
              <a:t>en geç Mayıs ayı sonuna kadar üst yönetici tarafından harcama birimlerine yazılı olarak duyurulmasıyla başlar</a:t>
            </a:r>
            <a:r>
              <a:rPr lang="tr-TR" sz="2400" dirty="0" smtClean="0">
                <a:solidFill>
                  <a:schemeClr val="tx1"/>
                </a:solidFill>
              </a:rPr>
              <a:t>.</a:t>
            </a:r>
            <a:r>
              <a:rPr lang="tr-TR" sz="2400" b="1" u="sng" dirty="0" smtClean="0">
                <a:solidFill>
                  <a:schemeClr val="tx1"/>
                </a:solidFill>
              </a:rPr>
              <a:t>.</a:t>
            </a:r>
          </a:p>
          <a:p>
            <a:pPr lvl="1" eaLnBrk="1" hangingPunct="1">
              <a:buFontTx/>
              <a:buNone/>
            </a:pPr>
            <a:endParaRPr lang="tr-TR" sz="2200" dirty="0" smtClean="0">
              <a:solidFill>
                <a:schemeClr val="tx1"/>
              </a:solidFill>
            </a:endParaRPr>
          </a:p>
          <a:p>
            <a:pPr marL="868362" lvl="1" indent="-457200" eaLnBrk="1" hangingPunct="1">
              <a:buFontTx/>
              <a:buAutoNum type="arabicPeriod"/>
            </a:pPr>
            <a:endParaRPr lang="tr-TR" sz="2200" dirty="0" smtClean="0">
              <a:solidFill>
                <a:schemeClr val="tx1"/>
              </a:solidFill>
            </a:endParaRPr>
          </a:p>
          <a:p>
            <a:pPr lvl="2" eaLnBrk="1" hangingPunct="1">
              <a:buNone/>
            </a:pPr>
            <a:endParaRPr lang="tr-TR" sz="1900" dirty="0" smtClean="0">
              <a:solidFill>
                <a:schemeClr val="tx1"/>
              </a:solidFill>
            </a:endParaRPr>
          </a:p>
          <a:p>
            <a:pPr eaLnBrk="1" hangingPunct="1"/>
            <a:endParaRPr lang="tr-TR" dirty="0" smtClean="0"/>
          </a:p>
          <a:p>
            <a:pPr eaLnBrk="1" hangingPunct="1">
              <a:buFont typeface="Wingdings 2" pitchFamily="18" charset="2"/>
              <a:buNone/>
            </a:pPr>
            <a:endParaRPr lang="tr-TR"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Title 1"/>
          <p:cNvSpPr>
            <a:spLocks noGrp="1"/>
          </p:cNvSpPr>
          <p:nvPr>
            <p:ph type="title" idx="4294967295"/>
          </p:nvPr>
        </p:nvSpPr>
        <p:spPr>
          <a:xfrm>
            <a:off x="457200" y="428625"/>
            <a:ext cx="8229600" cy="857250"/>
          </a:xfrm>
        </p:spPr>
        <p:txBody>
          <a:bodyPr/>
          <a:lstStyle/>
          <a:p>
            <a:pPr eaLnBrk="1" hangingPunct="1"/>
            <a:r>
              <a:rPr lang="tr-TR" b="1" dirty="0" smtClean="0">
                <a:solidFill>
                  <a:schemeClr val="tx1"/>
                </a:solidFill>
              </a:rPr>
              <a:t>Performans Programı Süreci (1)</a:t>
            </a:r>
          </a:p>
        </p:txBody>
      </p:sp>
      <p:sp>
        <p:nvSpPr>
          <p:cNvPr id="133122" name="Content Placeholder 2"/>
          <p:cNvSpPr>
            <a:spLocks noGrp="1"/>
          </p:cNvSpPr>
          <p:nvPr>
            <p:ph idx="4294967295"/>
          </p:nvPr>
        </p:nvSpPr>
        <p:spPr>
          <a:xfrm>
            <a:off x="457200" y="1357298"/>
            <a:ext cx="8229600" cy="5214953"/>
          </a:xfrm>
        </p:spPr>
        <p:txBody>
          <a:bodyPr/>
          <a:lstStyle/>
          <a:p>
            <a:pPr marL="187325" lvl="1" indent="0">
              <a:buClr>
                <a:srgbClr val="A04DA3"/>
              </a:buClr>
              <a:buNone/>
            </a:pPr>
            <a:r>
              <a:rPr lang="tr-TR" sz="2400" b="1" u="sng" dirty="0" smtClean="0">
                <a:solidFill>
                  <a:schemeClr val="accent6">
                    <a:lumMod val="75000"/>
                  </a:schemeClr>
                </a:solidFill>
              </a:rPr>
              <a:t>Peki biz ne yapalım..</a:t>
            </a:r>
          </a:p>
          <a:p>
            <a:pPr marL="187325" lvl="1" indent="0">
              <a:buClr>
                <a:srgbClr val="A04DA3"/>
              </a:buClr>
              <a:buNone/>
            </a:pPr>
            <a:r>
              <a:rPr lang="tr-TR" sz="2400" b="1" dirty="0" smtClean="0">
                <a:solidFill>
                  <a:srgbClr val="C00000"/>
                </a:solidFill>
              </a:rPr>
              <a:t>Ankara Üniversitesi olarak sürece ilişkin planımız/önerimiz:</a:t>
            </a:r>
            <a:endParaRPr lang="tr-TR" sz="2400" b="1" u="sng" dirty="0" smtClean="0">
              <a:solidFill>
                <a:srgbClr val="C00000"/>
              </a:solidFill>
            </a:endParaRPr>
          </a:p>
          <a:p>
            <a:pPr lvl="1" eaLnBrk="1" hangingPunct="1">
              <a:buFontTx/>
              <a:buNone/>
            </a:pPr>
            <a:endParaRPr lang="tr-TR" sz="2200" b="1" u="sng" dirty="0" smtClean="0">
              <a:solidFill>
                <a:schemeClr val="tx1"/>
              </a:solidFill>
            </a:endParaRPr>
          </a:p>
          <a:p>
            <a:pPr marL="868362" lvl="1" indent="-457200" eaLnBrk="1" hangingPunct="1">
              <a:spcBef>
                <a:spcPts val="600"/>
              </a:spcBef>
              <a:spcAft>
                <a:spcPts val="600"/>
              </a:spcAft>
              <a:buFontTx/>
              <a:buAutoNum type="arabicPeriod"/>
            </a:pPr>
            <a:r>
              <a:rPr lang="tr-TR" sz="2200" b="1" u="sng" dirty="0" smtClean="0">
                <a:solidFill>
                  <a:schemeClr val="tx1"/>
                </a:solidFill>
              </a:rPr>
              <a:t>Rektörlük beyanı hazırlanması</a:t>
            </a:r>
            <a:r>
              <a:rPr lang="tr-TR" sz="2200" dirty="0" smtClean="0">
                <a:solidFill>
                  <a:schemeClr val="tx1"/>
                </a:solidFill>
              </a:rPr>
              <a:t>: </a:t>
            </a:r>
          </a:p>
          <a:p>
            <a:pPr marL="1390650" lvl="3" indent="-457200">
              <a:spcBef>
                <a:spcPts val="600"/>
              </a:spcBef>
              <a:spcAft>
                <a:spcPts val="600"/>
              </a:spcAft>
              <a:buNone/>
            </a:pPr>
            <a:r>
              <a:rPr lang="tr-TR" sz="1800" dirty="0" smtClean="0">
                <a:solidFill>
                  <a:schemeClr val="tx1"/>
                </a:solidFill>
              </a:rPr>
              <a:t>Amaç ve hedefler: eğitim, bilimsel araştırma ve topluma hizmet</a:t>
            </a:r>
          </a:p>
          <a:p>
            <a:pPr marL="868362" lvl="1" indent="-457200" eaLnBrk="1" hangingPunct="1">
              <a:spcBef>
                <a:spcPts val="600"/>
              </a:spcBef>
              <a:spcAft>
                <a:spcPts val="600"/>
              </a:spcAft>
              <a:buFontTx/>
              <a:buAutoNum type="arabicPeriod"/>
            </a:pPr>
            <a:r>
              <a:rPr lang="tr-TR" sz="2200" b="1" u="sng" dirty="0" smtClean="0">
                <a:solidFill>
                  <a:schemeClr val="tx1"/>
                </a:solidFill>
              </a:rPr>
              <a:t>Kılavuz </a:t>
            </a:r>
            <a:r>
              <a:rPr lang="tr-TR" sz="2200" b="1" u="sng" dirty="0" smtClean="0">
                <a:solidFill>
                  <a:schemeClr val="tx1"/>
                </a:solidFill>
              </a:rPr>
              <a:t>hazırlanıp </a:t>
            </a:r>
            <a:r>
              <a:rPr lang="tr-TR" sz="2200" dirty="0" smtClean="0">
                <a:solidFill>
                  <a:schemeClr val="tx1"/>
                </a:solidFill>
              </a:rPr>
              <a:t>birimlere gönderilmesi</a:t>
            </a:r>
          </a:p>
          <a:p>
            <a:pPr marL="868362" lvl="1" indent="-457200" eaLnBrk="1" hangingPunct="1">
              <a:spcBef>
                <a:spcPts val="600"/>
              </a:spcBef>
              <a:spcAft>
                <a:spcPts val="600"/>
              </a:spcAft>
              <a:buFontTx/>
              <a:buAutoNum type="arabicPeriod"/>
            </a:pPr>
            <a:r>
              <a:rPr lang="tr-TR" sz="2200" b="1" u="sng" dirty="0" err="1" smtClean="0">
                <a:solidFill>
                  <a:schemeClr val="tx1"/>
                </a:solidFill>
              </a:rPr>
              <a:t>Hizmetiçi</a:t>
            </a:r>
            <a:r>
              <a:rPr lang="tr-TR" sz="2200" b="1" u="sng" dirty="0" smtClean="0">
                <a:solidFill>
                  <a:schemeClr val="tx1"/>
                </a:solidFill>
              </a:rPr>
              <a:t> eğitim </a:t>
            </a:r>
            <a:r>
              <a:rPr lang="tr-TR" sz="2200" dirty="0" smtClean="0">
                <a:solidFill>
                  <a:schemeClr val="tx1"/>
                </a:solidFill>
              </a:rPr>
              <a:t>verilmesi</a:t>
            </a:r>
          </a:p>
          <a:p>
            <a:pPr marL="868362" lvl="1" indent="-457200" eaLnBrk="1" hangingPunct="1">
              <a:spcBef>
                <a:spcPts val="600"/>
              </a:spcBef>
              <a:spcAft>
                <a:spcPts val="600"/>
              </a:spcAft>
              <a:buFontTx/>
              <a:buAutoNum type="arabicPeriod"/>
            </a:pPr>
            <a:r>
              <a:rPr lang="tr-TR" sz="2200" dirty="0" smtClean="0">
                <a:solidFill>
                  <a:schemeClr val="tx1"/>
                </a:solidFill>
              </a:rPr>
              <a:t>Bu süreci destekleyecek </a:t>
            </a:r>
            <a:r>
              <a:rPr lang="tr-TR" sz="2200" b="1" u="sng" dirty="0" smtClean="0">
                <a:solidFill>
                  <a:schemeClr val="tx1"/>
                </a:solidFill>
              </a:rPr>
              <a:t>bir yönetim bilgi sistemi modülü</a:t>
            </a:r>
            <a:r>
              <a:rPr lang="tr-TR" sz="2200" b="1" dirty="0" smtClean="0">
                <a:solidFill>
                  <a:schemeClr val="tx1"/>
                </a:solidFill>
              </a:rPr>
              <a:t> </a:t>
            </a:r>
            <a:r>
              <a:rPr lang="tr-TR" sz="2200" dirty="0" smtClean="0">
                <a:solidFill>
                  <a:schemeClr val="tx1"/>
                </a:solidFill>
              </a:rPr>
              <a:t>oluşturulması </a:t>
            </a:r>
            <a:r>
              <a:rPr lang="tr-TR" sz="2200" dirty="0" smtClean="0">
                <a:solidFill>
                  <a:schemeClr val="tx1"/>
                </a:solidFill>
              </a:rPr>
              <a:t>: bu program oluşturuldu</a:t>
            </a:r>
            <a:endParaRPr lang="tr-TR" sz="2200" dirty="0" smtClean="0">
              <a:solidFill>
                <a:schemeClr val="tx1"/>
              </a:solidFill>
            </a:endParaRPr>
          </a:p>
          <a:p>
            <a:pPr lvl="2" eaLnBrk="1" hangingPunct="1">
              <a:buNone/>
            </a:pPr>
            <a:endParaRPr lang="tr-TR" sz="1900" dirty="0" smtClean="0">
              <a:solidFill>
                <a:schemeClr val="tx1"/>
              </a:solidFill>
            </a:endParaRPr>
          </a:p>
          <a:p>
            <a:pPr eaLnBrk="1" hangingPunct="1"/>
            <a:endParaRPr lang="tr-TR" dirty="0" smtClean="0"/>
          </a:p>
          <a:p>
            <a:pPr eaLnBrk="1" hangingPunct="1">
              <a:buFont typeface="Wingdings 2" pitchFamily="18" charset="2"/>
              <a:buNone/>
            </a:pPr>
            <a:endParaRPr lang="tr-TR"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Title 1"/>
          <p:cNvSpPr>
            <a:spLocks noGrp="1"/>
          </p:cNvSpPr>
          <p:nvPr>
            <p:ph type="title" idx="4294967295"/>
          </p:nvPr>
        </p:nvSpPr>
        <p:spPr>
          <a:xfrm>
            <a:off x="457200" y="428625"/>
            <a:ext cx="8229600" cy="857250"/>
          </a:xfrm>
        </p:spPr>
        <p:txBody>
          <a:bodyPr/>
          <a:lstStyle/>
          <a:p>
            <a:pPr eaLnBrk="1" hangingPunct="1"/>
            <a:r>
              <a:rPr lang="tr-TR" b="1" dirty="0" smtClean="0">
                <a:solidFill>
                  <a:schemeClr val="tx1"/>
                </a:solidFill>
              </a:rPr>
              <a:t>Performans Programı Süreci (2)</a:t>
            </a:r>
          </a:p>
        </p:txBody>
      </p:sp>
      <p:sp>
        <p:nvSpPr>
          <p:cNvPr id="133122" name="Content Placeholder 2"/>
          <p:cNvSpPr>
            <a:spLocks noGrp="1"/>
          </p:cNvSpPr>
          <p:nvPr>
            <p:ph idx="4294967295"/>
          </p:nvPr>
        </p:nvSpPr>
        <p:spPr>
          <a:xfrm>
            <a:off x="214282" y="1357298"/>
            <a:ext cx="8643998" cy="5214953"/>
          </a:xfrm>
        </p:spPr>
        <p:txBody>
          <a:bodyPr/>
          <a:lstStyle/>
          <a:p>
            <a:pPr eaLnBrk="1" hangingPunct="1">
              <a:buFont typeface="Wingdings" pitchFamily="2" charset="2"/>
              <a:buNone/>
            </a:pPr>
            <a:r>
              <a:rPr lang="tr-TR" sz="2400" b="1" dirty="0" smtClean="0">
                <a:solidFill>
                  <a:schemeClr val="bg1"/>
                </a:solidFill>
              </a:rPr>
              <a:t>   </a:t>
            </a:r>
            <a:r>
              <a:rPr lang="tr-TR" sz="2400" b="1" dirty="0" smtClean="0"/>
              <a:t>II. İdare Performans Programı Tekliflerinin (Haziran-Temmuz): </a:t>
            </a:r>
          </a:p>
          <a:p>
            <a:pPr eaLnBrk="1" hangingPunct="1">
              <a:buFont typeface="Wingdings" pitchFamily="2" charset="2"/>
              <a:buNone/>
            </a:pPr>
            <a:endParaRPr lang="tr-TR" sz="2000" b="1" dirty="0" smtClean="0"/>
          </a:p>
          <a:p>
            <a:pPr lvl="1" eaLnBrk="1" hangingPunct="1">
              <a:buFontTx/>
              <a:buNone/>
            </a:pPr>
            <a:r>
              <a:rPr lang="tr-TR" sz="2000" dirty="0" smtClean="0">
                <a:solidFill>
                  <a:schemeClr val="tx1"/>
                </a:solidFill>
              </a:rPr>
              <a:t>   </a:t>
            </a:r>
            <a:r>
              <a:rPr lang="tr-TR" sz="2400" dirty="0" smtClean="0">
                <a:solidFill>
                  <a:schemeClr val="tx1"/>
                </a:solidFill>
              </a:rPr>
              <a:t>Madde 4. </a:t>
            </a:r>
            <a:r>
              <a:rPr lang="tr-TR" sz="2400" b="1" dirty="0" smtClean="0">
                <a:solidFill>
                  <a:schemeClr val="tx1"/>
                </a:solidFill>
              </a:rPr>
              <a:t>..</a:t>
            </a:r>
            <a:r>
              <a:rPr lang="tr-TR" sz="2400" dirty="0" smtClean="0">
                <a:solidFill>
                  <a:schemeClr val="tx1"/>
                </a:solidFill>
              </a:rPr>
              <a:t> Üst yönetici ve harcama yetkilileri, performans programlarının hazırlanmasında ihtiyaç duyulacak her türlü bilgi ve verinin toplanması ile analiz edilmesi için gerekli ortam, yapı ve süreçleri oluşturmakla yükümlüdür.</a:t>
            </a:r>
          </a:p>
          <a:p>
            <a:pPr lvl="1" eaLnBrk="1" hangingPunct="1">
              <a:buFontTx/>
              <a:buNone/>
            </a:pPr>
            <a:endParaRPr lang="tr-TR" sz="2400" dirty="0" smtClean="0">
              <a:solidFill>
                <a:schemeClr val="tx1"/>
              </a:solidFill>
            </a:endParaRPr>
          </a:p>
          <a:p>
            <a:pPr marL="541338" lvl="1" indent="0" eaLnBrk="1" hangingPunct="1">
              <a:buFontTx/>
              <a:buNone/>
            </a:pPr>
            <a:r>
              <a:rPr lang="tr-TR" sz="2400" dirty="0" smtClean="0">
                <a:solidFill>
                  <a:schemeClr val="tx1"/>
                </a:solidFill>
              </a:rPr>
              <a:t>5018/16. madde ile düşünüldüğünde </a:t>
            </a:r>
            <a:r>
              <a:rPr lang="tr-TR" sz="2400" u="sng" dirty="0" smtClean="0">
                <a:solidFill>
                  <a:schemeClr val="tx1"/>
                </a:solidFill>
              </a:rPr>
              <a:t>Haziran ve Temmuz aylarında idare tarafından Performans Programı Teklifinin Hazırlanması </a:t>
            </a:r>
            <a:r>
              <a:rPr lang="tr-TR" sz="2400" dirty="0" smtClean="0">
                <a:solidFill>
                  <a:schemeClr val="tx1"/>
                </a:solidFill>
              </a:rPr>
              <a:t>gerekiyor.</a:t>
            </a:r>
          </a:p>
          <a:p>
            <a:pPr lvl="1" eaLnBrk="1" hangingPunct="1">
              <a:buFontTx/>
              <a:buNone/>
            </a:pPr>
            <a:endParaRPr lang="tr-TR" sz="20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Title 1"/>
          <p:cNvSpPr>
            <a:spLocks noGrp="1"/>
          </p:cNvSpPr>
          <p:nvPr>
            <p:ph type="title" idx="4294967295"/>
          </p:nvPr>
        </p:nvSpPr>
        <p:spPr>
          <a:xfrm>
            <a:off x="457200" y="428625"/>
            <a:ext cx="8229600" cy="857250"/>
          </a:xfrm>
        </p:spPr>
        <p:txBody>
          <a:bodyPr/>
          <a:lstStyle/>
          <a:p>
            <a:pPr eaLnBrk="1" hangingPunct="1"/>
            <a:r>
              <a:rPr lang="tr-TR" b="1" dirty="0" smtClean="0">
                <a:solidFill>
                  <a:schemeClr val="tx1"/>
                </a:solidFill>
              </a:rPr>
              <a:t>Performans Programı Süreci (3)</a:t>
            </a:r>
          </a:p>
        </p:txBody>
      </p:sp>
      <p:sp>
        <p:nvSpPr>
          <p:cNvPr id="133122" name="Content Placeholder 2"/>
          <p:cNvSpPr>
            <a:spLocks noGrp="1"/>
          </p:cNvSpPr>
          <p:nvPr>
            <p:ph idx="4294967295"/>
          </p:nvPr>
        </p:nvSpPr>
        <p:spPr>
          <a:xfrm>
            <a:off x="214282" y="1357298"/>
            <a:ext cx="8643998" cy="5214953"/>
          </a:xfrm>
        </p:spPr>
        <p:txBody>
          <a:bodyPr/>
          <a:lstStyle/>
          <a:p>
            <a:pPr marL="187325" lvl="1" indent="0">
              <a:buClr>
                <a:srgbClr val="A04DA3"/>
              </a:buClr>
              <a:buNone/>
            </a:pPr>
            <a:r>
              <a:rPr lang="tr-TR" sz="2400" b="1" u="sng" dirty="0" smtClean="0">
                <a:solidFill>
                  <a:schemeClr val="accent6">
                    <a:lumMod val="75000"/>
                  </a:schemeClr>
                </a:solidFill>
              </a:rPr>
              <a:t>Peki yine biz ne yapalım..</a:t>
            </a:r>
            <a:r>
              <a:rPr lang="tr-TR" sz="2400" b="1" dirty="0" smtClean="0">
                <a:solidFill>
                  <a:srgbClr val="C00000"/>
                </a:solidFill>
              </a:rPr>
              <a:t>Ankara Üniversitesi olarak sürece ilişkin planımız/önerimiz:</a:t>
            </a:r>
          </a:p>
          <a:p>
            <a:pPr marL="187325" lvl="1" indent="0">
              <a:buClr>
                <a:srgbClr val="A04DA3"/>
              </a:buClr>
              <a:buNone/>
            </a:pPr>
            <a:endParaRPr lang="tr-TR" sz="2000" dirty="0" smtClean="0"/>
          </a:p>
          <a:p>
            <a:pPr marL="868362" lvl="1" indent="-457200" eaLnBrk="1" hangingPunct="1">
              <a:spcBef>
                <a:spcPts val="0"/>
              </a:spcBef>
              <a:spcAft>
                <a:spcPts val="600"/>
              </a:spcAft>
              <a:buFontTx/>
              <a:buAutoNum type="arabicPeriod"/>
            </a:pPr>
            <a:r>
              <a:rPr lang="tr-TR" sz="2400" b="1" u="sng" dirty="0" smtClean="0">
                <a:solidFill>
                  <a:schemeClr val="tx1"/>
                </a:solidFill>
              </a:rPr>
              <a:t>Birimlerin performans programı tekliflerini hazırlamas</a:t>
            </a:r>
            <a:r>
              <a:rPr lang="tr-TR" sz="2400" dirty="0" smtClean="0">
                <a:solidFill>
                  <a:schemeClr val="tx1"/>
                </a:solidFill>
              </a:rPr>
              <a:t>ı: </a:t>
            </a:r>
          </a:p>
          <a:p>
            <a:pPr marL="1390650" lvl="3" indent="-457200">
              <a:spcBef>
                <a:spcPts val="0"/>
              </a:spcBef>
              <a:spcAft>
                <a:spcPts val="600"/>
              </a:spcAft>
              <a:buNone/>
            </a:pPr>
            <a:r>
              <a:rPr lang="tr-TR" sz="2000" dirty="0" smtClean="0">
                <a:solidFill>
                  <a:srgbClr val="C00000"/>
                </a:solidFill>
              </a:rPr>
              <a:t>amaç/hedef ve üst yönetimin beklentilerine uygun düşünme</a:t>
            </a:r>
          </a:p>
          <a:p>
            <a:pPr marL="868362" lvl="1" indent="-457200" eaLnBrk="1" hangingPunct="1">
              <a:spcBef>
                <a:spcPts val="0"/>
              </a:spcBef>
              <a:spcAft>
                <a:spcPts val="600"/>
              </a:spcAft>
              <a:buFontTx/>
              <a:buAutoNum type="arabicPeriod"/>
            </a:pPr>
            <a:r>
              <a:rPr lang="tr-TR" sz="2400" dirty="0" smtClean="0">
                <a:solidFill>
                  <a:schemeClr val="tx1"/>
                </a:solidFill>
              </a:rPr>
              <a:t>SGDB bu teklifleri toplayacak</a:t>
            </a:r>
          </a:p>
          <a:p>
            <a:pPr marL="868362" lvl="1" indent="-457200" eaLnBrk="1" hangingPunct="1">
              <a:spcBef>
                <a:spcPts val="0"/>
              </a:spcBef>
              <a:spcAft>
                <a:spcPts val="600"/>
              </a:spcAft>
              <a:buFontTx/>
              <a:buAutoNum type="arabicPeriod"/>
            </a:pPr>
            <a:r>
              <a:rPr lang="tr-TR" sz="2400" b="1" u="sng" dirty="0" smtClean="0">
                <a:solidFill>
                  <a:schemeClr val="tx1"/>
                </a:solidFill>
              </a:rPr>
              <a:t>15 Haziran OVMP açıklanacak </a:t>
            </a:r>
            <a:r>
              <a:rPr lang="tr-TR" sz="2400" dirty="0" smtClean="0">
                <a:solidFill>
                  <a:schemeClr val="tx1"/>
                </a:solidFill>
              </a:rPr>
              <a:t>ve </a:t>
            </a:r>
            <a:r>
              <a:rPr lang="tr-TR" sz="2400" b="1" u="sng" dirty="0" smtClean="0">
                <a:solidFill>
                  <a:schemeClr val="tx1"/>
                </a:solidFill>
              </a:rPr>
              <a:t>kurum bütçe tavanı belirlenecek (Bu sene Haziran sonu veya Temmuz başında </a:t>
            </a:r>
            <a:r>
              <a:rPr lang="tr-TR" sz="2400" b="1" u="sng" dirty="0" err="1" smtClean="0">
                <a:solidFill>
                  <a:schemeClr val="tx1"/>
                </a:solidFill>
              </a:rPr>
              <a:t>OVMP</a:t>
            </a:r>
            <a:r>
              <a:rPr lang="tr-TR" sz="2400" b="1" u="sng" dirty="0" smtClean="0">
                <a:solidFill>
                  <a:schemeClr val="tx1"/>
                </a:solidFill>
              </a:rPr>
              <a:t> olarak tek bir metin olarak yayınlanacak)</a:t>
            </a:r>
          </a:p>
          <a:p>
            <a:pPr eaLnBrk="1" hangingPunct="1">
              <a:buFont typeface="Wingdings 2" pitchFamily="18" charset="2"/>
              <a:buNone/>
            </a:pPr>
            <a:endParaRPr lang="tr-TR"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Title 1"/>
          <p:cNvSpPr>
            <a:spLocks noGrp="1"/>
          </p:cNvSpPr>
          <p:nvPr>
            <p:ph type="title" idx="4294967295"/>
          </p:nvPr>
        </p:nvSpPr>
        <p:spPr>
          <a:xfrm>
            <a:off x="457200" y="428625"/>
            <a:ext cx="8229600" cy="857250"/>
          </a:xfrm>
        </p:spPr>
        <p:txBody>
          <a:bodyPr/>
          <a:lstStyle/>
          <a:p>
            <a:pPr eaLnBrk="1" hangingPunct="1"/>
            <a:r>
              <a:rPr lang="tr-TR" b="1" dirty="0" smtClean="0">
                <a:solidFill>
                  <a:schemeClr val="tx1"/>
                </a:solidFill>
              </a:rPr>
              <a:t>Performans Programı Süreci (2)</a:t>
            </a:r>
          </a:p>
        </p:txBody>
      </p:sp>
      <p:sp>
        <p:nvSpPr>
          <p:cNvPr id="133122" name="Content Placeholder 2"/>
          <p:cNvSpPr>
            <a:spLocks noGrp="1"/>
          </p:cNvSpPr>
          <p:nvPr>
            <p:ph idx="4294967295"/>
          </p:nvPr>
        </p:nvSpPr>
        <p:spPr>
          <a:xfrm>
            <a:off x="214282" y="1357298"/>
            <a:ext cx="8643998" cy="5214953"/>
          </a:xfrm>
        </p:spPr>
        <p:txBody>
          <a:bodyPr/>
          <a:lstStyle/>
          <a:p>
            <a:pPr marL="187325" lvl="1" indent="0">
              <a:buClr>
                <a:srgbClr val="A04DA3"/>
              </a:buClr>
              <a:buNone/>
            </a:pPr>
            <a:r>
              <a:rPr lang="tr-TR" sz="2400" b="1" u="sng" dirty="0" smtClean="0">
                <a:solidFill>
                  <a:schemeClr val="accent6">
                    <a:lumMod val="75000"/>
                  </a:schemeClr>
                </a:solidFill>
              </a:rPr>
              <a:t>Peki yine biz ne yapalım..</a:t>
            </a:r>
            <a:r>
              <a:rPr lang="tr-TR" sz="2400" b="1" dirty="0" smtClean="0">
                <a:solidFill>
                  <a:srgbClr val="C00000"/>
                </a:solidFill>
              </a:rPr>
              <a:t>Ankara Üniversitesi olarak sürece ilişkin planımız/önerimiz:</a:t>
            </a:r>
          </a:p>
          <a:p>
            <a:pPr marL="187325" lvl="1" indent="0">
              <a:buClr>
                <a:srgbClr val="A04DA3"/>
              </a:buClr>
              <a:buNone/>
            </a:pPr>
            <a:endParaRPr lang="tr-TR" sz="2000" dirty="0" smtClean="0"/>
          </a:p>
          <a:p>
            <a:pPr marL="868362" lvl="1" indent="-457200" eaLnBrk="1" hangingPunct="1">
              <a:spcBef>
                <a:spcPts val="0"/>
              </a:spcBef>
              <a:spcAft>
                <a:spcPts val="600"/>
              </a:spcAft>
              <a:buFont typeface="+mj-lt"/>
              <a:buAutoNum type="arabicPeriod" startAt="4"/>
            </a:pPr>
            <a:r>
              <a:rPr lang="tr-TR" sz="2400" dirty="0" smtClean="0">
                <a:solidFill>
                  <a:schemeClr val="tx1"/>
                </a:solidFill>
              </a:rPr>
              <a:t>Haziran’ın 3. ve 4. haftaları birimlerle </a:t>
            </a:r>
            <a:r>
              <a:rPr lang="tr-TR" sz="2400" dirty="0" err="1" smtClean="0">
                <a:solidFill>
                  <a:schemeClr val="tx1"/>
                </a:solidFill>
              </a:rPr>
              <a:t>SGDB</a:t>
            </a:r>
            <a:r>
              <a:rPr lang="tr-TR" sz="2400" dirty="0" smtClean="0">
                <a:solidFill>
                  <a:schemeClr val="tx1"/>
                </a:solidFill>
              </a:rPr>
              <a:t> ve Kurumsal Gelişim </a:t>
            </a:r>
            <a:r>
              <a:rPr lang="tr-TR" sz="2400" dirty="0" err="1" smtClean="0">
                <a:solidFill>
                  <a:schemeClr val="tx1"/>
                </a:solidFill>
              </a:rPr>
              <a:t>Koord</a:t>
            </a:r>
            <a:r>
              <a:rPr lang="tr-TR" sz="2400" dirty="0" smtClean="0">
                <a:solidFill>
                  <a:schemeClr val="tx1"/>
                </a:solidFill>
              </a:rPr>
              <a:t>. Desteğinde bütçe toplantısı yapılması (Bu sene </a:t>
            </a:r>
            <a:r>
              <a:rPr lang="tr-TR" sz="2400" dirty="0" err="1" smtClean="0">
                <a:solidFill>
                  <a:schemeClr val="tx1"/>
                </a:solidFill>
              </a:rPr>
              <a:t>OVMP’nin</a:t>
            </a:r>
            <a:r>
              <a:rPr lang="tr-TR" sz="2400" dirty="0" smtClean="0">
                <a:solidFill>
                  <a:schemeClr val="tx1"/>
                </a:solidFill>
              </a:rPr>
              <a:t> geç açıklanacak olması nedeniyle bu süreç </a:t>
            </a:r>
            <a:r>
              <a:rPr lang="tr-TR" sz="2400" dirty="0" smtClean="0">
                <a:solidFill>
                  <a:schemeClr val="tx1"/>
                </a:solidFill>
              </a:rPr>
              <a:t>Ağustos’un ilk haftasında </a:t>
            </a:r>
            <a:r>
              <a:rPr lang="tr-TR" sz="2400" dirty="0" smtClean="0">
                <a:solidFill>
                  <a:schemeClr val="tx1"/>
                </a:solidFill>
              </a:rPr>
              <a:t>yapılacaktır)</a:t>
            </a:r>
          </a:p>
          <a:p>
            <a:pPr marL="895350" lvl="3" indent="0">
              <a:spcBef>
                <a:spcPts val="0"/>
              </a:spcBef>
              <a:spcAft>
                <a:spcPts val="600"/>
              </a:spcAft>
              <a:buNone/>
            </a:pPr>
            <a:r>
              <a:rPr lang="tr-TR" sz="2000" dirty="0" smtClean="0">
                <a:solidFill>
                  <a:srgbClr val="C00000"/>
                </a:solidFill>
              </a:rPr>
              <a:t>Bütçe müzakereleri: iyi anlaşılmış mı? Hangi faaliyetleri yapacaklar, nasıl kaynak yaratacaklar…?</a:t>
            </a:r>
          </a:p>
          <a:p>
            <a:pPr marL="895350" lvl="3" indent="0">
              <a:spcBef>
                <a:spcPts val="0"/>
              </a:spcBef>
              <a:spcAft>
                <a:spcPts val="600"/>
              </a:spcAft>
              <a:buNone/>
            </a:pPr>
            <a:endParaRPr lang="tr-TR" sz="2000" dirty="0" smtClean="0">
              <a:solidFill>
                <a:srgbClr val="C00000"/>
              </a:solidFill>
            </a:endParaRPr>
          </a:p>
          <a:p>
            <a:pPr marL="868362" lvl="1" indent="-457200" eaLnBrk="1" hangingPunct="1">
              <a:spcBef>
                <a:spcPts val="0"/>
              </a:spcBef>
              <a:spcAft>
                <a:spcPts val="600"/>
              </a:spcAft>
              <a:buFontTx/>
              <a:buAutoNum type="arabicPeriod" startAt="4"/>
            </a:pPr>
            <a:r>
              <a:rPr lang="tr-TR" sz="2400" dirty="0" smtClean="0">
                <a:solidFill>
                  <a:schemeClr val="tx1"/>
                </a:solidFill>
              </a:rPr>
              <a:t>Kurum performans programı teklifi hazırlanması</a:t>
            </a:r>
          </a:p>
          <a:p>
            <a:pPr eaLnBrk="1" hangingPunct="1">
              <a:buFont typeface="Wingdings 2" pitchFamily="18" charset="2"/>
              <a:buNone/>
            </a:pPr>
            <a:endParaRPr lang="tr-TR"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620688"/>
            <a:ext cx="8424936" cy="504056"/>
          </a:xfrm>
        </p:spPr>
        <p:txBody>
          <a:bodyPr/>
          <a:lstStyle/>
          <a:p>
            <a:r>
              <a:rPr lang="tr-TR" sz="2800" b="1" dirty="0" smtClean="0"/>
              <a:t>Ankara Üniversitesi Performans Programı Süreci</a:t>
            </a:r>
            <a:endParaRPr lang="tr-TR" sz="2800" b="1" dirty="0"/>
          </a:p>
        </p:txBody>
      </p:sp>
      <p:sp>
        <p:nvSpPr>
          <p:cNvPr id="3" name="2 İçerik Yer Tutucusu"/>
          <p:cNvSpPr>
            <a:spLocks noGrp="1"/>
          </p:cNvSpPr>
          <p:nvPr>
            <p:ph idx="1"/>
          </p:nvPr>
        </p:nvSpPr>
        <p:spPr>
          <a:xfrm>
            <a:off x="467544" y="1196752"/>
            <a:ext cx="8229600" cy="5256584"/>
          </a:xfrm>
        </p:spPr>
        <p:txBody>
          <a:bodyPr/>
          <a:lstStyle/>
          <a:p>
            <a:pPr marL="176213" indent="-87313"/>
            <a:r>
              <a:rPr lang="tr-TR" sz="2200" dirty="0" smtClean="0"/>
              <a:t>Birimlerin performans programı teklifleri ve sonrasında bütçe görüşmeleri aşağıda sıralanan süreç çerçevesinde şekillenecektir:</a:t>
            </a:r>
          </a:p>
          <a:p>
            <a:pPr lvl="1">
              <a:spcAft>
                <a:spcPts val="600"/>
              </a:spcAft>
            </a:pPr>
            <a:r>
              <a:rPr lang="tr-TR" sz="2200" dirty="0" smtClean="0">
                <a:solidFill>
                  <a:schemeClr val="tx1"/>
                </a:solidFill>
              </a:rPr>
              <a:t>Birimler web </a:t>
            </a:r>
            <a:r>
              <a:rPr lang="tr-TR" sz="2200" dirty="0" smtClean="0">
                <a:solidFill>
                  <a:schemeClr val="tx1"/>
                </a:solidFill>
              </a:rPr>
              <a:t>tabanlı olmak üzere izleyen adrese http://ppt2011.</a:t>
            </a:r>
            <a:r>
              <a:rPr lang="tr-TR" sz="2200" dirty="0" err="1" smtClean="0">
                <a:solidFill>
                  <a:schemeClr val="tx1"/>
                </a:solidFill>
              </a:rPr>
              <a:t>ankara</a:t>
            </a:r>
            <a:r>
              <a:rPr lang="tr-TR" sz="2200" dirty="0" smtClean="0">
                <a:solidFill>
                  <a:schemeClr val="tx1"/>
                </a:solidFill>
              </a:rPr>
              <a:t>.edu.tr erişmek suretiyle performans programı tekliflerini </a:t>
            </a:r>
            <a:r>
              <a:rPr lang="tr-TR" sz="2200" dirty="0" smtClean="0">
                <a:solidFill>
                  <a:schemeClr val="tx1"/>
                </a:solidFill>
              </a:rPr>
              <a:t>hazırlayacaklardır.</a:t>
            </a:r>
          </a:p>
          <a:p>
            <a:pPr lvl="1">
              <a:spcAft>
                <a:spcPts val="600"/>
              </a:spcAft>
            </a:pPr>
            <a:r>
              <a:rPr lang="tr-TR" sz="2200" dirty="0" smtClean="0">
                <a:solidFill>
                  <a:schemeClr val="tx1"/>
                </a:solidFill>
              </a:rPr>
              <a:t>Birimler </a:t>
            </a:r>
            <a:r>
              <a:rPr lang="tr-TR" sz="2200" dirty="0" smtClean="0">
                <a:solidFill>
                  <a:schemeClr val="tx1"/>
                </a:solidFill>
              </a:rPr>
              <a:t>için 2010 yılı bütçesi baz alınmak suretiyle bütçe tavanları belirlenmiştir</a:t>
            </a:r>
            <a:r>
              <a:rPr lang="tr-TR" sz="2200" dirty="0" smtClean="0">
                <a:solidFill>
                  <a:schemeClr val="tx1"/>
                </a:solidFill>
              </a:rPr>
              <a:t>.  </a:t>
            </a:r>
          </a:p>
          <a:p>
            <a:pPr lvl="1">
              <a:spcAft>
                <a:spcPts val="600"/>
              </a:spcAft>
            </a:pPr>
            <a:r>
              <a:rPr lang="tr-TR" sz="2200" dirty="0" smtClean="0">
                <a:solidFill>
                  <a:schemeClr val="tx1"/>
                </a:solidFill>
              </a:rPr>
              <a:t>Birimler </a:t>
            </a:r>
            <a:r>
              <a:rPr lang="tr-TR" sz="2200" dirty="0" smtClean="0">
                <a:solidFill>
                  <a:schemeClr val="tx1"/>
                </a:solidFill>
              </a:rPr>
              <a:t>için web tabanlı ortamda ilgili tabloları doldurmaları ve gereken raporları almalarında yardımcı olmak üzere bir kılavuz hazırlanmıştır. </a:t>
            </a:r>
            <a:endParaRPr lang="tr-TR" sz="2200" dirty="0" smtClean="0">
              <a:solidFill>
                <a:schemeClr val="tx1"/>
              </a:solidFill>
            </a:endParaRPr>
          </a:p>
          <a:p>
            <a:pPr lvl="1">
              <a:spcAft>
                <a:spcPts val="600"/>
              </a:spcAft>
            </a:pPr>
            <a:r>
              <a:rPr lang="tr-TR" sz="2200" dirty="0" smtClean="0">
                <a:solidFill>
                  <a:schemeClr val="tx1"/>
                </a:solidFill>
              </a:rPr>
              <a:t>Ayrıca </a:t>
            </a:r>
            <a:r>
              <a:rPr lang="tr-TR" sz="2200" dirty="0" smtClean="0">
                <a:solidFill>
                  <a:schemeClr val="tx1"/>
                </a:solidFill>
              </a:rPr>
              <a:t>tüm birimlerden yeni yatırım, büyük onarım, donanım, </a:t>
            </a:r>
            <a:r>
              <a:rPr lang="tr-TR" sz="2200" dirty="0" err="1" smtClean="0">
                <a:solidFill>
                  <a:schemeClr val="tx1"/>
                </a:solidFill>
              </a:rPr>
              <a:t>hizmetiçi</a:t>
            </a:r>
            <a:r>
              <a:rPr lang="tr-TR" sz="2200" dirty="0" smtClean="0">
                <a:solidFill>
                  <a:schemeClr val="tx1"/>
                </a:solidFill>
              </a:rPr>
              <a:t> eğitim ve bilgi altyapısını iyileştirmeye yönelik talepler de web tabanlı program yoluyla alınmış olacaktır</a:t>
            </a:r>
            <a:r>
              <a:rPr lang="tr-TR" sz="2200" dirty="0" smtClean="0">
                <a:solidFill>
                  <a:schemeClr val="tx1"/>
                </a:solidFill>
              </a:rPr>
              <a:t>.</a:t>
            </a:r>
            <a:endParaRPr lang="tr-TR" sz="2200" dirty="0" smtClean="0">
              <a:solidFill>
                <a:schemeClr val="tx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620688"/>
            <a:ext cx="8424936" cy="504056"/>
          </a:xfrm>
        </p:spPr>
        <p:txBody>
          <a:bodyPr/>
          <a:lstStyle/>
          <a:p>
            <a:r>
              <a:rPr lang="tr-TR" sz="2800" b="1" dirty="0" smtClean="0"/>
              <a:t>Ankara Üniversitesi Performans Programı Süreci</a:t>
            </a:r>
            <a:endParaRPr lang="tr-TR" sz="2800" b="1" dirty="0"/>
          </a:p>
        </p:txBody>
      </p:sp>
      <p:sp>
        <p:nvSpPr>
          <p:cNvPr id="3" name="2 İçerik Yer Tutucusu"/>
          <p:cNvSpPr>
            <a:spLocks noGrp="1"/>
          </p:cNvSpPr>
          <p:nvPr>
            <p:ph idx="1"/>
          </p:nvPr>
        </p:nvSpPr>
        <p:spPr>
          <a:xfrm>
            <a:off x="467544" y="1484784"/>
            <a:ext cx="8229600" cy="4968552"/>
          </a:xfrm>
        </p:spPr>
        <p:txBody>
          <a:bodyPr/>
          <a:lstStyle/>
          <a:p>
            <a:pPr lvl="1">
              <a:spcBef>
                <a:spcPts val="600"/>
              </a:spcBef>
              <a:spcAft>
                <a:spcPts val="600"/>
              </a:spcAft>
            </a:pPr>
            <a:r>
              <a:rPr lang="tr-TR" sz="2200" dirty="0" smtClean="0">
                <a:solidFill>
                  <a:schemeClr val="tx1"/>
                </a:solidFill>
              </a:rPr>
              <a:t>Kılavuzda </a:t>
            </a:r>
            <a:r>
              <a:rPr lang="tr-TR" sz="2200" dirty="0" smtClean="0">
                <a:solidFill>
                  <a:schemeClr val="tx1"/>
                </a:solidFill>
              </a:rPr>
              <a:t>öngörüldüğü şekilde doldurulan tablolar çerçevesinde her birim “Birim Performans Programı Teklif Rapor’unu” </a:t>
            </a:r>
            <a:r>
              <a:rPr lang="tr-TR" sz="2200" dirty="0" smtClean="0">
                <a:solidFill>
                  <a:schemeClr val="tx1"/>
                </a:solidFill>
              </a:rPr>
              <a:t>hazırlayacaktır.</a:t>
            </a:r>
          </a:p>
          <a:p>
            <a:pPr lvl="1">
              <a:spcBef>
                <a:spcPts val="600"/>
              </a:spcBef>
              <a:spcAft>
                <a:spcPts val="600"/>
              </a:spcAft>
            </a:pPr>
            <a:r>
              <a:rPr lang="tr-TR" sz="2200" dirty="0" smtClean="0">
                <a:solidFill>
                  <a:schemeClr val="tx1"/>
                </a:solidFill>
              </a:rPr>
              <a:t>Birim </a:t>
            </a:r>
            <a:r>
              <a:rPr lang="tr-TR" sz="2200" dirty="0" smtClean="0">
                <a:solidFill>
                  <a:schemeClr val="tx1"/>
                </a:solidFill>
              </a:rPr>
              <a:t>performans programı teklif raporu ile birimler ekte yer alan listede tarih ve zamanı verildiği şekilde 4, 5 ve 6 Ağustos 2010 tarihlerinde Strateji Geliştirme Daire Başkanlığında üst yönetici başkanlığında düzenlenecek olan Bütçe Görüşmesine katılacaktır. </a:t>
            </a:r>
            <a:endParaRPr lang="tr-TR" sz="2200" dirty="0" smtClean="0">
              <a:solidFill>
                <a:schemeClr val="tx1"/>
              </a:solidFill>
            </a:endParaRPr>
          </a:p>
          <a:p>
            <a:pPr lvl="1">
              <a:spcBef>
                <a:spcPts val="600"/>
              </a:spcBef>
              <a:spcAft>
                <a:spcPts val="600"/>
              </a:spcAft>
            </a:pPr>
            <a:r>
              <a:rPr lang="tr-TR" sz="2200" dirty="0" smtClean="0">
                <a:solidFill>
                  <a:schemeClr val="tx1"/>
                </a:solidFill>
              </a:rPr>
              <a:t>Toplantıya </a:t>
            </a:r>
            <a:r>
              <a:rPr lang="tr-TR" sz="2200" dirty="0" smtClean="0">
                <a:solidFill>
                  <a:schemeClr val="tx1"/>
                </a:solidFill>
              </a:rPr>
              <a:t>harcama yetkilisi veya onu temsil eden bir yetkilinin katılması performans programı ve bütçe görüşmesinin etkinliği açısından önem taşımaktadır. </a:t>
            </a:r>
          </a:p>
          <a:p>
            <a:pPr>
              <a:spcBef>
                <a:spcPts val="600"/>
              </a:spcBef>
              <a:spcAft>
                <a:spcPts val="600"/>
              </a:spcAft>
            </a:pPr>
            <a:endParaRPr lang="tr-TR" sz="2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Title 1"/>
          <p:cNvSpPr>
            <a:spLocks noGrp="1"/>
          </p:cNvSpPr>
          <p:nvPr>
            <p:ph type="title" idx="4294967295"/>
          </p:nvPr>
        </p:nvSpPr>
        <p:spPr>
          <a:xfrm>
            <a:off x="457200" y="428625"/>
            <a:ext cx="8229600" cy="857250"/>
          </a:xfrm>
        </p:spPr>
        <p:txBody>
          <a:bodyPr/>
          <a:lstStyle/>
          <a:p>
            <a:pPr eaLnBrk="1" hangingPunct="1"/>
            <a:r>
              <a:rPr lang="tr-TR" b="1" dirty="0" smtClean="0">
                <a:solidFill>
                  <a:schemeClr val="tx1"/>
                </a:solidFill>
              </a:rPr>
              <a:t>Performans Programı Süreci (3)</a:t>
            </a:r>
          </a:p>
        </p:txBody>
      </p:sp>
      <p:sp>
        <p:nvSpPr>
          <p:cNvPr id="133122" name="Content Placeholder 2"/>
          <p:cNvSpPr>
            <a:spLocks noGrp="1"/>
          </p:cNvSpPr>
          <p:nvPr>
            <p:ph idx="4294967295"/>
          </p:nvPr>
        </p:nvSpPr>
        <p:spPr>
          <a:xfrm>
            <a:off x="214282" y="1500174"/>
            <a:ext cx="8643998" cy="5072077"/>
          </a:xfrm>
        </p:spPr>
        <p:txBody>
          <a:bodyPr/>
          <a:lstStyle/>
          <a:p>
            <a:pPr eaLnBrk="1" hangingPunct="1">
              <a:buFont typeface="Wingdings" pitchFamily="2" charset="2"/>
              <a:buNone/>
            </a:pPr>
            <a:r>
              <a:rPr lang="tr-TR" sz="2800" b="1" dirty="0" smtClean="0">
                <a:solidFill>
                  <a:schemeClr val="bg1"/>
                </a:solidFill>
              </a:rPr>
              <a:t>   </a:t>
            </a:r>
            <a:r>
              <a:rPr lang="tr-TR" b="1" dirty="0" smtClean="0"/>
              <a:t>III. </a:t>
            </a:r>
            <a:r>
              <a:rPr lang="tr-TR" sz="2800" b="1" dirty="0" smtClean="0"/>
              <a:t>İdare Performans Programı Tasarılarının Bütçe Görüşmelerinde Ele Alınması (Ağustos): </a:t>
            </a:r>
          </a:p>
          <a:p>
            <a:pPr lvl="1" eaLnBrk="1" hangingPunct="1">
              <a:buFontTx/>
              <a:buNone/>
            </a:pPr>
            <a:r>
              <a:rPr lang="tr-TR" dirty="0" smtClean="0">
                <a:solidFill>
                  <a:schemeClr val="tx1"/>
                </a:solidFill>
              </a:rPr>
              <a:t>   Madde 7. </a:t>
            </a:r>
            <a:r>
              <a:rPr lang="tr-TR" b="1" dirty="0" smtClean="0">
                <a:solidFill>
                  <a:schemeClr val="tx1"/>
                </a:solidFill>
              </a:rPr>
              <a:t>..</a:t>
            </a:r>
            <a:r>
              <a:rPr lang="tr-TR" sz="2800" dirty="0" smtClean="0">
                <a:solidFill>
                  <a:schemeClr val="tx1"/>
                </a:solidFill>
              </a:rPr>
              <a:t> (1) Genel bütçe kapsamındaki kamu idareleri ile özel bütçeli idareler, performans programlarını bütçe teklifleri ile birlikte Bakanlığa ve Devlet Planlama Teşkilatı Müsteşarlığına gönderirler.</a:t>
            </a:r>
          </a:p>
          <a:p>
            <a:pPr lvl="1" eaLnBrk="1" hangingPunct="1">
              <a:buFontTx/>
              <a:buNone/>
            </a:pPr>
            <a:r>
              <a:rPr lang="tr-TR" sz="2800" dirty="0" smtClean="0">
                <a:solidFill>
                  <a:schemeClr val="tx1"/>
                </a:solidFill>
              </a:rPr>
              <a:t>(2) Performans programları kamu idarelerinin bütçe tekliflerine ilişkin olarak Bakanlık ve Devlet Planlama Teşkilatında yapılan bütçe görüşmelerinde değerlendirilir.</a:t>
            </a:r>
            <a:endParaRPr lang="tr-TR" dirty="0" smtClean="0"/>
          </a:p>
          <a:p>
            <a:pPr eaLnBrk="1" hangingPunct="1">
              <a:buFont typeface="Wingdings 2" pitchFamily="18" charset="2"/>
              <a:buNone/>
            </a:pPr>
            <a:endParaRPr lang="tr-TR"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Title 1"/>
          <p:cNvSpPr>
            <a:spLocks noGrp="1"/>
          </p:cNvSpPr>
          <p:nvPr>
            <p:ph type="title" idx="4294967295"/>
          </p:nvPr>
        </p:nvSpPr>
        <p:spPr>
          <a:xfrm>
            <a:off x="457200" y="571500"/>
            <a:ext cx="8229600" cy="1000125"/>
          </a:xfrm>
        </p:spPr>
        <p:txBody>
          <a:bodyPr/>
          <a:lstStyle/>
          <a:p>
            <a:pPr eaLnBrk="1" hangingPunct="1"/>
            <a:r>
              <a:rPr lang="tr-TR" b="1" dirty="0" smtClean="0">
                <a:solidFill>
                  <a:schemeClr val="tx1"/>
                </a:solidFill>
              </a:rPr>
              <a:t>Performans Programı Süreci (4)</a:t>
            </a:r>
          </a:p>
        </p:txBody>
      </p:sp>
      <p:sp>
        <p:nvSpPr>
          <p:cNvPr id="134146" name="Content Placeholder 2"/>
          <p:cNvSpPr>
            <a:spLocks noGrp="1"/>
          </p:cNvSpPr>
          <p:nvPr>
            <p:ph idx="4294967295"/>
          </p:nvPr>
        </p:nvSpPr>
        <p:spPr>
          <a:xfrm>
            <a:off x="457200" y="1500174"/>
            <a:ext cx="8229600" cy="5000639"/>
          </a:xfrm>
        </p:spPr>
        <p:txBody>
          <a:bodyPr/>
          <a:lstStyle/>
          <a:p>
            <a:pPr eaLnBrk="1" hangingPunct="1">
              <a:buFont typeface="Wingdings" pitchFamily="2" charset="2"/>
              <a:buNone/>
            </a:pPr>
            <a:r>
              <a:rPr lang="tr-TR" sz="2800" b="1" dirty="0" smtClean="0"/>
              <a:t>     IV. Performans Programı Tasarısının Parlamentoya Gönderilmesi (Ekim 3.hafta). </a:t>
            </a:r>
          </a:p>
          <a:p>
            <a:pPr lvl="1" eaLnBrk="1" hangingPunct="1">
              <a:buFontTx/>
              <a:buNone/>
            </a:pPr>
            <a:r>
              <a:rPr lang="tr-TR" sz="1800" b="1" dirty="0" smtClean="0">
                <a:solidFill>
                  <a:schemeClr val="tx1"/>
                </a:solidFill>
              </a:rPr>
              <a:t>	</a:t>
            </a:r>
            <a:endParaRPr lang="tr-TR" sz="1800" dirty="0" smtClean="0">
              <a:solidFill>
                <a:schemeClr val="tx1"/>
              </a:solidFill>
            </a:endParaRPr>
          </a:p>
          <a:p>
            <a:pPr lvl="1" eaLnBrk="1" hangingPunct="1">
              <a:buFontTx/>
              <a:buNone/>
            </a:pPr>
            <a:r>
              <a:rPr lang="tr-TR" dirty="0" smtClean="0">
                <a:solidFill>
                  <a:schemeClr val="tx1"/>
                </a:solidFill>
              </a:rPr>
              <a:t>Madde 7..(3) Genel bütçe kapsamındaki kamu idareleri ile özel bütçeli idareler, performans programlarını Merkezi Yönetim Bütçe Kanun Tasarısının Türkiye Büyük Millet Meclisine sunulmasını müteakiben Tasarıda yer alan büyüklüklere göre revize ederek, idare bütçe tasarısının görüşülmesinden en geç üç gün önce Plan ve Bütçe Komisyonunun bilgisine sunarlar..</a:t>
            </a:r>
          </a:p>
          <a:p>
            <a:pPr eaLnBrk="1" hangingPunct="1">
              <a:buFont typeface="Wingdings 2" pitchFamily="18" charset="2"/>
              <a:buNone/>
            </a:pPr>
            <a:r>
              <a:rPr lang="tr-TR" dirty="0" smtClean="0"/>
              <a: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Title 1"/>
          <p:cNvSpPr>
            <a:spLocks noGrp="1"/>
          </p:cNvSpPr>
          <p:nvPr>
            <p:ph type="title" idx="4294967295"/>
          </p:nvPr>
        </p:nvSpPr>
        <p:spPr>
          <a:xfrm>
            <a:off x="457200" y="571500"/>
            <a:ext cx="8229600" cy="1000125"/>
          </a:xfrm>
        </p:spPr>
        <p:txBody>
          <a:bodyPr/>
          <a:lstStyle/>
          <a:p>
            <a:pPr eaLnBrk="1" hangingPunct="1"/>
            <a:r>
              <a:rPr lang="tr-TR" b="1" dirty="0" smtClean="0">
                <a:solidFill>
                  <a:schemeClr val="tx1"/>
                </a:solidFill>
              </a:rPr>
              <a:t>Performans Programı Süreci (5)</a:t>
            </a:r>
          </a:p>
        </p:txBody>
      </p:sp>
      <p:sp>
        <p:nvSpPr>
          <p:cNvPr id="134146" name="Content Placeholder 2"/>
          <p:cNvSpPr>
            <a:spLocks noGrp="1"/>
          </p:cNvSpPr>
          <p:nvPr>
            <p:ph idx="4294967295"/>
          </p:nvPr>
        </p:nvSpPr>
        <p:spPr>
          <a:xfrm>
            <a:off x="457200" y="1500174"/>
            <a:ext cx="8229600" cy="5000639"/>
          </a:xfrm>
        </p:spPr>
        <p:txBody>
          <a:bodyPr/>
          <a:lstStyle/>
          <a:p>
            <a:pPr eaLnBrk="1" hangingPunct="1">
              <a:buFont typeface="Wingdings" pitchFamily="2" charset="2"/>
              <a:buNone/>
            </a:pPr>
            <a:r>
              <a:rPr lang="tr-TR" sz="2800" b="1" dirty="0" smtClean="0"/>
              <a:t>     IV. Performans Programlarının Kamuoyuna Açıklanması (Ocak). </a:t>
            </a:r>
          </a:p>
          <a:p>
            <a:pPr lvl="1" eaLnBrk="1" hangingPunct="1">
              <a:buFontTx/>
              <a:buNone/>
            </a:pPr>
            <a:r>
              <a:rPr lang="tr-TR" sz="1800" b="1" dirty="0" smtClean="0">
                <a:solidFill>
                  <a:schemeClr val="tx1"/>
                </a:solidFill>
              </a:rPr>
              <a:t>	</a:t>
            </a:r>
            <a:endParaRPr lang="tr-TR" sz="1800" dirty="0" smtClean="0">
              <a:solidFill>
                <a:schemeClr val="tx1"/>
              </a:solidFill>
            </a:endParaRPr>
          </a:p>
          <a:p>
            <a:pPr lvl="1" eaLnBrk="1" hangingPunct="1">
              <a:buFontTx/>
              <a:buNone/>
            </a:pPr>
            <a:r>
              <a:rPr lang="tr-TR" sz="2200" dirty="0" smtClean="0">
                <a:solidFill>
                  <a:schemeClr val="tx1"/>
                </a:solidFill>
              </a:rPr>
              <a:t>Madde 7…(4) Genel bütçe kapsamındaki kamu idareleri ile özel bütçeli idarelerin, Merkezi Yönetim Bütçe Kanunuyla belirlenen bütçe büyüklüklerine göre nihai hali verilen performans programları Bakanlıklarda Bakan; diğer idarelerde ise ilgili Bakan veya üst yönetici tarafından Ocak ayı içinde kamuoyuna açıklanır...</a:t>
            </a:r>
          </a:p>
          <a:p>
            <a:pPr lvl="1" eaLnBrk="1" hangingPunct="1">
              <a:buFontTx/>
              <a:buNone/>
            </a:pPr>
            <a:r>
              <a:rPr lang="tr-TR" sz="2200" dirty="0" smtClean="0">
                <a:solidFill>
                  <a:schemeClr val="tx1"/>
                </a:solidFill>
              </a:rPr>
              <a:t>(6) Kamuoyuna açıklanan performans programları ilgili idarelerin internet sitelerinde yayımlanır. İnternet sitesi bulunmayan idareler, performans programlarına kamuoyunun erişimini sağlamak üzere gerekli tedbirleri alırlar.</a:t>
            </a:r>
          </a:p>
          <a:p>
            <a:pPr eaLnBrk="1" hangingPunct="1">
              <a:buFont typeface="Wingdings 2" pitchFamily="18" charset="2"/>
              <a:buNone/>
            </a:pPr>
            <a:r>
              <a:rPr lang="tr-TR"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57158" y="928670"/>
            <a:ext cx="8229600" cy="1066800"/>
          </a:xfrm>
        </p:spPr>
        <p:txBody>
          <a:bodyPr/>
          <a:lstStyle/>
          <a:p>
            <a:pPr eaLnBrk="1" hangingPunct="1"/>
            <a:r>
              <a:rPr lang="tr-TR" b="1" dirty="0" smtClean="0">
                <a:effectLst/>
              </a:rPr>
              <a:t>AMAÇ</a:t>
            </a:r>
          </a:p>
        </p:txBody>
      </p:sp>
      <p:sp>
        <p:nvSpPr>
          <p:cNvPr id="5123" name="Rectangle 3"/>
          <p:cNvSpPr>
            <a:spLocks noGrp="1" noChangeArrowheads="1"/>
          </p:cNvSpPr>
          <p:nvPr>
            <p:ph type="body" idx="1"/>
          </p:nvPr>
        </p:nvSpPr>
        <p:spPr>
          <a:xfrm>
            <a:off x="457200" y="2060848"/>
            <a:ext cx="8229600" cy="4512990"/>
          </a:xfrm>
        </p:spPr>
        <p:txBody>
          <a:bodyPr/>
          <a:lstStyle/>
          <a:p>
            <a:pPr eaLnBrk="1" hangingPunct="1"/>
            <a:r>
              <a:rPr lang="tr-TR" dirty="0" smtClean="0">
                <a:effectLst/>
              </a:rPr>
              <a:t>Üniversitemizde, </a:t>
            </a:r>
            <a:r>
              <a:rPr lang="tr-TR" dirty="0" smtClean="0">
                <a:solidFill>
                  <a:schemeClr val="tx1"/>
                </a:solidFill>
                <a:effectLst/>
              </a:rPr>
              <a:t>2011 Yılı Performans Programı </a:t>
            </a:r>
            <a:r>
              <a:rPr lang="tr-TR" dirty="0" smtClean="0">
                <a:solidFill>
                  <a:schemeClr val="tx1"/>
                </a:solidFill>
              </a:rPr>
              <a:t>ve </a:t>
            </a:r>
            <a:r>
              <a:rPr lang="tr-TR" dirty="0" smtClean="0">
                <a:solidFill>
                  <a:schemeClr val="tx1"/>
                </a:solidFill>
                <a:effectLst/>
              </a:rPr>
              <a:t>Bütçe  Hazırlıkları öncesi kurumsal kapasitesin geliştirilmesi </a:t>
            </a:r>
            <a:r>
              <a:rPr lang="tr-TR" dirty="0" smtClean="0">
                <a:solidFill>
                  <a:schemeClr val="tx1"/>
                </a:solidFill>
                <a:effectLst/>
              </a:rPr>
              <a:t>ve birim düzeyinde performans programı uygulamasına geçiş.</a:t>
            </a:r>
          </a:p>
          <a:p>
            <a:pPr eaLnBrk="1" hangingPunct="1">
              <a:buNone/>
            </a:pPr>
            <a:endParaRPr lang="tr-TR" dirty="0" smtClean="0">
              <a:solidFill>
                <a:schemeClr val="tx1"/>
              </a:solidFill>
              <a:effectLst/>
            </a:endParaRPr>
          </a:p>
          <a:p>
            <a:pPr eaLnBrk="1" hangingPunct="1"/>
            <a:r>
              <a:rPr lang="tr-TR" dirty="0" smtClean="0"/>
              <a:t>Hazırlanan WEB tabanlı programın kılavuz çerçevesinde doldurulması konusunda bilgilendirme</a:t>
            </a:r>
            <a:endParaRPr lang="tr-TR" dirty="0" smtClean="0">
              <a:solidFill>
                <a:schemeClr val="tx1"/>
              </a:solidFill>
              <a:effectLst/>
            </a:endParaRPr>
          </a:p>
          <a:p>
            <a:pPr marL="447675" lvl="1" indent="-36513">
              <a:buNone/>
            </a:pPr>
            <a:endParaRPr lang="tr-TR" dirty="0" smtClean="0">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714348" y="3000372"/>
            <a:ext cx="7772400" cy="2143140"/>
          </a:xfrm>
        </p:spPr>
        <p:txBody>
          <a:bodyPr/>
          <a:lstStyle/>
          <a:p>
            <a:r>
              <a:rPr lang="tr-TR" sz="2800" b="1" dirty="0" smtClean="0"/>
              <a:t>BÖLÜM </a:t>
            </a:r>
            <a:r>
              <a:rPr lang="tr-TR" sz="2800" b="1" dirty="0" smtClean="0"/>
              <a:t>II</a:t>
            </a:r>
            <a:r>
              <a:rPr lang="tr-TR" sz="2800" b="1" dirty="0" smtClean="0"/>
              <a:t>. </a:t>
            </a:r>
            <a:r>
              <a:rPr lang="tr-TR" sz="2800" b="1" dirty="0" smtClean="0"/>
              <a:t>BİRİM BAZINDA PERFORMANS PROGRAMI HAZIRLIĞI </a:t>
            </a:r>
            <a:endParaRPr lang="tr-TR" sz="2800" b="1" dirty="0" smtClean="0"/>
          </a:p>
          <a:p>
            <a:endParaRPr lang="tr-TR" sz="2800" b="1"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2 İçerik Yer Tutucusu"/>
          <p:cNvSpPr>
            <a:spLocks noGrp="1"/>
          </p:cNvSpPr>
          <p:nvPr>
            <p:ph idx="1"/>
          </p:nvPr>
        </p:nvSpPr>
        <p:spPr>
          <a:xfrm>
            <a:off x="457200" y="1340768"/>
            <a:ext cx="8229600" cy="5256584"/>
          </a:xfrm>
        </p:spPr>
        <p:txBody>
          <a:bodyPr/>
          <a:lstStyle/>
          <a:p>
            <a:pPr marL="95250" indent="14288" algn="just">
              <a:spcBef>
                <a:spcPts val="0"/>
              </a:spcBef>
              <a:buNone/>
            </a:pPr>
            <a:endParaRPr lang="tr-TR" sz="2400" dirty="0" smtClean="0">
              <a:latin typeface="Arial" charset="0"/>
              <a:cs typeface="Arial" charset="0"/>
            </a:endParaRPr>
          </a:p>
          <a:p>
            <a:pPr marL="95250" indent="14288" algn="just">
              <a:spcBef>
                <a:spcPts val="0"/>
              </a:spcBef>
              <a:buNone/>
            </a:pPr>
            <a:r>
              <a:rPr lang="tr-TR" sz="2400" dirty="0" smtClean="0">
                <a:latin typeface="Arial" charset="0"/>
                <a:cs typeface="Arial" charset="0"/>
              </a:rPr>
              <a:t>Birim </a:t>
            </a:r>
            <a:r>
              <a:rPr lang="tr-TR" sz="2400" dirty="0" smtClean="0">
                <a:latin typeface="Arial" charset="0"/>
                <a:cs typeface="Arial" charset="0"/>
              </a:rPr>
              <a:t>Yöneticisi Sunuşu</a:t>
            </a:r>
          </a:p>
          <a:p>
            <a:pPr marL="95250" indent="14288" algn="just">
              <a:spcBef>
                <a:spcPts val="0"/>
              </a:spcBef>
              <a:buNone/>
            </a:pPr>
            <a:endParaRPr lang="tr-TR" sz="2400" dirty="0" smtClean="0">
              <a:latin typeface="Arial" charset="0"/>
              <a:cs typeface="Arial" charset="0"/>
            </a:endParaRPr>
          </a:p>
          <a:p>
            <a:pPr marL="95250" indent="14288" algn="just">
              <a:spcBef>
                <a:spcPts val="0"/>
              </a:spcBef>
              <a:buNone/>
            </a:pPr>
            <a:r>
              <a:rPr lang="tr-TR" sz="2400" dirty="0" smtClean="0">
                <a:latin typeface="Arial" charset="0"/>
                <a:cs typeface="Arial" charset="0"/>
              </a:rPr>
              <a:t>A. </a:t>
            </a:r>
            <a:r>
              <a:rPr lang="tr-TR" sz="2400" dirty="0" smtClean="0">
                <a:latin typeface="Arial" charset="0"/>
                <a:cs typeface="Arial" charset="0"/>
              </a:rPr>
              <a:t>Temel Bilgiler</a:t>
            </a:r>
          </a:p>
          <a:p>
            <a:pPr marL="95250" indent="14288" algn="just">
              <a:spcBef>
                <a:spcPts val="0"/>
              </a:spcBef>
              <a:buNone/>
            </a:pPr>
            <a:endParaRPr lang="tr-TR" sz="2400" dirty="0" smtClean="0">
              <a:latin typeface="Arial" charset="0"/>
              <a:cs typeface="Arial" charset="0"/>
            </a:endParaRPr>
          </a:p>
          <a:p>
            <a:pPr marL="95250" indent="14288" algn="just">
              <a:spcBef>
                <a:spcPts val="0"/>
              </a:spcBef>
              <a:buNone/>
            </a:pPr>
            <a:r>
              <a:rPr lang="tr-TR" b="1" dirty="0" smtClean="0">
                <a:latin typeface="Arial" charset="0"/>
                <a:cs typeface="Arial" charset="0"/>
              </a:rPr>
              <a:t>B</a:t>
            </a:r>
            <a:r>
              <a:rPr lang="tr-TR" b="1" dirty="0" smtClean="0">
                <a:latin typeface="Arial" charset="0"/>
                <a:cs typeface="Arial" charset="0"/>
              </a:rPr>
              <a:t>. Performans Programı Bilgileri </a:t>
            </a:r>
          </a:p>
          <a:p>
            <a:pPr marL="95250" indent="14288" algn="just">
              <a:spcBef>
                <a:spcPts val="0"/>
              </a:spcBef>
              <a:buNone/>
            </a:pPr>
            <a:endParaRPr lang="tr-TR" sz="2400" dirty="0" smtClean="0">
              <a:latin typeface="Arial" charset="0"/>
              <a:cs typeface="Arial" charset="0"/>
            </a:endParaRPr>
          </a:p>
          <a:p>
            <a:pPr marL="95250" indent="14288" algn="just">
              <a:spcBef>
                <a:spcPts val="0"/>
              </a:spcBef>
              <a:buNone/>
            </a:pPr>
            <a:r>
              <a:rPr lang="tr-TR" sz="2400" dirty="0" smtClean="0">
                <a:latin typeface="Arial" charset="0"/>
                <a:cs typeface="Arial" charset="0"/>
              </a:rPr>
              <a:t>C</a:t>
            </a:r>
            <a:r>
              <a:rPr lang="tr-TR" sz="2400" dirty="0" smtClean="0">
                <a:latin typeface="Arial" charset="0"/>
                <a:cs typeface="Arial" charset="0"/>
              </a:rPr>
              <a:t>. Bütçe Hazırlanması ve Uygulanmasına İlişkin Konular</a:t>
            </a:r>
          </a:p>
          <a:p>
            <a:pPr marL="95250" indent="14288" algn="just">
              <a:spcBef>
                <a:spcPts val="0"/>
              </a:spcBef>
              <a:buNone/>
              <a:tabLst>
                <a:tab pos="3760788" algn="l"/>
              </a:tabLst>
            </a:pPr>
            <a:endParaRPr lang="tr-TR" sz="2400" dirty="0" smtClean="0">
              <a:latin typeface="Arial" charset="0"/>
              <a:cs typeface="Arial" charset="0"/>
            </a:endParaRPr>
          </a:p>
        </p:txBody>
      </p:sp>
      <p:sp>
        <p:nvSpPr>
          <p:cNvPr id="4" name="3 Slayt Numarası Yer Tutucusu"/>
          <p:cNvSpPr>
            <a:spLocks noGrp="1"/>
          </p:cNvSpPr>
          <p:nvPr>
            <p:ph type="sldNum" sz="quarter" idx="12"/>
          </p:nvPr>
        </p:nvSpPr>
        <p:spPr/>
        <p:txBody>
          <a:bodyPr/>
          <a:lstStyle/>
          <a:p>
            <a:pPr>
              <a:defRPr/>
            </a:pPr>
            <a:fld id="{E256725E-F3C9-4572-88BC-82A3E89AC84E}" type="slidenum">
              <a:rPr lang="tr-TR" smtClean="0"/>
              <a:pPr>
                <a:defRPr/>
              </a:pPr>
              <a:t>31</a:t>
            </a:fld>
            <a:endParaRPr lang="tr-TR"/>
          </a:p>
        </p:txBody>
      </p:sp>
      <p:sp>
        <p:nvSpPr>
          <p:cNvPr id="3" name="2 Metin kutusu"/>
          <p:cNvSpPr txBox="1"/>
          <p:nvPr/>
        </p:nvSpPr>
        <p:spPr>
          <a:xfrm>
            <a:off x="285720" y="692697"/>
            <a:ext cx="8606760" cy="492443"/>
          </a:xfrm>
          <a:prstGeom prst="rect">
            <a:avLst/>
          </a:prstGeom>
          <a:noFill/>
        </p:spPr>
        <p:txBody>
          <a:bodyPr wrap="square">
            <a:spAutoFit/>
          </a:bodyPr>
          <a:lstStyle/>
          <a:p>
            <a:pPr>
              <a:defRPr/>
            </a:pPr>
            <a:r>
              <a:rPr lang="tr-TR" sz="2600" b="1" dirty="0" smtClean="0">
                <a:solidFill>
                  <a:schemeClr val="accent1">
                    <a:lumMod val="75000"/>
                  </a:schemeClr>
                </a:solidFill>
                <a:latin typeface="Arial" pitchFamily="34" charset="0"/>
                <a:cs typeface="Arial" pitchFamily="34" charset="0"/>
              </a:rPr>
              <a:t>2011 Yılı Performans Programı Rapor Formatı</a:t>
            </a:r>
            <a:endParaRPr lang="tr-TR" sz="2600" b="1" dirty="0">
              <a:solidFill>
                <a:schemeClr val="accent1">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2 İçerik Yer Tutucusu"/>
          <p:cNvSpPr>
            <a:spLocks noGrp="1"/>
          </p:cNvSpPr>
          <p:nvPr>
            <p:ph idx="1"/>
          </p:nvPr>
        </p:nvSpPr>
        <p:spPr>
          <a:xfrm>
            <a:off x="457200" y="1340768"/>
            <a:ext cx="8229600" cy="5256584"/>
          </a:xfrm>
        </p:spPr>
        <p:txBody>
          <a:bodyPr/>
          <a:lstStyle/>
          <a:p>
            <a:pPr marL="95250" indent="14288" algn="just">
              <a:spcBef>
                <a:spcPts val="0"/>
              </a:spcBef>
              <a:buNone/>
            </a:pPr>
            <a:endParaRPr lang="tr-TR" sz="2400" dirty="0" smtClean="0">
              <a:latin typeface="Arial" charset="0"/>
              <a:cs typeface="Arial" charset="0"/>
            </a:endParaRPr>
          </a:p>
          <a:p>
            <a:pPr marL="95250" indent="14288" algn="just">
              <a:spcBef>
                <a:spcPts val="0"/>
              </a:spcBef>
              <a:buNone/>
            </a:pPr>
            <a:r>
              <a:rPr lang="tr-TR" sz="2400" b="1" u="sng" dirty="0" smtClean="0">
                <a:latin typeface="Arial" charset="0"/>
                <a:cs typeface="Arial" charset="0"/>
              </a:rPr>
              <a:t>A. </a:t>
            </a:r>
            <a:r>
              <a:rPr lang="tr-TR" sz="2400" b="1" u="sng" dirty="0" smtClean="0">
                <a:latin typeface="Arial" charset="0"/>
                <a:cs typeface="Arial" charset="0"/>
              </a:rPr>
              <a:t>Temel Bilgiler</a:t>
            </a:r>
          </a:p>
          <a:p>
            <a:pPr marL="95250" indent="14288" algn="just">
              <a:spcBef>
                <a:spcPts val="0"/>
              </a:spcBef>
              <a:buNone/>
            </a:pPr>
            <a:endParaRPr lang="tr-TR" sz="2400" dirty="0" smtClean="0">
              <a:latin typeface="Arial" charset="0"/>
              <a:cs typeface="Arial" charset="0"/>
            </a:endParaRPr>
          </a:p>
          <a:p>
            <a:pPr marL="95250" indent="14288" algn="just">
              <a:spcBef>
                <a:spcPts val="600"/>
              </a:spcBef>
              <a:spcAft>
                <a:spcPts val="600"/>
              </a:spcAft>
              <a:buNone/>
              <a:tabLst>
                <a:tab pos="3760788" algn="l"/>
              </a:tabLst>
            </a:pPr>
            <a:r>
              <a:rPr lang="tr-TR" sz="2400" b="1" dirty="0" smtClean="0">
                <a:latin typeface="Arial" charset="0"/>
                <a:cs typeface="Arial" charset="0"/>
              </a:rPr>
              <a:t>I. Birimin Organizasyon Yapısı: </a:t>
            </a:r>
            <a:r>
              <a:rPr lang="tr-TR" sz="2400" dirty="0" smtClean="0">
                <a:latin typeface="Arial" charset="0"/>
                <a:cs typeface="Arial" charset="0"/>
              </a:rPr>
              <a:t>Birimin organizasyon şeması çerçevesinde akademik ve idari yönetim yapısı </a:t>
            </a:r>
          </a:p>
          <a:p>
            <a:pPr marL="95250" indent="14288" algn="just">
              <a:spcBef>
                <a:spcPts val="600"/>
              </a:spcBef>
              <a:spcAft>
                <a:spcPts val="600"/>
              </a:spcAft>
              <a:buNone/>
              <a:tabLst>
                <a:tab pos="3760788" algn="l"/>
              </a:tabLst>
            </a:pPr>
            <a:r>
              <a:rPr lang="tr-TR" sz="2400" b="1" dirty="0" smtClean="0">
                <a:latin typeface="Arial" charset="0"/>
                <a:cs typeface="Arial" charset="0"/>
              </a:rPr>
              <a:t>II. Görev ve Sorumlulukları: </a:t>
            </a:r>
            <a:r>
              <a:rPr lang="tr-TR" sz="2400" dirty="0" smtClean="0">
                <a:latin typeface="Arial" charset="0"/>
                <a:cs typeface="Arial" charset="0"/>
              </a:rPr>
              <a:t>Birimin ana hizmet fonksiyonu çerçevesinde ilgili mevzuata göre görev ve sorumlulukları</a:t>
            </a:r>
          </a:p>
          <a:p>
            <a:pPr marL="95250" indent="14288" algn="just">
              <a:spcBef>
                <a:spcPts val="600"/>
              </a:spcBef>
              <a:spcAft>
                <a:spcPts val="600"/>
              </a:spcAft>
              <a:buNone/>
              <a:tabLst>
                <a:tab pos="3760788" algn="l"/>
              </a:tabLst>
            </a:pPr>
            <a:r>
              <a:rPr lang="tr-TR" sz="2400" b="1" dirty="0" smtClean="0">
                <a:latin typeface="Arial" charset="0"/>
                <a:cs typeface="Arial" charset="0"/>
              </a:rPr>
              <a:t>III. Fiziksel Kaynak Envanteri: </a:t>
            </a:r>
            <a:r>
              <a:rPr lang="tr-TR" sz="2400" dirty="0" smtClean="0">
                <a:latin typeface="Arial" charset="0"/>
                <a:cs typeface="Arial" charset="0"/>
              </a:rPr>
              <a:t>2010 yılı Haziran ayı itibarıyla özet bir şekilde fiziksel kaynaklara ilişkin bilgiler</a:t>
            </a:r>
          </a:p>
          <a:p>
            <a:pPr marL="95250" indent="14288" algn="just">
              <a:spcBef>
                <a:spcPts val="600"/>
              </a:spcBef>
              <a:spcAft>
                <a:spcPts val="600"/>
              </a:spcAft>
              <a:buNone/>
              <a:tabLst>
                <a:tab pos="3760788" algn="l"/>
              </a:tabLst>
            </a:pPr>
            <a:r>
              <a:rPr lang="tr-TR" sz="2400" b="1" dirty="0" smtClean="0">
                <a:latin typeface="Arial" charset="0"/>
                <a:cs typeface="Arial" charset="0"/>
              </a:rPr>
              <a:t>IV. İnsan Kaynakları </a:t>
            </a:r>
            <a:endParaRPr lang="tr-TR" sz="2400" b="1" dirty="0" smtClean="0">
              <a:latin typeface="Arial" charset="0"/>
              <a:cs typeface="Arial" charset="0"/>
            </a:endParaRPr>
          </a:p>
        </p:txBody>
      </p:sp>
      <p:sp>
        <p:nvSpPr>
          <p:cNvPr id="4" name="3 Slayt Numarası Yer Tutucusu"/>
          <p:cNvSpPr>
            <a:spLocks noGrp="1"/>
          </p:cNvSpPr>
          <p:nvPr>
            <p:ph type="sldNum" sz="quarter" idx="12"/>
          </p:nvPr>
        </p:nvSpPr>
        <p:spPr/>
        <p:txBody>
          <a:bodyPr/>
          <a:lstStyle/>
          <a:p>
            <a:pPr>
              <a:defRPr/>
            </a:pPr>
            <a:fld id="{E256725E-F3C9-4572-88BC-82A3E89AC84E}" type="slidenum">
              <a:rPr lang="tr-TR" smtClean="0"/>
              <a:pPr>
                <a:defRPr/>
              </a:pPr>
              <a:t>32</a:t>
            </a:fld>
            <a:endParaRPr lang="tr-TR"/>
          </a:p>
        </p:txBody>
      </p:sp>
      <p:sp>
        <p:nvSpPr>
          <p:cNvPr id="3" name="2 Metin kutusu"/>
          <p:cNvSpPr txBox="1"/>
          <p:nvPr/>
        </p:nvSpPr>
        <p:spPr>
          <a:xfrm>
            <a:off x="285720" y="692697"/>
            <a:ext cx="8606760" cy="492443"/>
          </a:xfrm>
          <a:prstGeom prst="rect">
            <a:avLst/>
          </a:prstGeom>
          <a:noFill/>
        </p:spPr>
        <p:txBody>
          <a:bodyPr wrap="square">
            <a:spAutoFit/>
          </a:bodyPr>
          <a:lstStyle/>
          <a:p>
            <a:pPr>
              <a:defRPr/>
            </a:pPr>
            <a:r>
              <a:rPr lang="tr-TR" sz="2600" b="1" dirty="0" smtClean="0">
                <a:solidFill>
                  <a:schemeClr val="accent1">
                    <a:lumMod val="75000"/>
                  </a:schemeClr>
                </a:solidFill>
                <a:latin typeface="Arial" pitchFamily="34" charset="0"/>
                <a:cs typeface="Arial" pitchFamily="34" charset="0"/>
              </a:rPr>
              <a:t>2011 Yılı Performans Programı Rapor Formatı</a:t>
            </a:r>
            <a:endParaRPr lang="tr-TR" sz="2600" b="1" dirty="0">
              <a:solidFill>
                <a:schemeClr val="accent1">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2 İçerik Yer Tutucusu"/>
          <p:cNvSpPr>
            <a:spLocks noGrp="1"/>
          </p:cNvSpPr>
          <p:nvPr>
            <p:ph idx="1"/>
          </p:nvPr>
        </p:nvSpPr>
        <p:spPr>
          <a:xfrm>
            <a:off x="457200" y="1340768"/>
            <a:ext cx="8229600" cy="5256584"/>
          </a:xfrm>
        </p:spPr>
        <p:txBody>
          <a:bodyPr/>
          <a:lstStyle/>
          <a:p>
            <a:pPr marL="95250" indent="14288" algn="just">
              <a:spcBef>
                <a:spcPts val="0"/>
              </a:spcBef>
              <a:buNone/>
            </a:pPr>
            <a:endParaRPr lang="tr-TR" sz="2400" dirty="0" smtClean="0">
              <a:latin typeface="Arial" charset="0"/>
              <a:cs typeface="Arial" charset="0"/>
            </a:endParaRPr>
          </a:p>
          <a:p>
            <a:pPr marL="95250" indent="14288" algn="just">
              <a:spcBef>
                <a:spcPts val="0"/>
              </a:spcBef>
              <a:buNone/>
            </a:pPr>
            <a:r>
              <a:rPr lang="tr-TR" sz="2400" b="1" u="sng" dirty="0" smtClean="0">
                <a:latin typeface="Arial" charset="0"/>
                <a:cs typeface="Arial" charset="0"/>
              </a:rPr>
              <a:t>B. Performans Programı Bilgileri </a:t>
            </a:r>
          </a:p>
          <a:p>
            <a:pPr marL="95250" indent="14288" algn="just">
              <a:spcBef>
                <a:spcPts val="0"/>
              </a:spcBef>
              <a:buNone/>
            </a:pPr>
            <a:endParaRPr lang="tr-TR" sz="2400" dirty="0" smtClean="0">
              <a:latin typeface="Arial" charset="0"/>
              <a:cs typeface="Arial" charset="0"/>
            </a:endParaRPr>
          </a:p>
          <a:p>
            <a:pPr marL="95250" indent="14288" algn="just">
              <a:spcBef>
                <a:spcPts val="600"/>
              </a:spcBef>
              <a:spcAft>
                <a:spcPts val="600"/>
              </a:spcAft>
              <a:buNone/>
              <a:tabLst>
                <a:tab pos="3760788" algn="l"/>
              </a:tabLst>
            </a:pPr>
            <a:r>
              <a:rPr lang="tr-TR" sz="2400" b="1" dirty="0" smtClean="0">
                <a:latin typeface="Arial" charset="0"/>
                <a:cs typeface="Arial" charset="0"/>
              </a:rPr>
              <a:t>I. Birimin Amaç ve Hedefleri: </a:t>
            </a:r>
            <a:r>
              <a:rPr lang="tr-TR" sz="2400" dirty="0" smtClean="0">
                <a:latin typeface="Arial" charset="0"/>
                <a:cs typeface="Arial" charset="0"/>
              </a:rPr>
              <a:t>Stratejik planla ilişkili olarak</a:t>
            </a:r>
          </a:p>
          <a:p>
            <a:pPr marL="95250" indent="14288" algn="just">
              <a:spcBef>
                <a:spcPts val="600"/>
              </a:spcBef>
              <a:spcAft>
                <a:spcPts val="600"/>
              </a:spcAft>
              <a:buNone/>
              <a:tabLst>
                <a:tab pos="3760788" algn="l"/>
              </a:tabLst>
            </a:pPr>
            <a:r>
              <a:rPr lang="tr-TR" sz="2400" b="1" dirty="0" smtClean="0">
                <a:latin typeface="Arial" charset="0"/>
                <a:cs typeface="Arial" charset="0"/>
              </a:rPr>
              <a:t>II. Performans Hedef ve Göstergeleri ile Faaliyetler: </a:t>
            </a:r>
            <a:r>
              <a:rPr lang="tr-TR" sz="2400" dirty="0" smtClean="0">
                <a:latin typeface="Arial" charset="0"/>
                <a:cs typeface="Arial" charset="0"/>
              </a:rPr>
              <a:t>Hazırlanan Tablo 1 ve Tablo 2’ler burada kısa değerlendirmeler ile yer alır. Burada beklenen tabloları doldururken yapılan açıklamalardan yola çıkarak her bir performans hedefinin hizmet ihtiyacı, birimin amaç ve hedefleriyle olan ilişkisinden bahsedilir.</a:t>
            </a:r>
          </a:p>
          <a:p>
            <a:pPr marL="95250" indent="14288" algn="just">
              <a:spcBef>
                <a:spcPts val="600"/>
              </a:spcBef>
              <a:spcAft>
                <a:spcPts val="600"/>
              </a:spcAft>
              <a:buNone/>
              <a:tabLst>
                <a:tab pos="3760788" algn="l"/>
              </a:tabLst>
            </a:pPr>
            <a:r>
              <a:rPr lang="tr-TR" sz="2400" dirty="0" smtClean="0">
                <a:latin typeface="Arial" charset="0"/>
                <a:cs typeface="Arial" charset="0"/>
              </a:rPr>
              <a:t>Yine bu bölümde birimin toplam kaynak ihtiyacını gösteren Tablo 3 ve Tablo 4’de hazırlanır.</a:t>
            </a:r>
          </a:p>
          <a:p>
            <a:pPr marL="95250" indent="14288" algn="just">
              <a:spcBef>
                <a:spcPts val="600"/>
              </a:spcBef>
              <a:spcAft>
                <a:spcPts val="600"/>
              </a:spcAft>
              <a:buNone/>
              <a:tabLst>
                <a:tab pos="3760788" algn="l"/>
              </a:tabLst>
            </a:pPr>
            <a:r>
              <a:rPr lang="tr-TR" sz="2400" b="1" dirty="0" smtClean="0">
                <a:latin typeface="Arial" charset="0"/>
                <a:cs typeface="Arial" charset="0"/>
              </a:rPr>
              <a:t> </a:t>
            </a:r>
            <a:endParaRPr lang="tr-TR" sz="2400" b="1" dirty="0" smtClean="0">
              <a:latin typeface="Arial" charset="0"/>
              <a:cs typeface="Arial" charset="0"/>
            </a:endParaRPr>
          </a:p>
        </p:txBody>
      </p:sp>
      <p:sp>
        <p:nvSpPr>
          <p:cNvPr id="4" name="3 Slayt Numarası Yer Tutucusu"/>
          <p:cNvSpPr>
            <a:spLocks noGrp="1"/>
          </p:cNvSpPr>
          <p:nvPr>
            <p:ph type="sldNum" sz="quarter" idx="12"/>
          </p:nvPr>
        </p:nvSpPr>
        <p:spPr/>
        <p:txBody>
          <a:bodyPr/>
          <a:lstStyle/>
          <a:p>
            <a:pPr>
              <a:defRPr/>
            </a:pPr>
            <a:fld id="{E256725E-F3C9-4572-88BC-82A3E89AC84E}" type="slidenum">
              <a:rPr lang="tr-TR" smtClean="0"/>
              <a:pPr>
                <a:defRPr/>
              </a:pPr>
              <a:t>33</a:t>
            </a:fld>
            <a:endParaRPr lang="tr-TR"/>
          </a:p>
        </p:txBody>
      </p:sp>
      <p:sp>
        <p:nvSpPr>
          <p:cNvPr id="3" name="2 Metin kutusu"/>
          <p:cNvSpPr txBox="1"/>
          <p:nvPr/>
        </p:nvSpPr>
        <p:spPr>
          <a:xfrm>
            <a:off x="285720" y="692697"/>
            <a:ext cx="8606760" cy="492443"/>
          </a:xfrm>
          <a:prstGeom prst="rect">
            <a:avLst/>
          </a:prstGeom>
          <a:noFill/>
        </p:spPr>
        <p:txBody>
          <a:bodyPr wrap="square">
            <a:spAutoFit/>
          </a:bodyPr>
          <a:lstStyle/>
          <a:p>
            <a:pPr>
              <a:defRPr/>
            </a:pPr>
            <a:r>
              <a:rPr lang="tr-TR" sz="2600" b="1" dirty="0" smtClean="0">
                <a:solidFill>
                  <a:schemeClr val="accent1">
                    <a:lumMod val="75000"/>
                  </a:schemeClr>
                </a:solidFill>
                <a:latin typeface="Arial" pitchFamily="34" charset="0"/>
                <a:cs typeface="Arial" pitchFamily="34" charset="0"/>
              </a:rPr>
              <a:t>2011 Yılı Performans Programı Rapor Formatı</a:t>
            </a:r>
            <a:endParaRPr lang="tr-TR" sz="2600" b="1" dirty="0">
              <a:solidFill>
                <a:schemeClr val="accent1">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2 İçerik Yer Tutucusu"/>
          <p:cNvSpPr>
            <a:spLocks noGrp="1"/>
          </p:cNvSpPr>
          <p:nvPr>
            <p:ph idx="1"/>
          </p:nvPr>
        </p:nvSpPr>
        <p:spPr>
          <a:xfrm>
            <a:off x="457200" y="1340768"/>
            <a:ext cx="8229600" cy="5256584"/>
          </a:xfrm>
        </p:spPr>
        <p:txBody>
          <a:bodyPr/>
          <a:lstStyle/>
          <a:p>
            <a:pPr marL="95250" indent="14288" algn="just">
              <a:spcBef>
                <a:spcPts val="0"/>
              </a:spcBef>
              <a:buNone/>
            </a:pPr>
            <a:endParaRPr lang="tr-TR" sz="2400" dirty="0" smtClean="0">
              <a:latin typeface="Arial" charset="0"/>
              <a:cs typeface="Arial" charset="0"/>
            </a:endParaRPr>
          </a:p>
          <a:p>
            <a:pPr marL="95250" indent="14288" algn="just">
              <a:spcBef>
                <a:spcPts val="0"/>
              </a:spcBef>
              <a:buNone/>
            </a:pPr>
            <a:r>
              <a:rPr lang="tr-TR" sz="2400" b="1" u="sng" dirty="0" smtClean="0">
                <a:latin typeface="Arial" charset="0"/>
                <a:cs typeface="Arial" charset="0"/>
              </a:rPr>
              <a:t>C. Bütçe Hazırlanması ve Uygulanmasına İlişkin Konular</a:t>
            </a:r>
          </a:p>
          <a:p>
            <a:pPr marL="95250" indent="14288" algn="just">
              <a:spcBef>
                <a:spcPts val="0"/>
              </a:spcBef>
              <a:buNone/>
            </a:pPr>
            <a:endParaRPr lang="tr-TR" sz="2400" dirty="0" smtClean="0">
              <a:latin typeface="Arial" charset="0"/>
              <a:cs typeface="Arial" charset="0"/>
            </a:endParaRPr>
          </a:p>
          <a:p>
            <a:pPr marL="95250" indent="14288" algn="just">
              <a:spcBef>
                <a:spcPts val="600"/>
              </a:spcBef>
              <a:spcAft>
                <a:spcPts val="600"/>
              </a:spcAft>
              <a:buNone/>
              <a:tabLst>
                <a:tab pos="3760788" algn="l"/>
              </a:tabLst>
            </a:pPr>
            <a:r>
              <a:rPr lang="tr-TR" sz="2400" dirty="0" smtClean="0">
                <a:latin typeface="Arial" charset="0"/>
                <a:cs typeface="Arial" charset="0"/>
              </a:rPr>
              <a:t>I. Bütçe hazırlanmasında karşılaştıkları problemler</a:t>
            </a:r>
          </a:p>
          <a:p>
            <a:pPr marL="95250" indent="14288" algn="just">
              <a:spcBef>
                <a:spcPts val="600"/>
              </a:spcBef>
              <a:spcAft>
                <a:spcPts val="600"/>
              </a:spcAft>
              <a:buNone/>
              <a:tabLst>
                <a:tab pos="3760788" algn="l"/>
              </a:tabLst>
            </a:pPr>
            <a:r>
              <a:rPr lang="tr-TR" sz="2400" dirty="0" smtClean="0">
                <a:latin typeface="Arial" charset="0"/>
                <a:cs typeface="Arial" charset="0"/>
              </a:rPr>
              <a:t>II. Bütçe uygulamasında karşılaştıkları problemler</a:t>
            </a:r>
          </a:p>
          <a:p>
            <a:pPr marL="95250" indent="14288" algn="just">
              <a:spcBef>
                <a:spcPts val="600"/>
              </a:spcBef>
              <a:spcAft>
                <a:spcPts val="600"/>
              </a:spcAft>
              <a:buNone/>
              <a:tabLst>
                <a:tab pos="3760788" algn="l"/>
              </a:tabLst>
            </a:pPr>
            <a:r>
              <a:rPr lang="tr-TR" sz="2400" dirty="0" smtClean="0">
                <a:latin typeface="Arial" charset="0"/>
                <a:cs typeface="Arial" charset="0"/>
              </a:rPr>
              <a:t>III. Bütçe hazırlanması ve uygulanmasında karşılaştıkları problemlere ilişkin çözüm önerileri</a:t>
            </a:r>
          </a:p>
          <a:p>
            <a:pPr marL="95250" indent="14288" algn="just">
              <a:spcBef>
                <a:spcPts val="600"/>
              </a:spcBef>
              <a:spcAft>
                <a:spcPts val="600"/>
              </a:spcAft>
              <a:buNone/>
              <a:tabLst>
                <a:tab pos="3760788" algn="l"/>
              </a:tabLst>
            </a:pPr>
            <a:r>
              <a:rPr lang="tr-TR" sz="2400" b="1" dirty="0" smtClean="0">
                <a:latin typeface="Arial" charset="0"/>
                <a:cs typeface="Arial" charset="0"/>
              </a:rPr>
              <a:t> </a:t>
            </a:r>
            <a:endParaRPr lang="tr-TR" sz="2400" b="1" dirty="0" smtClean="0">
              <a:latin typeface="Arial" charset="0"/>
              <a:cs typeface="Arial" charset="0"/>
            </a:endParaRPr>
          </a:p>
        </p:txBody>
      </p:sp>
      <p:sp>
        <p:nvSpPr>
          <p:cNvPr id="4" name="3 Slayt Numarası Yer Tutucusu"/>
          <p:cNvSpPr>
            <a:spLocks noGrp="1"/>
          </p:cNvSpPr>
          <p:nvPr>
            <p:ph type="sldNum" sz="quarter" idx="12"/>
          </p:nvPr>
        </p:nvSpPr>
        <p:spPr/>
        <p:txBody>
          <a:bodyPr/>
          <a:lstStyle/>
          <a:p>
            <a:pPr>
              <a:defRPr/>
            </a:pPr>
            <a:fld id="{E256725E-F3C9-4572-88BC-82A3E89AC84E}" type="slidenum">
              <a:rPr lang="tr-TR" smtClean="0"/>
              <a:pPr>
                <a:defRPr/>
              </a:pPr>
              <a:t>34</a:t>
            </a:fld>
            <a:endParaRPr lang="tr-TR"/>
          </a:p>
        </p:txBody>
      </p:sp>
      <p:sp>
        <p:nvSpPr>
          <p:cNvPr id="3" name="2 Metin kutusu"/>
          <p:cNvSpPr txBox="1"/>
          <p:nvPr/>
        </p:nvSpPr>
        <p:spPr>
          <a:xfrm>
            <a:off x="285720" y="692697"/>
            <a:ext cx="8606760" cy="492443"/>
          </a:xfrm>
          <a:prstGeom prst="rect">
            <a:avLst/>
          </a:prstGeom>
          <a:noFill/>
        </p:spPr>
        <p:txBody>
          <a:bodyPr wrap="square">
            <a:spAutoFit/>
          </a:bodyPr>
          <a:lstStyle/>
          <a:p>
            <a:pPr>
              <a:defRPr/>
            </a:pPr>
            <a:r>
              <a:rPr lang="tr-TR" sz="2600" b="1" dirty="0" smtClean="0">
                <a:solidFill>
                  <a:schemeClr val="accent1">
                    <a:lumMod val="75000"/>
                  </a:schemeClr>
                </a:solidFill>
                <a:latin typeface="Arial" pitchFamily="34" charset="0"/>
                <a:cs typeface="Arial" pitchFamily="34" charset="0"/>
              </a:rPr>
              <a:t>2011 Yılı Performans Programı Rapor Formatı</a:t>
            </a:r>
            <a:endParaRPr lang="tr-TR" sz="2600" b="1" dirty="0">
              <a:solidFill>
                <a:schemeClr val="accent1">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714348" y="3000372"/>
            <a:ext cx="7772400" cy="2143140"/>
          </a:xfrm>
        </p:spPr>
        <p:txBody>
          <a:bodyPr/>
          <a:lstStyle/>
          <a:p>
            <a:r>
              <a:rPr lang="tr-TR" sz="2800" b="1" dirty="0" smtClean="0"/>
              <a:t>BÖLÜM </a:t>
            </a:r>
            <a:r>
              <a:rPr lang="tr-TR" sz="2800" b="1" dirty="0" smtClean="0"/>
              <a:t>I</a:t>
            </a:r>
            <a:r>
              <a:rPr lang="tr-TR" sz="2800" b="1" dirty="0" smtClean="0"/>
              <a:t>. 2011 YILI PERFORMANS PROGRAMI VE BÜTÇE HAZIRLIKLARI: </a:t>
            </a:r>
          </a:p>
          <a:p>
            <a:endParaRPr lang="tr-TR" sz="2800" b="1" dirty="0" smtClean="0"/>
          </a:p>
          <a:p>
            <a:r>
              <a:rPr lang="tr-TR" sz="2800" b="1" dirty="0" smtClean="0"/>
              <a:t>KURUMSAL KATKIYI </a:t>
            </a:r>
            <a:r>
              <a:rPr lang="tr-TR" sz="2800" b="1" dirty="0" smtClean="0"/>
              <a:t>SAHİPLENMEYİ </a:t>
            </a:r>
            <a:r>
              <a:rPr lang="tr-TR" sz="2800" b="1" dirty="0" smtClean="0"/>
              <a:t>ARTIRAN YENİ BÜTÇE SÜRECİMİZ</a:t>
            </a:r>
            <a:endParaRPr lang="tr-TR" sz="28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2 İçerik Yer Tutucusu"/>
          <p:cNvSpPr>
            <a:spLocks noGrp="1"/>
          </p:cNvSpPr>
          <p:nvPr>
            <p:ph idx="1"/>
          </p:nvPr>
        </p:nvSpPr>
        <p:spPr>
          <a:xfrm>
            <a:off x="457200" y="1340768"/>
            <a:ext cx="8229600" cy="5233070"/>
          </a:xfrm>
        </p:spPr>
        <p:txBody>
          <a:bodyPr/>
          <a:lstStyle/>
          <a:p>
            <a:pPr marL="95250" indent="14288" algn="just">
              <a:buFont typeface="Georgia" pitchFamily="18" charset="0"/>
              <a:buNone/>
            </a:pPr>
            <a:r>
              <a:rPr lang="tr-TR" sz="2300" b="1" dirty="0" smtClean="0">
                <a:latin typeface="Arial" charset="0"/>
                <a:cs typeface="Arial" charset="0"/>
              </a:rPr>
              <a:t>5018 Sayılı Kamu Mali Yönetimi ve Kontrol Kanunu </a:t>
            </a:r>
          </a:p>
          <a:p>
            <a:pPr marL="95250" indent="14288" algn="just">
              <a:buFont typeface="Georgia" pitchFamily="18" charset="0"/>
              <a:buNone/>
            </a:pPr>
            <a:r>
              <a:rPr lang="tr-TR" sz="2300" b="1" dirty="0" smtClean="0">
                <a:latin typeface="Arial" charset="0"/>
                <a:cs typeface="Arial" charset="0"/>
              </a:rPr>
              <a:t>(2006 ile başlayan mali milat): </a:t>
            </a:r>
          </a:p>
          <a:p>
            <a:pPr marL="95250" indent="14288" algn="just">
              <a:spcBef>
                <a:spcPts val="0"/>
              </a:spcBef>
              <a:buFont typeface="Georgia" pitchFamily="18" charset="0"/>
              <a:buNone/>
            </a:pPr>
            <a:endParaRPr lang="tr-TR" sz="2000" b="1" dirty="0" smtClean="0">
              <a:latin typeface="Arial" charset="0"/>
              <a:cs typeface="Arial" charset="0"/>
            </a:endParaRPr>
          </a:p>
          <a:p>
            <a:pPr marL="530225" lvl="1" indent="-128588" algn="just">
              <a:spcBef>
                <a:spcPts val="600"/>
              </a:spcBef>
              <a:spcAft>
                <a:spcPts val="600"/>
              </a:spcAft>
              <a:buFont typeface="Arial" pitchFamily="34" charset="0"/>
              <a:buChar char="–"/>
            </a:pPr>
            <a:r>
              <a:rPr lang="tr-TR" sz="2200" dirty="0" smtClean="0">
                <a:solidFill>
                  <a:schemeClr val="tx1"/>
                </a:solidFill>
                <a:latin typeface="Arial" charset="0"/>
                <a:cs typeface="Arial" charset="0"/>
              </a:rPr>
              <a:t>Planların kurumsal düzeye inmesi: Kurumsal düzeyde Stratejik Plan ve Performans Programı  </a:t>
            </a:r>
          </a:p>
          <a:p>
            <a:pPr marL="530225" lvl="1" indent="-128588" algn="just">
              <a:spcBef>
                <a:spcPts val="600"/>
              </a:spcBef>
              <a:spcAft>
                <a:spcPts val="600"/>
              </a:spcAft>
              <a:buFont typeface="Arial" pitchFamily="34" charset="0"/>
              <a:buChar char="–"/>
            </a:pPr>
            <a:r>
              <a:rPr lang="tr-TR" sz="2200" dirty="0" smtClean="0">
                <a:solidFill>
                  <a:schemeClr val="tx1"/>
                </a:solidFill>
                <a:latin typeface="Arial" charset="0"/>
                <a:cs typeface="Arial" charset="0"/>
              </a:rPr>
              <a:t>Çok yıllı bütçe: Orta vadeli harcama sistemi</a:t>
            </a:r>
          </a:p>
          <a:p>
            <a:pPr marL="530225" lvl="1" indent="-128588" algn="just">
              <a:spcBef>
                <a:spcPts val="600"/>
              </a:spcBef>
              <a:spcAft>
                <a:spcPts val="600"/>
              </a:spcAft>
              <a:buFont typeface="Arial" pitchFamily="34" charset="0"/>
              <a:buChar char="–"/>
            </a:pPr>
            <a:r>
              <a:rPr lang="tr-TR" sz="2200" dirty="0" smtClean="0">
                <a:solidFill>
                  <a:schemeClr val="tx1"/>
                </a:solidFill>
                <a:latin typeface="Arial" charset="0"/>
                <a:cs typeface="Arial" charset="0"/>
              </a:rPr>
              <a:t>Değişen yönetsel ve mali sorumluluk: yönetimsel sorumluluğa sahip olan aynı zamanda mali sorumlu </a:t>
            </a:r>
          </a:p>
          <a:p>
            <a:pPr marL="795338" lvl="2" indent="-128588" algn="just">
              <a:spcBef>
                <a:spcPts val="600"/>
              </a:spcBef>
              <a:spcAft>
                <a:spcPts val="600"/>
              </a:spcAft>
              <a:buFont typeface="Arial" pitchFamily="34" charset="0"/>
              <a:buChar char="–"/>
            </a:pPr>
            <a:r>
              <a:rPr lang="tr-TR" sz="2000" dirty="0" smtClean="0">
                <a:solidFill>
                  <a:schemeClr val="tx1"/>
                </a:solidFill>
                <a:latin typeface="Arial" charset="0"/>
                <a:cs typeface="Arial" charset="0"/>
              </a:rPr>
              <a:t>Değişen aslında zihniyet ve iş yapma biçimi </a:t>
            </a:r>
          </a:p>
          <a:p>
            <a:pPr marL="530225" lvl="1" indent="-128588" algn="just">
              <a:spcBef>
                <a:spcPts val="600"/>
              </a:spcBef>
              <a:spcAft>
                <a:spcPts val="600"/>
              </a:spcAft>
              <a:buFont typeface="Arial" pitchFamily="34" charset="0"/>
              <a:buChar char="–"/>
            </a:pPr>
            <a:r>
              <a:rPr lang="tr-TR" sz="2200" dirty="0" smtClean="0">
                <a:solidFill>
                  <a:schemeClr val="tx1"/>
                </a:solidFill>
                <a:latin typeface="Arial" charset="0"/>
                <a:cs typeface="Arial" charset="0"/>
              </a:rPr>
              <a:t>Etkin bir iç kontrol sistemi: yönetimde makul bir güvencenin sağlanması </a:t>
            </a:r>
          </a:p>
          <a:p>
            <a:pPr marL="387350" lvl="1" indent="14288" algn="just">
              <a:buNone/>
            </a:pPr>
            <a:endParaRPr lang="tr-TR" sz="2000" dirty="0" smtClean="0">
              <a:solidFill>
                <a:schemeClr val="tx1"/>
              </a:solidFill>
              <a:latin typeface="Arial" charset="0"/>
              <a:cs typeface="Arial" charset="0"/>
            </a:endParaRPr>
          </a:p>
        </p:txBody>
      </p:sp>
      <p:sp>
        <p:nvSpPr>
          <p:cNvPr id="4" name="3 Slayt Numarası Yer Tutucusu"/>
          <p:cNvSpPr>
            <a:spLocks noGrp="1"/>
          </p:cNvSpPr>
          <p:nvPr>
            <p:ph type="sldNum" sz="quarter" idx="12"/>
          </p:nvPr>
        </p:nvSpPr>
        <p:spPr/>
        <p:txBody>
          <a:bodyPr/>
          <a:lstStyle/>
          <a:p>
            <a:pPr>
              <a:defRPr/>
            </a:pPr>
            <a:fld id="{E256725E-F3C9-4572-88BC-82A3E89AC84E}" type="slidenum">
              <a:rPr lang="tr-TR" smtClean="0"/>
              <a:pPr>
                <a:defRPr/>
              </a:pPr>
              <a:t>5</a:t>
            </a:fld>
            <a:endParaRPr lang="tr-TR"/>
          </a:p>
        </p:txBody>
      </p:sp>
      <p:sp>
        <p:nvSpPr>
          <p:cNvPr id="3" name="2 Metin kutusu"/>
          <p:cNvSpPr txBox="1"/>
          <p:nvPr/>
        </p:nvSpPr>
        <p:spPr>
          <a:xfrm>
            <a:off x="285720" y="692697"/>
            <a:ext cx="8606760" cy="492443"/>
          </a:xfrm>
          <a:prstGeom prst="rect">
            <a:avLst/>
          </a:prstGeom>
          <a:noFill/>
        </p:spPr>
        <p:txBody>
          <a:bodyPr wrap="square">
            <a:spAutoFit/>
          </a:bodyPr>
          <a:lstStyle/>
          <a:p>
            <a:pPr>
              <a:defRPr/>
            </a:pPr>
            <a:r>
              <a:rPr lang="tr-TR" sz="2600" b="1" dirty="0" smtClean="0">
                <a:solidFill>
                  <a:schemeClr val="accent1">
                    <a:lumMod val="75000"/>
                  </a:schemeClr>
                </a:solidFill>
                <a:latin typeface="Arial" pitchFamily="34" charset="0"/>
                <a:cs typeface="Arial" pitchFamily="34" charset="0"/>
              </a:rPr>
              <a:t>Daha etkin bir mali yönetim sistemi…</a:t>
            </a:r>
            <a:endParaRPr lang="tr-TR" sz="2600" b="1" dirty="0">
              <a:solidFill>
                <a:schemeClr val="accent1">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2 İçerik Yer Tutucusu"/>
          <p:cNvSpPr>
            <a:spLocks noGrp="1"/>
          </p:cNvSpPr>
          <p:nvPr>
            <p:ph idx="1"/>
          </p:nvPr>
        </p:nvSpPr>
        <p:spPr>
          <a:xfrm>
            <a:off x="457200" y="1844824"/>
            <a:ext cx="8229600" cy="4032448"/>
          </a:xfrm>
        </p:spPr>
        <p:txBody>
          <a:bodyPr/>
          <a:lstStyle/>
          <a:p>
            <a:pPr marL="95250" indent="14288" algn="just">
              <a:buFont typeface="Georgia" pitchFamily="18" charset="0"/>
              <a:buNone/>
            </a:pPr>
            <a:r>
              <a:rPr lang="tr-TR" sz="2300" b="1" dirty="0" smtClean="0">
                <a:latin typeface="Arial" charset="0"/>
                <a:cs typeface="Arial" charset="0"/>
              </a:rPr>
              <a:t>Bütçe Daire Başkanlıkları yok…</a:t>
            </a:r>
          </a:p>
          <a:p>
            <a:pPr marL="387350" lvl="1" indent="14288" algn="just">
              <a:buFont typeface="Arial" pitchFamily="34" charset="0"/>
              <a:buChar char="–"/>
            </a:pPr>
            <a:r>
              <a:rPr lang="tr-TR" sz="2100" dirty="0" smtClean="0">
                <a:solidFill>
                  <a:schemeClr val="tx1"/>
                </a:solidFill>
                <a:latin typeface="Arial" charset="0"/>
                <a:cs typeface="Arial" charset="0"/>
              </a:rPr>
              <a:t>Bütçe artık doğrudan kamusal hizmeti üreten birimlere aslında size emanet edilen bir kaynak</a:t>
            </a:r>
          </a:p>
          <a:p>
            <a:pPr marL="387350" lvl="1" indent="14288" algn="just">
              <a:buFont typeface="Arial" pitchFamily="34" charset="0"/>
              <a:buChar char="–"/>
            </a:pPr>
            <a:endParaRPr lang="tr-TR" sz="2100" dirty="0" smtClean="0">
              <a:solidFill>
                <a:schemeClr val="tx1"/>
              </a:solidFill>
              <a:latin typeface="Arial" charset="0"/>
              <a:cs typeface="Arial" charset="0"/>
            </a:endParaRPr>
          </a:p>
          <a:p>
            <a:pPr marL="95250" indent="14288" algn="just">
              <a:buFont typeface="Georgia" pitchFamily="18" charset="0"/>
              <a:buNone/>
            </a:pPr>
            <a:r>
              <a:rPr lang="tr-TR" sz="2300" b="1" dirty="0" smtClean="0">
                <a:latin typeface="Arial" charset="0"/>
                <a:cs typeface="Arial" charset="0"/>
              </a:rPr>
              <a:t>Strateji Dairesi var… </a:t>
            </a:r>
          </a:p>
          <a:p>
            <a:pPr marL="387350" lvl="1" indent="14288" algn="just">
              <a:buFont typeface="Arial" pitchFamily="34" charset="0"/>
              <a:buChar char="–"/>
            </a:pPr>
            <a:r>
              <a:rPr lang="tr-TR" sz="2100" dirty="0" smtClean="0">
                <a:solidFill>
                  <a:schemeClr val="tx1"/>
                </a:solidFill>
                <a:latin typeface="Arial" charset="0"/>
                <a:cs typeface="Arial" charset="0"/>
              </a:rPr>
              <a:t>Yol, yordam gösterecek, </a:t>
            </a:r>
          </a:p>
          <a:p>
            <a:pPr marL="387350" lvl="1" indent="14288" algn="just">
              <a:buFont typeface="Arial" pitchFamily="34" charset="0"/>
              <a:buChar char="–"/>
            </a:pPr>
            <a:r>
              <a:rPr lang="tr-TR" sz="2100" dirty="0" smtClean="0">
                <a:solidFill>
                  <a:schemeClr val="tx1"/>
                </a:solidFill>
                <a:latin typeface="Arial" charset="0"/>
                <a:cs typeface="Arial" charset="0"/>
              </a:rPr>
              <a:t>Mali hesapları tutacak, ön mali kontrolü ve ödemelerin yapılması gibi mali işlemleri sonuçlandıracak</a:t>
            </a:r>
          </a:p>
          <a:p>
            <a:pPr marL="387350" lvl="1" indent="14288" algn="just">
              <a:buFont typeface="Arial" pitchFamily="34" charset="0"/>
              <a:buChar char="–"/>
            </a:pPr>
            <a:r>
              <a:rPr lang="tr-TR" sz="2100" dirty="0" smtClean="0">
                <a:solidFill>
                  <a:schemeClr val="tx1"/>
                </a:solidFill>
                <a:latin typeface="Arial" charset="0"/>
                <a:cs typeface="Arial" charset="0"/>
              </a:rPr>
              <a:t>Üst yönetime danışmanlık hizmeti sunacak, </a:t>
            </a:r>
          </a:p>
          <a:p>
            <a:pPr marL="387350" lvl="1" indent="14288" algn="just">
              <a:buFont typeface="Arial" pitchFamily="34" charset="0"/>
              <a:buChar char="–"/>
            </a:pPr>
            <a:r>
              <a:rPr lang="tr-TR" sz="2100" dirty="0" smtClean="0">
                <a:solidFill>
                  <a:schemeClr val="tx1"/>
                </a:solidFill>
                <a:latin typeface="Arial" charset="0"/>
                <a:cs typeface="Arial" charset="0"/>
              </a:rPr>
              <a:t>Ama artık eskisi gibi çalışmayacak: kurumun elemanı ve yetkisi artık müdahale eden değil destek olmayla sınırlı</a:t>
            </a:r>
          </a:p>
          <a:p>
            <a:pPr marL="95250" indent="14288" algn="just">
              <a:spcBef>
                <a:spcPts val="0"/>
              </a:spcBef>
              <a:buFont typeface="Georgia" pitchFamily="18" charset="0"/>
              <a:buNone/>
            </a:pPr>
            <a:endParaRPr lang="tr-TR" sz="2000" b="1" dirty="0" smtClean="0">
              <a:latin typeface="Arial" charset="0"/>
              <a:cs typeface="Arial" charset="0"/>
            </a:endParaRPr>
          </a:p>
        </p:txBody>
      </p:sp>
      <p:sp>
        <p:nvSpPr>
          <p:cNvPr id="4" name="3 Slayt Numarası Yer Tutucusu"/>
          <p:cNvSpPr>
            <a:spLocks noGrp="1"/>
          </p:cNvSpPr>
          <p:nvPr>
            <p:ph type="sldNum" sz="quarter" idx="12"/>
          </p:nvPr>
        </p:nvSpPr>
        <p:spPr/>
        <p:txBody>
          <a:bodyPr/>
          <a:lstStyle/>
          <a:p>
            <a:pPr>
              <a:defRPr/>
            </a:pPr>
            <a:fld id="{E256725E-F3C9-4572-88BC-82A3E89AC84E}" type="slidenum">
              <a:rPr lang="tr-TR" smtClean="0"/>
              <a:pPr>
                <a:defRPr/>
              </a:pPr>
              <a:t>6</a:t>
            </a:fld>
            <a:endParaRPr lang="tr-TR"/>
          </a:p>
        </p:txBody>
      </p:sp>
      <p:sp>
        <p:nvSpPr>
          <p:cNvPr id="3" name="2 Metin kutusu"/>
          <p:cNvSpPr txBox="1"/>
          <p:nvPr/>
        </p:nvSpPr>
        <p:spPr>
          <a:xfrm>
            <a:off x="285720" y="692697"/>
            <a:ext cx="8606760" cy="892552"/>
          </a:xfrm>
          <a:prstGeom prst="rect">
            <a:avLst/>
          </a:prstGeom>
          <a:noFill/>
        </p:spPr>
        <p:txBody>
          <a:bodyPr wrap="square">
            <a:spAutoFit/>
          </a:bodyPr>
          <a:lstStyle/>
          <a:p>
            <a:pPr>
              <a:defRPr/>
            </a:pPr>
            <a:r>
              <a:rPr lang="tr-TR" sz="2600" b="1" dirty="0" smtClean="0">
                <a:solidFill>
                  <a:schemeClr val="accent1">
                    <a:lumMod val="75000"/>
                  </a:schemeClr>
                </a:solidFill>
                <a:latin typeface="Arial" pitchFamily="34" charset="0"/>
                <a:cs typeface="Arial" pitchFamily="34" charset="0"/>
              </a:rPr>
              <a:t>Sorumlu olan hesap verecek olan üst yönetimle birlikte hizmeti üreten birimler (1)</a:t>
            </a:r>
            <a:endParaRPr lang="tr-TR" sz="2600" b="1" dirty="0">
              <a:solidFill>
                <a:schemeClr val="accent1">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2 İçerik Yer Tutucusu"/>
          <p:cNvSpPr>
            <a:spLocks noGrp="1"/>
          </p:cNvSpPr>
          <p:nvPr>
            <p:ph idx="1"/>
          </p:nvPr>
        </p:nvSpPr>
        <p:spPr>
          <a:xfrm>
            <a:off x="457200" y="1844824"/>
            <a:ext cx="8229600" cy="4752528"/>
          </a:xfrm>
        </p:spPr>
        <p:txBody>
          <a:bodyPr/>
          <a:lstStyle/>
          <a:p>
            <a:pPr marL="95250" indent="14288" algn="just">
              <a:spcBef>
                <a:spcPts val="0"/>
              </a:spcBef>
              <a:buNone/>
            </a:pPr>
            <a:r>
              <a:rPr lang="tr-TR" sz="2000" b="1" dirty="0" smtClean="0">
                <a:latin typeface="Arial" charset="0"/>
                <a:cs typeface="Arial" charset="0"/>
              </a:rPr>
              <a:t>Üst yönetici (rektör); (5018/10)</a:t>
            </a:r>
          </a:p>
          <a:p>
            <a:pPr marL="95250" indent="14288" algn="just">
              <a:spcBef>
                <a:spcPts val="0"/>
              </a:spcBef>
              <a:buNone/>
            </a:pPr>
            <a:endParaRPr lang="tr-TR" sz="2000" b="1" dirty="0" smtClean="0">
              <a:latin typeface="Arial" charset="0"/>
              <a:cs typeface="Arial" charset="0"/>
            </a:endParaRPr>
          </a:p>
          <a:p>
            <a:pPr marL="274638" indent="-165100" algn="just">
              <a:spcBef>
                <a:spcPts val="0"/>
              </a:spcBef>
              <a:spcAft>
                <a:spcPts val="600"/>
              </a:spcAft>
              <a:buFont typeface="Arial" pitchFamily="34" charset="0"/>
              <a:buChar char="–"/>
            </a:pPr>
            <a:r>
              <a:rPr lang="tr-TR" sz="2000" dirty="0" smtClean="0">
                <a:latin typeface="Arial" charset="0"/>
                <a:cs typeface="Arial" charset="0"/>
              </a:rPr>
              <a:t>İdarenin stratejik planlarının ve bütçelerinin kalkınma planına, yıllık programlara, kurumun stratejik plan ve performans hedefleri ile hizmet gereklerine uygun olarak hazırlanması ve uygulanmasından, </a:t>
            </a:r>
          </a:p>
          <a:p>
            <a:pPr marL="274638" indent="-165100" algn="just">
              <a:spcBef>
                <a:spcPts val="0"/>
              </a:spcBef>
              <a:spcAft>
                <a:spcPts val="600"/>
              </a:spcAft>
              <a:buFont typeface="Arial" pitchFamily="34" charset="0"/>
              <a:buChar char="–"/>
            </a:pPr>
            <a:r>
              <a:rPr lang="tr-TR" sz="2000" dirty="0" smtClean="0">
                <a:latin typeface="Arial" charset="0"/>
                <a:cs typeface="Arial" charset="0"/>
              </a:rPr>
              <a:t>sorumlulukları altındaki kaynakların etkili, ekonomik ve verimli şekilde elde edilmesi ve kullanımını sağlamaktan, kayıp ve kötüye kullanımının önlenmesinden, </a:t>
            </a:r>
          </a:p>
          <a:p>
            <a:pPr marL="274638" indent="-165100" algn="just">
              <a:spcBef>
                <a:spcPts val="0"/>
              </a:spcBef>
              <a:spcAft>
                <a:spcPts val="600"/>
              </a:spcAft>
              <a:buFont typeface="Arial" pitchFamily="34" charset="0"/>
              <a:buChar char="–"/>
            </a:pPr>
            <a:r>
              <a:rPr lang="tr-TR" sz="2000" dirty="0" smtClean="0">
                <a:latin typeface="Arial" charset="0"/>
                <a:cs typeface="Arial" charset="0"/>
              </a:rPr>
              <a:t>mali yönetim ve kontrol sisteminin işleyişinin gözetilmesi, izlenmesi ve bu Kanunda belirtilen görev ve sorumlulukların yerine getirilmesinden sorumludur.</a:t>
            </a:r>
          </a:p>
          <a:p>
            <a:pPr marL="274638" indent="-165100" algn="just">
              <a:spcBef>
                <a:spcPts val="0"/>
              </a:spcBef>
              <a:spcAft>
                <a:spcPts val="600"/>
              </a:spcAft>
              <a:buNone/>
            </a:pPr>
            <a:endParaRPr lang="tr-TR" sz="2000" dirty="0" smtClean="0">
              <a:latin typeface="Arial" charset="0"/>
              <a:cs typeface="Arial" charset="0"/>
            </a:endParaRPr>
          </a:p>
          <a:p>
            <a:pPr marL="274638" indent="-165100" algn="just">
              <a:spcBef>
                <a:spcPts val="0"/>
              </a:spcBef>
              <a:spcAft>
                <a:spcPts val="600"/>
              </a:spcAft>
              <a:buNone/>
            </a:pPr>
            <a:r>
              <a:rPr lang="tr-TR" sz="2000" dirty="0" smtClean="0">
                <a:latin typeface="Arial" charset="0"/>
                <a:cs typeface="Arial" charset="0"/>
              </a:rPr>
              <a:t>Üst yöneticiler, bu sorumluluğun gereklerini </a:t>
            </a:r>
            <a:r>
              <a:rPr lang="tr-TR" sz="2000" b="1" u="sng" dirty="0" smtClean="0">
                <a:latin typeface="Arial" charset="0"/>
                <a:cs typeface="Arial" charset="0"/>
              </a:rPr>
              <a:t>harcama yetkilileri</a:t>
            </a:r>
            <a:r>
              <a:rPr lang="tr-TR" sz="2000" dirty="0" smtClean="0">
                <a:latin typeface="Arial" charset="0"/>
                <a:cs typeface="Arial" charset="0"/>
              </a:rPr>
              <a:t>, malî hizmetler birimi ve iç denetçiler aracılığıyla yerine getirirler</a:t>
            </a:r>
          </a:p>
        </p:txBody>
      </p:sp>
      <p:sp>
        <p:nvSpPr>
          <p:cNvPr id="4" name="3 Slayt Numarası Yer Tutucusu"/>
          <p:cNvSpPr>
            <a:spLocks noGrp="1"/>
          </p:cNvSpPr>
          <p:nvPr>
            <p:ph type="sldNum" sz="quarter" idx="12"/>
          </p:nvPr>
        </p:nvSpPr>
        <p:spPr/>
        <p:txBody>
          <a:bodyPr/>
          <a:lstStyle/>
          <a:p>
            <a:pPr>
              <a:defRPr/>
            </a:pPr>
            <a:fld id="{E256725E-F3C9-4572-88BC-82A3E89AC84E}" type="slidenum">
              <a:rPr lang="tr-TR" smtClean="0"/>
              <a:pPr>
                <a:defRPr/>
              </a:pPr>
              <a:t>7</a:t>
            </a:fld>
            <a:endParaRPr lang="tr-TR"/>
          </a:p>
        </p:txBody>
      </p:sp>
      <p:sp>
        <p:nvSpPr>
          <p:cNvPr id="3" name="2 Metin kutusu"/>
          <p:cNvSpPr txBox="1"/>
          <p:nvPr/>
        </p:nvSpPr>
        <p:spPr>
          <a:xfrm>
            <a:off x="285720" y="692697"/>
            <a:ext cx="8606760" cy="892552"/>
          </a:xfrm>
          <a:prstGeom prst="rect">
            <a:avLst/>
          </a:prstGeom>
          <a:noFill/>
        </p:spPr>
        <p:txBody>
          <a:bodyPr wrap="square">
            <a:spAutoFit/>
          </a:bodyPr>
          <a:lstStyle/>
          <a:p>
            <a:pPr>
              <a:defRPr/>
            </a:pPr>
            <a:r>
              <a:rPr lang="tr-TR" sz="2600" b="1" dirty="0" smtClean="0">
                <a:solidFill>
                  <a:schemeClr val="accent1">
                    <a:lumMod val="75000"/>
                  </a:schemeClr>
                </a:solidFill>
                <a:latin typeface="Arial" pitchFamily="34" charset="0"/>
                <a:cs typeface="Arial" pitchFamily="34" charset="0"/>
              </a:rPr>
              <a:t>Sorumlu olan hesap verecek olan üst yönetimle birlikte hizmeti üreten birimler (2)</a:t>
            </a:r>
            <a:endParaRPr lang="tr-TR" sz="2600" b="1" dirty="0">
              <a:solidFill>
                <a:schemeClr val="accent1">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2 İçerik Yer Tutucusu"/>
          <p:cNvSpPr>
            <a:spLocks noGrp="1"/>
          </p:cNvSpPr>
          <p:nvPr>
            <p:ph idx="1"/>
          </p:nvPr>
        </p:nvSpPr>
        <p:spPr>
          <a:xfrm>
            <a:off x="457200" y="1844824"/>
            <a:ext cx="8229600" cy="4752528"/>
          </a:xfrm>
        </p:spPr>
        <p:txBody>
          <a:bodyPr/>
          <a:lstStyle/>
          <a:p>
            <a:pPr marL="95250" indent="14288" algn="just">
              <a:spcBef>
                <a:spcPts val="0"/>
              </a:spcBef>
              <a:buNone/>
            </a:pPr>
            <a:r>
              <a:rPr lang="tr-TR" sz="2000" b="1" dirty="0" smtClean="0">
                <a:latin typeface="Arial" charset="0"/>
                <a:cs typeface="Arial" charset="0"/>
              </a:rPr>
              <a:t>Harcama yetkilisi; (5018/31-32)</a:t>
            </a:r>
          </a:p>
          <a:p>
            <a:pPr marL="95250" indent="14288" algn="just">
              <a:spcBef>
                <a:spcPts val="0"/>
              </a:spcBef>
              <a:buNone/>
            </a:pPr>
            <a:endParaRPr lang="tr-TR" sz="2000" b="1" dirty="0" smtClean="0">
              <a:latin typeface="Arial" charset="0"/>
              <a:cs typeface="Arial" charset="0"/>
            </a:endParaRPr>
          </a:p>
          <a:p>
            <a:pPr marL="274638" indent="-165100" algn="just">
              <a:spcBef>
                <a:spcPts val="0"/>
              </a:spcBef>
              <a:spcAft>
                <a:spcPts val="600"/>
              </a:spcAft>
              <a:buFont typeface="Arial" pitchFamily="34" charset="0"/>
              <a:buChar char="–"/>
            </a:pPr>
            <a:r>
              <a:rPr lang="tr-TR" sz="2000" b="1" u="sng" dirty="0" smtClean="0">
                <a:latin typeface="Arial" charset="0"/>
                <a:cs typeface="Arial" charset="0"/>
              </a:rPr>
              <a:t>Bütçeyle ödenek tahsis edilen her bir harcama biriminin en üst yöneticisi </a:t>
            </a:r>
            <a:r>
              <a:rPr lang="tr-TR" sz="2000" dirty="0" smtClean="0">
                <a:latin typeface="Arial" charset="0"/>
                <a:cs typeface="Arial" charset="0"/>
              </a:rPr>
              <a:t>harcama yetkilisidir.</a:t>
            </a:r>
          </a:p>
          <a:p>
            <a:pPr marL="274638" indent="-165100" algn="just">
              <a:spcBef>
                <a:spcPts val="0"/>
              </a:spcBef>
              <a:spcAft>
                <a:spcPts val="600"/>
              </a:spcAft>
              <a:buFont typeface="Arial" pitchFamily="34" charset="0"/>
              <a:buChar char="–"/>
            </a:pPr>
            <a:r>
              <a:rPr lang="tr-TR" sz="2000" dirty="0" smtClean="0">
                <a:latin typeface="Arial" charset="0"/>
                <a:cs typeface="Arial" charset="0"/>
              </a:rPr>
              <a:t>….</a:t>
            </a:r>
          </a:p>
          <a:p>
            <a:pPr marL="274638" indent="-165100" algn="just">
              <a:spcBef>
                <a:spcPts val="0"/>
              </a:spcBef>
              <a:spcAft>
                <a:spcPts val="600"/>
              </a:spcAft>
              <a:buFont typeface="Arial" pitchFamily="34" charset="0"/>
              <a:buChar char="–"/>
            </a:pPr>
            <a:r>
              <a:rPr lang="tr-TR" sz="2000" dirty="0" smtClean="0">
                <a:latin typeface="Arial" charset="0"/>
                <a:cs typeface="Arial" charset="0"/>
              </a:rPr>
              <a:t>Harcama yetkilileri bütçede öngörülen ödenekleri kadar, ödenek gönderme belgesiyle kendisine ödenek verilen harcama yetkilileri ise tahsis edilen ödenek tutarında harcama yapabilir.</a:t>
            </a:r>
          </a:p>
          <a:p>
            <a:pPr marL="274638" indent="-165100" algn="just">
              <a:spcBef>
                <a:spcPts val="0"/>
              </a:spcBef>
              <a:spcAft>
                <a:spcPts val="600"/>
              </a:spcAft>
              <a:buFont typeface="Arial" pitchFamily="34" charset="0"/>
              <a:buChar char="–"/>
            </a:pPr>
            <a:r>
              <a:rPr lang="tr-TR" sz="2000" b="1" u="sng" dirty="0" smtClean="0">
                <a:latin typeface="Arial" charset="0"/>
                <a:cs typeface="Arial" charset="0"/>
              </a:rPr>
              <a:t>Bütçelerden harcama yapılabilmesi, harcama yetkilisinin harcama talimatı vermesiyle mümkündür. </a:t>
            </a:r>
          </a:p>
          <a:p>
            <a:pPr marL="274638" indent="-165100" algn="just">
              <a:spcBef>
                <a:spcPts val="0"/>
              </a:spcBef>
              <a:spcAft>
                <a:spcPts val="600"/>
              </a:spcAft>
              <a:buFont typeface="Arial" pitchFamily="34" charset="0"/>
              <a:buChar char="–"/>
            </a:pPr>
            <a:r>
              <a:rPr lang="tr-TR" sz="2000" dirty="0" smtClean="0">
                <a:latin typeface="Arial" charset="0"/>
                <a:cs typeface="Arial" charset="0"/>
              </a:rPr>
              <a:t>Harcama yetkilileri, harcama talimatlarının bütçe ilke ve esaslarına, kanun, tüzük ve yönetmelikler ile diğer mevzuata uygun olmasından, ödeneklerin etkili, ekonomik ve verimli kullanılmasından ve bu Kanun çerçevesinde yapmaları gereken diğer işlemlerden sorumludur. </a:t>
            </a:r>
          </a:p>
        </p:txBody>
      </p:sp>
      <p:sp>
        <p:nvSpPr>
          <p:cNvPr id="4" name="3 Slayt Numarası Yer Tutucusu"/>
          <p:cNvSpPr>
            <a:spLocks noGrp="1"/>
          </p:cNvSpPr>
          <p:nvPr>
            <p:ph type="sldNum" sz="quarter" idx="12"/>
          </p:nvPr>
        </p:nvSpPr>
        <p:spPr/>
        <p:txBody>
          <a:bodyPr/>
          <a:lstStyle/>
          <a:p>
            <a:pPr>
              <a:defRPr/>
            </a:pPr>
            <a:fld id="{E256725E-F3C9-4572-88BC-82A3E89AC84E}" type="slidenum">
              <a:rPr lang="tr-TR" smtClean="0"/>
              <a:pPr>
                <a:defRPr/>
              </a:pPr>
              <a:t>8</a:t>
            </a:fld>
            <a:endParaRPr lang="tr-TR"/>
          </a:p>
        </p:txBody>
      </p:sp>
      <p:sp>
        <p:nvSpPr>
          <p:cNvPr id="3" name="2 Metin kutusu"/>
          <p:cNvSpPr txBox="1"/>
          <p:nvPr/>
        </p:nvSpPr>
        <p:spPr>
          <a:xfrm>
            <a:off x="285720" y="692697"/>
            <a:ext cx="8606760" cy="892552"/>
          </a:xfrm>
          <a:prstGeom prst="rect">
            <a:avLst/>
          </a:prstGeom>
          <a:noFill/>
        </p:spPr>
        <p:txBody>
          <a:bodyPr wrap="square">
            <a:spAutoFit/>
          </a:bodyPr>
          <a:lstStyle/>
          <a:p>
            <a:pPr>
              <a:defRPr/>
            </a:pPr>
            <a:r>
              <a:rPr lang="tr-TR" sz="2600" b="1" dirty="0" smtClean="0">
                <a:solidFill>
                  <a:schemeClr val="accent1">
                    <a:lumMod val="75000"/>
                  </a:schemeClr>
                </a:solidFill>
                <a:latin typeface="Arial" pitchFamily="34" charset="0"/>
                <a:cs typeface="Arial" pitchFamily="34" charset="0"/>
              </a:rPr>
              <a:t>Sorumlu olan hesap verecek olan üst yönetimle birlikte hizmeti üreten birimler (2)</a:t>
            </a:r>
            <a:endParaRPr lang="tr-TR" sz="2600" b="1" dirty="0">
              <a:solidFill>
                <a:schemeClr val="accent1">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Başlık"/>
          <p:cNvSpPr>
            <a:spLocks noGrp="1"/>
          </p:cNvSpPr>
          <p:nvPr>
            <p:ph type="title"/>
          </p:nvPr>
        </p:nvSpPr>
        <p:spPr>
          <a:xfrm>
            <a:off x="357158" y="714375"/>
            <a:ext cx="8515380" cy="642923"/>
          </a:xfrm>
        </p:spPr>
        <p:txBody>
          <a:bodyPr/>
          <a:lstStyle/>
          <a:p>
            <a:r>
              <a:rPr lang="tr-TR" sz="3200" b="1" dirty="0" smtClean="0">
                <a:solidFill>
                  <a:srgbClr val="002060"/>
                </a:solidFill>
              </a:rPr>
              <a:t>Üniversiteler ve temel amaçlar</a:t>
            </a:r>
          </a:p>
        </p:txBody>
      </p:sp>
      <p:sp>
        <p:nvSpPr>
          <p:cNvPr id="6147" name="2 İçerik Yer Tutucusu"/>
          <p:cNvSpPr>
            <a:spLocks noGrp="1"/>
          </p:cNvSpPr>
          <p:nvPr>
            <p:ph idx="1"/>
          </p:nvPr>
        </p:nvSpPr>
        <p:spPr>
          <a:xfrm>
            <a:off x="214282" y="1428736"/>
            <a:ext cx="8143932" cy="5145102"/>
          </a:xfrm>
        </p:spPr>
        <p:txBody>
          <a:bodyPr/>
          <a:lstStyle/>
          <a:p>
            <a:pPr marL="179388" lvl="1" indent="-36513">
              <a:spcAft>
                <a:spcPts val="1200"/>
              </a:spcAft>
              <a:buNone/>
            </a:pPr>
            <a:r>
              <a:rPr lang="tr-TR" sz="2200" dirty="0" smtClean="0">
                <a:solidFill>
                  <a:schemeClr val="tx1"/>
                </a:solidFill>
              </a:rPr>
              <a:t>Yükseköğretim kurumlarının faaliyetleri sonucu elde edilen temel sonuçlar (</a:t>
            </a:r>
            <a:r>
              <a:rPr lang="tr-TR" sz="2200" dirty="0" err="1" smtClean="0">
                <a:solidFill>
                  <a:schemeClr val="tx1"/>
                </a:solidFill>
              </a:rPr>
              <a:t>outcomes</a:t>
            </a:r>
            <a:r>
              <a:rPr lang="tr-TR" sz="2200" dirty="0" smtClean="0">
                <a:solidFill>
                  <a:schemeClr val="tx1"/>
                </a:solidFill>
              </a:rPr>
              <a:t>):</a:t>
            </a:r>
          </a:p>
          <a:p>
            <a:pPr lvl="1">
              <a:buFont typeface="Wingdings" pitchFamily="2" charset="2"/>
              <a:buChar char="q"/>
            </a:pPr>
            <a:r>
              <a:rPr lang="tr-TR" sz="2200" dirty="0" smtClean="0">
                <a:solidFill>
                  <a:schemeClr val="tx1"/>
                </a:solidFill>
              </a:rPr>
              <a:t>Eğitimin sürdürülmesi ve iyileştirilmesi </a:t>
            </a:r>
          </a:p>
          <a:p>
            <a:pPr lvl="2">
              <a:buFont typeface="Arial" pitchFamily="34" charset="0"/>
              <a:buChar char="•"/>
            </a:pPr>
            <a:r>
              <a:rPr lang="tr-TR" sz="2000" dirty="0" smtClean="0">
                <a:solidFill>
                  <a:schemeClr val="tx1"/>
                </a:solidFill>
              </a:rPr>
              <a:t>Eğitim hizmeti sunumu, </a:t>
            </a:r>
          </a:p>
          <a:p>
            <a:pPr lvl="2">
              <a:buFont typeface="Arial" pitchFamily="34" charset="0"/>
              <a:buChar char="•"/>
            </a:pPr>
            <a:r>
              <a:rPr lang="tr-TR" sz="2000" dirty="0" smtClean="0">
                <a:solidFill>
                  <a:schemeClr val="tx1"/>
                </a:solidFill>
              </a:rPr>
              <a:t>Beşeri sermayenin geliştirilmesi ve </a:t>
            </a:r>
          </a:p>
          <a:p>
            <a:pPr lvl="2">
              <a:buFont typeface="Arial" pitchFamily="34" charset="0"/>
              <a:buChar char="•"/>
            </a:pPr>
            <a:r>
              <a:rPr lang="tr-TR" sz="2000" dirty="0" smtClean="0">
                <a:solidFill>
                  <a:schemeClr val="tx1"/>
                </a:solidFill>
              </a:rPr>
              <a:t>Ekonomik büyümenin sağlanması</a:t>
            </a:r>
          </a:p>
          <a:p>
            <a:pPr lvl="1">
              <a:buFont typeface="Wingdings" pitchFamily="2" charset="2"/>
              <a:buChar char="q"/>
            </a:pPr>
            <a:r>
              <a:rPr lang="tr-TR" sz="2200" dirty="0" smtClean="0">
                <a:solidFill>
                  <a:schemeClr val="tx1"/>
                </a:solidFill>
              </a:rPr>
              <a:t>Bilimsel araştırmaların geliştirilmesi </a:t>
            </a:r>
          </a:p>
          <a:p>
            <a:pPr lvl="2">
              <a:buFont typeface="Arial" pitchFamily="34" charset="0"/>
              <a:buChar char="•"/>
            </a:pPr>
            <a:r>
              <a:rPr lang="tr-TR" sz="2000" dirty="0" smtClean="0">
                <a:solidFill>
                  <a:schemeClr val="tx1"/>
                </a:solidFill>
              </a:rPr>
              <a:t>Bilimsel araştırmaların sürdürülmesi</a:t>
            </a:r>
          </a:p>
          <a:p>
            <a:pPr lvl="2">
              <a:buFont typeface="Arial" pitchFamily="34" charset="0"/>
              <a:buChar char="•"/>
            </a:pPr>
            <a:r>
              <a:rPr lang="tr-TR" sz="2000" dirty="0" smtClean="0">
                <a:solidFill>
                  <a:schemeClr val="tx1"/>
                </a:solidFill>
              </a:rPr>
              <a:t>Buluşlar, patentler</a:t>
            </a:r>
          </a:p>
          <a:p>
            <a:pPr lvl="2">
              <a:buFont typeface="Arial" pitchFamily="34" charset="0"/>
              <a:buChar char="•"/>
            </a:pPr>
            <a:r>
              <a:rPr lang="tr-TR" sz="2000" dirty="0" smtClean="0">
                <a:solidFill>
                  <a:schemeClr val="tx1"/>
                </a:solidFill>
              </a:rPr>
              <a:t>Ekonomiye yaratılan bilimsel bilgi düzeyi ve büyüme</a:t>
            </a:r>
          </a:p>
          <a:p>
            <a:pPr lvl="1">
              <a:buFont typeface="Wingdings" pitchFamily="2" charset="2"/>
              <a:buChar char="q"/>
            </a:pPr>
            <a:r>
              <a:rPr lang="tr-TR" sz="2200" dirty="0" smtClean="0">
                <a:solidFill>
                  <a:schemeClr val="tx1"/>
                </a:solidFill>
              </a:rPr>
              <a:t>Topluma hizmet</a:t>
            </a:r>
          </a:p>
          <a:p>
            <a:pPr lvl="2">
              <a:buFont typeface="Arial" pitchFamily="34" charset="0"/>
              <a:buChar char="•"/>
            </a:pPr>
            <a:r>
              <a:rPr lang="tr-TR" sz="2000" dirty="0" smtClean="0">
                <a:solidFill>
                  <a:schemeClr val="tx1"/>
                </a:solidFill>
              </a:rPr>
              <a:t>Sağlık hizmetlerinin sunumu</a:t>
            </a:r>
          </a:p>
          <a:p>
            <a:pPr lvl="2">
              <a:buFont typeface="Arial" pitchFamily="34" charset="0"/>
              <a:buChar char="•"/>
            </a:pPr>
            <a:r>
              <a:rPr lang="tr-TR" sz="2000" dirty="0" smtClean="0">
                <a:solidFill>
                  <a:schemeClr val="tx1"/>
                </a:solidFill>
              </a:rPr>
              <a:t>Kültürel yapının gelişimine katkı sağlanması</a:t>
            </a:r>
          </a:p>
          <a:p>
            <a:pPr lvl="2">
              <a:buFont typeface="Arial" pitchFamily="34" charset="0"/>
              <a:buChar char="•"/>
            </a:pPr>
            <a:r>
              <a:rPr lang="tr-TR" sz="2000" dirty="0" smtClean="0">
                <a:solidFill>
                  <a:schemeClr val="tx1"/>
                </a:solidFill>
              </a:rPr>
              <a:t>Diğer alanlar</a:t>
            </a:r>
          </a:p>
          <a:p>
            <a:pPr lvl="1">
              <a:buFont typeface="Georgia" pitchFamily="18" charset="0"/>
              <a:buNone/>
            </a:pPr>
            <a:endParaRPr lang="tr-TR" dirty="0" smtClean="0">
              <a:solidFill>
                <a:schemeClr val="tx1"/>
              </a:solidFill>
            </a:endParaRPr>
          </a:p>
          <a:p>
            <a:pPr lvl="1">
              <a:buFont typeface="Georgia" pitchFamily="18" charset="0"/>
              <a:buNone/>
            </a:pPr>
            <a:endParaRPr lang="tr-TR" dirty="0" smtClean="0">
              <a:solidFill>
                <a:schemeClr val="tx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Şehir Hayatı">
  <a:themeElements>
    <a:clrScheme name="Şehir Hayatı">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Şehir Hayatı">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Şehir Hayatı">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Şehir Hayatı">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docProps/app.xml><?xml version="1.0" encoding="utf-8"?>
<Properties xmlns="http://schemas.openxmlformats.org/officeDocument/2006/extended-properties" xmlns:vt="http://schemas.openxmlformats.org/officeDocument/2006/docPropsVTypes">
  <TotalTime>80</TotalTime>
  <Words>1850</Words>
  <Application>Microsoft Office PowerPoint</Application>
  <PresentationFormat>Ekran Gösterisi (4:3)</PresentationFormat>
  <Paragraphs>362</Paragraphs>
  <Slides>34</Slides>
  <Notes>2</Notes>
  <HiddenSlides>0</HiddenSlides>
  <MMClips>0</MMClips>
  <ScaleCrop>false</ScaleCrop>
  <HeadingPairs>
    <vt:vector size="4" baseType="variant">
      <vt:variant>
        <vt:lpstr>Tema</vt:lpstr>
      </vt:variant>
      <vt:variant>
        <vt:i4>1</vt:i4>
      </vt:variant>
      <vt:variant>
        <vt:lpstr>Slayt Başlıkları</vt:lpstr>
      </vt:variant>
      <vt:variant>
        <vt:i4>34</vt:i4>
      </vt:variant>
    </vt:vector>
  </HeadingPairs>
  <TitlesOfParts>
    <vt:vector size="35" baseType="lpstr">
      <vt:lpstr>1_Şehir Hayatı</vt:lpstr>
      <vt:lpstr>2011 YILI PERFORMANS PROGRAMI ve  BÜTÇE HAZIRLIKLARI:  BİRİM DÜZEYİNDE PERFORMANS PROGRAMI TEKLİFLERİ </vt:lpstr>
      <vt:lpstr>SUNUM PLANI </vt:lpstr>
      <vt:lpstr>AMAÇ</vt:lpstr>
      <vt:lpstr>Slayt 4</vt:lpstr>
      <vt:lpstr>Slayt 5</vt:lpstr>
      <vt:lpstr>Slayt 6</vt:lpstr>
      <vt:lpstr>Slayt 7</vt:lpstr>
      <vt:lpstr>Slayt 8</vt:lpstr>
      <vt:lpstr>Üniversiteler ve temel amaçlar</vt:lpstr>
      <vt:lpstr>PERFORMANS ESASLI BÜTÇELEME ve DÖRT TEMEL UNSUR</vt:lpstr>
      <vt:lpstr>Slayt 11</vt:lpstr>
      <vt:lpstr>Stratejik Yönetim Sistemi</vt:lpstr>
      <vt:lpstr>Slayt 13</vt:lpstr>
      <vt:lpstr>Bütçe sonunda çıkan rakamlar sonuçta aritmetik toplamlardır: işin özü ve sonraki dönem izlemeyi sağlayan önceki süreçlerdir</vt:lpstr>
      <vt:lpstr>Slayt 15</vt:lpstr>
      <vt:lpstr>Performans Programı: Yasal Çerçeve</vt:lpstr>
      <vt:lpstr>Performans Programı: Kavramsal Çerçeve</vt:lpstr>
      <vt:lpstr>Performans Esaslı Bütçeleme</vt:lpstr>
      <vt:lpstr>Genel İlkeler</vt:lpstr>
      <vt:lpstr>Performans Programı Süreci (1)</vt:lpstr>
      <vt:lpstr>Performans Programı Süreci (1)</vt:lpstr>
      <vt:lpstr>Performans Programı Süreci (2)</vt:lpstr>
      <vt:lpstr>Performans Programı Süreci (3)</vt:lpstr>
      <vt:lpstr>Performans Programı Süreci (2)</vt:lpstr>
      <vt:lpstr>Ankara Üniversitesi Performans Programı Süreci</vt:lpstr>
      <vt:lpstr>Ankara Üniversitesi Performans Programı Süreci</vt:lpstr>
      <vt:lpstr>Performans Programı Süreci (3)</vt:lpstr>
      <vt:lpstr>Performans Programı Süreci (4)</vt:lpstr>
      <vt:lpstr>Performans Programı Süreci (5)</vt:lpstr>
      <vt:lpstr>Slayt 30</vt:lpstr>
      <vt:lpstr>Slayt 31</vt:lpstr>
      <vt:lpstr>Slayt 32</vt:lpstr>
      <vt:lpstr>Slayt 33</vt:lpstr>
      <vt:lpstr>Slayt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YILI PERFORMANS PROGRAMI ve  BÜTÇE HAZIRLIKLARI:  HARCAMA YETKİLİLERİ SUNUMU </dc:title>
  <cp:lastModifiedBy>BASKANLIK</cp:lastModifiedBy>
  <cp:revision>14</cp:revision>
  <dcterms:modified xsi:type="dcterms:W3CDTF">2010-07-30T11:03:34Z</dcterms:modified>
</cp:coreProperties>
</file>