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94" r:id="rId1"/>
  </p:sldMasterIdLst>
  <p:notesMasterIdLst>
    <p:notesMasterId r:id="rId36"/>
  </p:notes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2" r:id="rId22"/>
    <p:sldId id="273" r:id="rId23"/>
    <p:sldId id="277" r:id="rId24"/>
    <p:sldId id="276" r:id="rId25"/>
    <p:sldId id="288" r:id="rId26"/>
    <p:sldId id="278" r:id="rId27"/>
    <p:sldId id="293" r:id="rId28"/>
    <p:sldId id="291" r:id="rId29"/>
    <p:sldId id="292" r:id="rId30"/>
    <p:sldId id="290" r:id="rId31"/>
    <p:sldId id="280" r:id="rId32"/>
    <p:sldId id="281" r:id="rId33"/>
    <p:sldId id="282" r:id="rId34"/>
    <p:sldId id="283" r:id="rId35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89DC9-2904-47D3-B815-5ECB2C0CB1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2FAD296-0C41-49C6-B9E9-997C81F1C9C9}">
      <dgm:prSet phldrT="[Metin]" custT="1"/>
      <dgm:spPr/>
      <dgm:t>
        <a:bodyPr/>
        <a:lstStyle/>
        <a:p>
          <a:r>
            <a:rPr lang="tr-TR" sz="2400" dirty="0" smtClean="0"/>
            <a:t>1. Aşama</a:t>
          </a:r>
          <a:endParaRPr lang="tr-TR" sz="2400" dirty="0"/>
        </a:p>
      </dgm:t>
    </dgm:pt>
    <dgm:pt modelId="{0749B045-3BDB-4E45-9553-0A0FBE90C02B}" type="parTrans" cxnId="{0A44422E-F93F-4FE0-9BF0-5967CE42BC94}">
      <dgm:prSet/>
      <dgm:spPr/>
      <dgm:t>
        <a:bodyPr/>
        <a:lstStyle/>
        <a:p>
          <a:endParaRPr lang="tr-TR"/>
        </a:p>
      </dgm:t>
    </dgm:pt>
    <dgm:pt modelId="{EE7E6CA3-7676-41FE-8F3C-D6DEA10ED881}" type="sibTrans" cxnId="{0A44422E-F93F-4FE0-9BF0-5967CE42BC94}">
      <dgm:prSet/>
      <dgm:spPr/>
      <dgm:t>
        <a:bodyPr/>
        <a:lstStyle/>
        <a:p>
          <a:endParaRPr lang="tr-TR"/>
        </a:p>
      </dgm:t>
    </dgm:pt>
    <dgm:pt modelId="{E5DEC9FD-7695-4C3C-BF1A-9584E2F376F8}">
      <dgm:prSet phldrT="[Metin]"/>
      <dgm:spPr/>
      <dgm:t>
        <a:bodyPr/>
        <a:lstStyle/>
        <a:p>
          <a:r>
            <a:rPr lang="tr-TR" dirty="0" smtClean="0"/>
            <a:t>Birim Faaliyet Raporunu Oluşturan Dosyaların İndirilmesi ve Kaydedilmesi</a:t>
          </a:r>
          <a:endParaRPr lang="tr-TR" dirty="0"/>
        </a:p>
      </dgm:t>
    </dgm:pt>
    <dgm:pt modelId="{D9C66072-3839-45A3-918E-D32230F39266}" type="parTrans" cxnId="{F268726F-12D7-4AAB-960D-4106F26D8417}">
      <dgm:prSet/>
      <dgm:spPr/>
      <dgm:t>
        <a:bodyPr/>
        <a:lstStyle/>
        <a:p>
          <a:endParaRPr lang="tr-TR"/>
        </a:p>
      </dgm:t>
    </dgm:pt>
    <dgm:pt modelId="{06F7989A-217F-4AAE-9E37-6137C682AB1A}" type="sibTrans" cxnId="{F268726F-12D7-4AAB-960D-4106F26D8417}">
      <dgm:prSet/>
      <dgm:spPr/>
      <dgm:t>
        <a:bodyPr/>
        <a:lstStyle/>
        <a:p>
          <a:endParaRPr lang="tr-TR"/>
        </a:p>
      </dgm:t>
    </dgm:pt>
    <dgm:pt modelId="{E841975C-1E2A-4A85-AF32-1C9E1736ECE2}">
      <dgm:prSet phldrT="[Metin]" custT="1"/>
      <dgm:spPr/>
      <dgm:t>
        <a:bodyPr/>
        <a:lstStyle/>
        <a:p>
          <a:r>
            <a:rPr lang="tr-TR" sz="2400" dirty="0" smtClean="0"/>
            <a:t>2. Aşama</a:t>
          </a:r>
          <a:endParaRPr lang="tr-TR" sz="2400" dirty="0"/>
        </a:p>
      </dgm:t>
    </dgm:pt>
    <dgm:pt modelId="{2551A6B4-0C34-499D-B96B-EDE9348ED886}" type="parTrans" cxnId="{14748699-BE3D-4607-802C-39C4C3E65E3F}">
      <dgm:prSet/>
      <dgm:spPr/>
      <dgm:t>
        <a:bodyPr/>
        <a:lstStyle/>
        <a:p>
          <a:endParaRPr lang="tr-TR"/>
        </a:p>
      </dgm:t>
    </dgm:pt>
    <dgm:pt modelId="{CF245940-88E6-4DF2-8B2E-57985C739DAC}" type="sibTrans" cxnId="{14748699-BE3D-4607-802C-39C4C3E65E3F}">
      <dgm:prSet/>
      <dgm:spPr/>
      <dgm:t>
        <a:bodyPr/>
        <a:lstStyle/>
        <a:p>
          <a:endParaRPr lang="tr-TR"/>
        </a:p>
      </dgm:t>
    </dgm:pt>
    <dgm:pt modelId="{BD2F8DA3-6FDD-4066-ACE6-52D27D28651B}">
      <dgm:prSet phldrT="[Metin]"/>
      <dgm:spPr/>
      <dgm:t>
        <a:bodyPr/>
        <a:lstStyle/>
        <a:p>
          <a:r>
            <a:rPr lang="tr-TR" dirty="0" smtClean="0"/>
            <a:t>İstatistiki Tabloların Doldurulması</a:t>
          </a:r>
          <a:endParaRPr lang="tr-TR" dirty="0"/>
        </a:p>
      </dgm:t>
    </dgm:pt>
    <dgm:pt modelId="{ADEF4451-6484-474D-B910-4F5E06A84231}" type="parTrans" cxnId="{BCA0E19D-FE49-4206-ACAF-9D0A9ECE92FA}">
      <dgm:prSet/>
      <dgm:spPr/>
      <dgm:t>
        <a:bodyPr/>
        <a:lstStyle/>
        <a:p>
          <a:endParaRPr lang="tr-TR"/>
        </a:p>
      </dgm:t>
    </dgm:pt>
    <dgm:pt modelId="{29BFA39F-920E-4B10-A927-F3D82A216A59}" type="sibTrans" cxnId="{BCA0E19D-FE49-4206-ACAF-9D0A9ECE92FA}">
      <dgm:prSet/>
      <dgm:spPr/>
      <dgm:t>
        <a:bodyPr/>
        <a:lstStyle/>
        <a:p>
          <a:endParaRPr lang="tr-TR"/>
        </a:p>
      </dgm:t>
    </dgm:pt>
    <dgm:pt modelId="{51DEF577-EE68-48B5-AA6A-5D57C32A4345}">
      <dgm:prSet phldrT="[Metin]" custT="1"/>
      <dgm:spPr/>
      <dgm:t>
        <a:bodyPr/>
        <a:lstStyle/>
        <a:p>
          <a:r>
            <a:rPr lang="tr-TR" sz="2400" dirty="0" smtClean="0"/>
            <a:t>3. Aşama</a:t>
          </a:r>
          <a:endParaRPr lang="tr-TR" sz="2400" dirty="0"/>
        </a:p>
      </dgm:t>
    </dgm:pt>
    <dgm:pt modelId="{C9F98F4F-888E-4309-A59B-91CF7064686A}" type="parTrans" cxnId="{F143ED73-AE22-4D5B-95A0-67698EFC6849}">
      <dgm:prSet/>
      <dgm:spPr/>
      <dgm:t>
        <a:bodyPr/>
        <a:lstStyle/>
        <a:p>
          <a:endParaRPr lang="tr-TR"/>
        </a:p>
      </dgm:t>
    </dgm:pt>
    <dgm:pt modelId="{730DDC8B-F86C-46C2-B3FF-5600FFBB2810}" type="sibTrans" cxnId="{F143ED73-AE22-4D5B-95A0-67698EFC6849}">
      <dgm:prSet/>
      <dgm:spPr/>
      <dgm:t>
        <a:bodyPr/>
        <a:lstStyle/>
        <a:p>
          <a:endParaRPr lang="tr-TR"/>
        </a:p>
      </dgm:t>
    </dgm:pt>
    <dgm:pt modelId="{102F3547-780D-4D64-9221-6FBD29AA91B0}">
      <dgm:prSet phldrT="[Metin]"/>
      <dgm:spPr/>
      <dgm:t>
        <a:bodyPr/>
        <a:lstStyle/>
        <a:p>
          <a:r>
            <a:rPr lang="tr-TR" dirty="0" smtClean="0"/>
            <a:t>Performans Tabloların Doldurulması</a:t>
          </a:r>
          <a:endParaRPr lang="tr-TR" dirty="0"/>
        </a:p>
      </dgm:t>
    </dgm:pt>
    <dgm:pt modelId="{553CA359-0A55-496F-91B1-1516DA241241}" type="parTrans" cxnId="{9E73E934-C94A-4D83-B03C-DDC62F131ADC}">
      <dgm:prSet/>
      <dgm:spPr/>
      <dgm:t>
        <a:bodyPr/>
        <a:lstStyle/>
        <a:p>
          <a:endParaRPr lang="tr-TR"/>
        </a:p>
      </dgm:t>
    </dgm:pt>
    <dgm:pt modelId="{C40132FA-90E5-4961-9222-277E35E4AFB2}" type="sibTrans" cxnId="{9E73E934-C94A-4D83-B03C-DDC62F131ADC}">
      <dgm:prSet/>
      <dgm:spPr/>
      <dgm:t>
        <a:bodyPr/>
        <a:lstStyle/>
        <a:p>
          <a:endParaRPr lang="tr-TR"/>
        </a:p>
      </dgm:t>
    </dgm:pt>
    <dgm:pt modelId="{8229BDA9-06B2-473D-A09F-BD0C0BBE7F5C}">
      <dgm:prSet phldrT="[Metin]" custT="1"/>
      <dgm:spPr/>
      <dgm:t>
        <a:bodyPr/>
        <a:lstStyle/>
        <a:p>
          <a:r>
            <a:rPr lang="tr-TR" sz="2400" dirty="0" smtClean="0"/>
            <a:t>4. Aşama</a:t>
          </a:r>
          <a:endParaRPr lang="tr-TR" sz="2400" dirty="0"/>
        </a:p>
      </dgm:t>
    </dgm:pt>
    <dgm:pt modelId="{DD0AB372-E3AA-4275-8FAD-8E46CB36BBD9}" type="parTrans" cxnId="{B315659D-7A20-4A0E-8C56-BB970700D619}">
      <dgm:prSet/>
      <dgm:spPr/>
      <dgm:t>
        <a:bodyPr/>
        <a:lstStyle/>
        <a:p>
          <a:endParaRPr lang="tr-TR"/>
        </a:p>
      </dgm:t>
    </dgm:pt>
    <dgm:pt modelId="{CC23437F-1BA7-4DC3-90D3-FBCB48CEE209}" type="sibTrans" cxnId="{B315659D-7A20-4A0E-8C56-BB970700D619}">
      <dgm:prSet/>
      <dgm:spPr/>
      <dgm:t>
        <a:bodyPr/>
        <a:lstStyle/>
        <a:p>
          <a:endParaRPr lang="tr-TR"/>
        </a:p>
      </dgm:t>
    </dgm:pt>
    <dgm:pt modelId="{59EDE1B1-0D26-4140-A3F2-F9A1937AC8A5}">
      <dgm:prSet phldrT="[Metin]"/>
      <dgm:spPr/>
      <dgm:t>
        <a:bodyPr/>
        <a:lstStyle/>
        <a:p>
          <a:r>
            <a:rPr lang="tr-TR" dirty="0" smtClean="0"/>
            <a:t>2010 Yılı Birim Faaliyet Raporu Hazırlama Kılavuzunun  Doldurulması</a:t>
          </a:r>
          <a:endParaRPr lang="tr-TR" dirty="0"/>
        </a:p>
      </dgm:t>
    </dgm:pt>
    <dgm:pt modelId="{47AA42A2-69A0-44F5-A057-C448610F8838}" type="parTrans" cxnId="{55DA405D-4ABE-4EB7-92CB-8409253BEE15}">
      <dgm:prSet/>
      <dgm:spPr/>
      <dgm:t>
        <a:bodyPr/>
        <a:lstStyle/>
        <a:p>
          <a:endParaRPr lang="tr-TR"/>
        </a:p>
      </dgm:t>
    </dgm:pt>
    <dgm:pt modelId="{3DD67A54-0C30-4177-BD47-2A3EBF19F9E6}" type="sibTrans" cxnId="{55DA405D-4ABE-4EB7-92CB-8409253BEE15}">
      <dgm:prSet/>
      <dgm:spPr/>
      <dgm:t>
        <a:bodyPr/>
        <a:lstStyle/>
        <a:p>
          <a:endParaRPr lang="tr-TR"/>
        </a:p>
      </dgm:t>
    </dgm:pt>
    <dgm:pt modelId="{33A74F15-D3A3-4260-9818-41A3A8A13A61}">
      <dgm:prSet phldrT="[Metin]" custT="1"/>
      <dgm:spPr/>
      <dgm:t>
        <a:bodyPr/>
        <a:lstStyle/>
        <a:p>
          <a:r>
            <a:rPr lang="tr-TR" sz="2400" dirty="0" smtClean="0"/>
            <a:t>5. Aşama</a:t>
          </a:r>
          <a:endParaRPr lang="tr-TR" sz="2400" dirty="0"/>
        </a:p>
      </dgm:t>
    </dgm:pt>
    <dgm:pt modelId="{642385C6-CA81-4430-B086-06932ABB5A09}" type="parTrans" cxnId="{8F685EB2-70B0-4AB7-9CAD-C63A934F41C9}">
      <dgm:prSet/>
      <dgm:spPr/>
      <dgm:t>
        <a:bodyPr/>
        <a:lstStyle/>
        <a:p>
          <a:endParaRPr lang="tr-TR"/>
        </a:p>
      </dgm:t>
    </dgm:pt>
    <dgm:pt modelId="{879488D4-C803-403F-957B-208D471C6875}" type="sibTrans" cxnId="{8F685EB2-70B0-4AB7-9CAD-C63A934F41C9}">
      <dgm:prSet/>
      <dgm:spPr/>
      <dgm:t>
        <a:bodyPr/>
        <a:lstStyle/>
        <a:p>
          <a:endParaRPr lang="tr-TR"/>
        </a:p>
      </dgm:t>
    </dgm:pt>
    <dgm:pt modelId="{F58998F2-C473-4C5C-8D15-A1E51441B114}">
      <dgm:prSet phldrT="[Metin]"/>
      <dgm:spPr/>
      <dgm:t>
        <a:bodyPr/>
        <a:lstStyle/>
        <a:p>
          <a:r>
            <a:rPr lang="tr-TR" dirty="0" smtClean="0"/>
            <a:t>Veri Girişi Yapılan Dosyaların Sisteme Geri Yüklenmesi</a:t>
          </a:r>
          <a:endParaRPr lang="tr-TR" dirty="0"/>
        </a:p>
      </dgm:t>
    </dgm:pt>
    <dgm:pt modelId="{EBA5D349-E3A6-4F35-99E4-5E6A71832774}" type="parTrans" cxnId="{809525EA-FCCF-420A-98D7-05BC39FC2716}">
      <dgm:prSet/>
      <dgm:spPr/>
      <dgm:t>
        <a:bodyPr/>
        <a:lstStyle/>
        <a:p>
          <a:endParaRPr lang="tr-TR"/>
        </a:p>
      </dgm:t>
    </dgm:pt>
    <dgm:pt modelId="{979D6E7C-108D-4E85-B603-377847E6F750}" type="sibTrans" cxnId="{809525EA-FCCF-420A-98D7-05BC39FC2716}">
      <dgm:prSet/>
      <dgm:spPr/>
      <dgm:t>
        <a:bodyPr/>
        <a:lstStyle/>
        <a:p>
          <a:endParaRPr lang="tr-TR"/>
        </a:p>
      </dgm:t>
    </dgm:pt>
    <dgm:pt modelId="{19DD40B3-7BF4-4423-B17D-947078547B81}" type="pres">
      <dgm:prSet presAssocID="{BF389DC9-2904-47D3-B815-5ECB2C0CB1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B46473-7376-4BEB-BB2D-08E1163321C7}" type="pres">
      <dgm:prSet presAssocID="{A2FAD296-0C41-49C6-B9E9-997C81F1C9C9}" presName="linNode" presStyleCnt="0"/>
      <dgm:spPr/>
    </dgm:pt>
    <dgm:pt modelId="{02F63A12-A316-4B53-951F-245FB31FB157}" type="pres">
      <dgm:prSet presAssocID="{A2FAD296-0C41-49C6-B9E9-997C81F1C9C9}" presName="parentText" presStyleLbl="node1" presStyleIdx="0" presStyleCnt="5" custScaleX="596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DE2985-D4B2-439C-998F-217FE6EB2409}" type="pres">
      <dgm:prSet presAssocID="{A2FAD296-0C41-49C6-B9E9-997C81F1C9C9}" presName="descendantText" presStyleLbl="alignAccFollowNode1" presStyleIdx="0" presStyleCnt="5" custScaleX="1352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C6903-9FA4-4096-BCD7-FE541C314607}" type="pres">
      <dgm:prSet presAssocID="{EE7E6CA3-7676-41FE-8F3C-D6DEA10ED881}" presName="sp" presStyleCnt="0"/>
      <dgm:spPr/>
    </dgm:pt>
    <dgm:pt modelId="{997AABC4-94F0-4B98-A193-9BCC34B13495}" type="pres">
      <dgm:prSet presAssocID="{E841975C-1E2A-4A85-AF32-1C9E1736ECE2}" presName="linNode" presStyleCnt="0"/>
      <dgm:spPr/>
    </dgm:pt>
    <dgm:pt modelId="{0C9D3EDC-41A8-4494-843F-928B60E1C9B1}" type="pres">
      <dgm:prSet presAssocID="{E841975C-1E2A-4A85-AF32-1C9E1736ECE2}" presName="parentText" presStyleLbl="node1" presStyleIdx="1" presStyleCnt="5" custScaleX="596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C2D542-6193-475C-B372-0AF242EF9B8D}" type="pres">
      <dgm:prSet presAssocID="{E841975C-1E2A-4A85-AF32-1C9E1736ECE2}" presName="descendantText" presStyleLbl="alignAccFollowNode1" presStyleIdx="1" presStyleCnt="5" custScaleX="1352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8DF131-26EC-4AF0-A383-0606DB2A3FEC}" type="pres">
      <dgm:prSet presAssocID="{CF245940-88E6-4DF2-8B2E-57985C739DAC}" presName="sp" presStyleCnt="0"/>
      <dgm:spPr/>
    </dgm:pt>
    <dgm:pt modelId="{C623E6D2-B74A-45BB-A096-2DDFD0AB7F94}" type="pres">
      <dgm:prSet presAssocID="{51DEF577-EE68-48B5-AA6A-5D57C32A4345}" presName="linNode" presStyleCnt="0"/>
      <dgm:spPr/>
    </dgm:pt>
    <dgm:pt modelId="{79516C4F-EB76-4107-B832-E941C88B931F}" type="pres">
      <dgm:prSet presAssocID="{51DEF577-EE68-48B5-AA6A-5D57C32A4345}" presName="parentText" presStyleLbl="node1" presStyleIdx="2" presStyleCnt="5" custScaleX="596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DD3EFA-439C-4FC3-9952-D2277454CDDB}" type="pres">
      <dgm:prSet presAssocID="{51DEF577-EE68-48B5-AA6A-5D57C32A4345}" presName="descendantText" presStyleLbl="alignAccFollowNode1" presStyleIdx="2" presStyleCnt="5" custScaleX="1352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4EDC2-CFA6-4523-89DD-E5462342F56F}" type="pres">
      <dgm:prSet presAssocID="{730DDC8B-F86C-46C2-B3FF-5600FFBB2810}" presName="sp" presStyleCnt="0"/>
      <dgm:spPr/>
    </dgm:pt>
    <dgm:pt modelId="{4970F4A9-7035-4D12-9981-2B6CB364A249}" type="pres">
      <dgm:prSet presAssocID="{8229BDA9-06B2-473D-A09F-BD0C0BBE7F5C}" presName="linNode" presStyleCnt="0"/>
      <dgm:spPr/>
    </dgm:pt>
    <dgm:pt modelId="{802CAD9A-4762-41EE-AE4D-C249C95ADC5E}" type="pres">
      <dgm:prSet presAssocID="{8229BDA9-06B2-473D-A09F-BD0C0BBE7F5C}" presName="parentText" presStyleLbl="node1" presStyleIdx="3" presStyleCnt="5" custScaleX="596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C9433D-AFB3-4FFB-A95F-18A781E2877D}" type="pres">
      <dgm:prSet presAssocID="{8229BDA9-06B2-473D-A09F-BD0C0BBE7F5C}" presName="descendantText" presStyleLbl="alignAccFollowNode1" presStyleIdx="3" presStyleCnt="5" custScaleX="1352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4CDFE1-433A-44DB-86CF-2EB32F86CAD1}" type="pres">
      <dgm:prSet presAssocID="{CC23437F-1BA7-4DC3-90D3-FBCB48CEE209}" presName="sp" presStyleCnt="0"/>
      <dgm:spPr/>
    </dgm:pt>
    <dgm:pt modelId="{16DCD47E-D73F-4609-9A75-8CCDDC4528D0}" type="pres">
      <dgm:prSet presAssocID="{33A74F15-D3A3-4260-9818-41A3A8A13A61}" presName="linNode" presStyleCnt="0"/>
      <dgm:spPr/>
    </dgm:pt>
    <dgm:pt modelId="{D8B6AE48-85A3-42A5-AA74-900F3C5EEAEB}" type="pres">
      <dgm:prSet presAssocID="{33A74F15-D3A3-4260-9818-41A3A8A13A61}" presName="parentText" presStyleLbl="node1" presStyleIdx="4" presStyleCnt="5" custScaleX="5965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C8BA24-1180-4A01-B118-7A4EEA210498}" type="pres">
      <dgm:prSet presAssocID="{33A74F15-D3A3-4260-9818-41A3A8A13A61}" presName="descendantText" presStyleLbl="alignAccFollowNode1" presStyleIdx="4" presStyleCnt="5" custScaleX="1352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77CD1E6-B992-44E4-AE23-5954B2CA6D2F}" type="presOf" srcId="{33A74F15-D3A3-4260-9818-41A3A8A13A61}" destId="{D8B6AE48-85A3-42A5-AA74-900F3C5EEAEB}" srcOrd="0" destOrd="0" presId="urn:microsoft.com/office/officeart/2005/8/layout/vList5"/>
    <dgm:cxn modelId="{97D11EAF-B882-4BF9-A0B5-1DCB0676ACB5}" type="presOf" srcId="{59EDE1B1-0D26-4140-A3F2-F9A1937AC8A5}" destId="{35C9433D-AFB3-4FFB-A95F-18A781E2877D}" srcOrd="0" destOrd="0" presId="urn:microsoft.com/office/officeart/2005/8/layout/vList5"/>
    <dgm:cxn modelId="{F143ED73-AE22-4D5B-95A0-67698EFC6849}" srcId="{BF389DC9-2904-47D3-B815-5ECB2C0CB103}" destId="{51DEF577-EE68-48B5-AA6A-5D57C32A4345}" srcOrd="2" destOrd="0" parTransId="{C9F98F4F-888E-4309-A59B-91CF7064686A}" sibTransId="{730DDC8B-F86C-46C2-B3FF-5600FFBB2810}"/>
    <dgm:cxn modelId="{BCA0E19D-FE49-4206-ACAF-9D0A9ECE92FA}" srcId="{E841975C-1E2A-4A85-AF32-1C9E1736ECE2}" destId="{BD2F8DA3-6FDD-4066-ACE6-52D27D28651B}" srcOrd="0" destOrd="0" parTransId="{ADEF4451-6484-474D-B910-4F5E06A84231}" sibTransId="{29BFA39F-920E-4B10-A927-F3D82A216A59}"/>
    <dgm:cxn modelId="{124CFDB6-BF55-417F-969E-2ED45A1BC1D7}" type="presOf" srcId="{51DEF577-EE68-48B5-AA6A-5D57C32A4345}" destId="{79516C4F-EB76-4107-B832-E941C88B931F}" srcOrd="0" destOrd="0" presId="urn:microsoft.com/office/officeart/2005/8/layout/vList5"/>
    <dgm:cxn modelId="{24995D55-BA5D-4720-B7FD-64B7C60849C7}" type="presOf" srcId="{A2FAD296-0C41-49C6-B9E9-997C81F1C9C9}" destId="{02F63A12-A316-4B53-951F-245FB31FB157}" srcOrd="0" destOrd="0" presId="urn:microsoft.com/office/officeart/2005/8/layout/vList5"/>
    <dgm:cxn modelId="{98292819-C4E5-4FAE-80E0-B2F278B78EDB}" type="presOf" srcId="{8229BDA9-06B2-473D-A09F-BD0C0BBE7F5C}" destId="{802CAD9A-4762-41EE-AE4D-C249C95ADC5E}" srcOrd="0" destOrd="0" presId="urn:microsoft.com/office/officeart/2005/8/layout/vList5"/>
    <dgm:cxn modelId="{990AF535-32BF-4744-9A65-B39B696A39E4}" type="presOf" srcId="{102F3547-780D-4D64-9221-6FBD29AA91B0}" destId="{54DD3EFA-439C-4FC3-9952-D2277454CDDB}" srcOrd="0" destOrd="0" presId="urn:microsoft.com/office/officeart/2005/8/layout/vList5"/>
    <dgm:cxn modelId="{14748699-BE3D-4607-802C-39C4C3E65E3F}" srcId="{BF389DC9-2904-47D3-B815-5ECB2C0CB103}" destId="{E841975C-1E2A-4A85-AF32-1C9E1736ECE2}" srcOrd="1" destOrd="0" parTransId="{2551A6B4-0C34-499D-B96B-EDE9348ED886}" sibTransId="{CF245940-88E6-4DF2-8B2E-57985C739DAC}"/>
    <dgm:cxn modelId="{6CDF8759-D185-413E-BB95-09CC6DEE8FC0}" type="presOf" srcId="{F58998F2-C473-4C5C-8D15-A1E51441B114}" destId="{F3C8BA24-1180-4A01-B118-7A4EEA210498}" srcOrd="0" destOrd="0" presId="urn:microsoft.com/office/officeart/2005/8/layout/vList5"/>
    <dgm:cxn modelId="{0A44422E-F93F-4FE0-9BF0-5967CE42BC94}" srcId="{BF389DC9-2904-47D3-B815-5ECB2C0CB103}" destId="{A2FAD296-0C41-49C6-B9E9-997C81F1C9C9}" srcOrd="0" destOrd="0" parTransId="{0749B045-3BDB-4E45-9553-0A0FBE90C02B}" sibTransId="{EE7E6CA3-7676-41FE-8F3C-D6DEA10ED881}"/>
    <dgm:cxn modelId="{B315659D-7A20-4A0E-8C56-BB970700D619}" srcId="{BF389DC9-2904-47D3-B815-5ECB2C0CB103}" destId="{8229BDA9-06B2-473D-A09F-BD0C0BBE7F5C}" srcOrd="3" destOrd="0" parTransId="{DD0AB372-E3AA-4275-8FAD-8E46CB36BBD9}" sibTransId="{CC23437F-1BA7-4DC3-90D3-FBCB48CEE209}"/>
    <dgm:cxn modelId="{717CAE09-70CF-4529-8922-46AAC04A3286}" type="presOf" srcId="{BD2F8DA3-6FDD-4066-ACE6-52D27D28651B}" destId="{28C2D542-6193-475C-B372-0AF242EF9B8D}" srcOrd="0" destOrd="0" presId="urn:microsoft.com/office/officeart/2005/8/layout/vList5"/>
    <dgm:cxn modelId="{55DA405D-4ABE-4EB7-92CB-8409253BEE15}" srcId="{8229BDA9-06B2-473D-A09F-BD0C0BBE7F5C}" destId="{59EDE1B1-0D26-4140-A3F2-F9A1937AC8A5}" srcOrd="0" destOrd="0" parTransId="{47AA42A2-69A0-44F5-A057-C448610F8838}" sibTransId="{3DD67A54-0C30-4177-BD47-2A3EBF19F9E6}"/>
    <dgm:cxn modelId="{9E73E934-C94A-4D83-B03C-DDC62F131ADC}" srcId="{51DEF577-EE68-48B5-AA6A-5D57C32A4345}" destId="{102F3547-780D-4D64-9221-6FBD29AA91B0}" srcOrd="0" destOrd="0" parTransId="{553CA359-0A55-496F-91B1-1516DA241241}" sibTransId="{C40132FA-90E5-4961-9222-277E35E4AFB2}"/>
    <dgm:cxn modelId="{5C6CE7C2-132C-43E0-B90C-823EBB053EC2}" type="presOf" srcId="{BF389DC9-2904-47D3-B815-5ECB2C0CB103}" destId="{19DD40B3-7BF4-4423-B17D-947078547B81}" srcOrd="0" destOrd="0" presId="urn:microsoft.com/office/officeart/2005/8/layout/vList5"/>
    <dgm:cxn modelId="{809525EA-FCCF-420A-98D7-05BC39FC2716}" srcId="{33A74F15-D3A3-4260-9818-41A3A8A13A61}" destId="{F58998F2-C473-4C5C-8D15-A1E51441B114}" srcOrd="0" destOrd="0" parTransId="{EBA5D349-E3A6-4F35-99E4-5E6A71832774}" sibTransId="{979D6E7C-108D-4E85-B603-377847E6F750}"/>
    <dgm:cxn modelId="{5BD0AB91-2F8D-470D-97D6-2F8BF136938E}" type="presOf" srcId="{E841975C-1E2A-4A85-AF32-1C9E1736ECE2}" destId="{0C9D3EDC-41A8-4494-843F-928B60E1C9B1}" srcOrd="0" destOrd="0" presId="urn:microsoft.com/office/officeart/2005/8/layout/vList5"/>
    <dgm:cxn modelId="{8F685EB2-70B0-4AB7-9CAD-C63A934F41C9}" srcId="{BF389DC9-2904-47D3-B815-5ECB2C0CB103}" destId="{33A74F15-D3A3-4260-9818-41A3A8A13A61}" srcOrd="4" destOrd="0" parTransId="{642385C6-CA81-4430-B086-06932ABB5A09}" sibTransId="{879488D4-C803-403F-957B-208D471C6875}"/>
    <dgm:cxn modelId="{F268726F-12D7-4AAB-960D-4106F26D8417}" srcId="{A2FAD296-0C41-49C6-B9E9-997C81F1C9C9}" destId="{E5DEC9FD-7695-4C3C-BF1A-9584E2F376F8}" srcOrd="0" destOrd="0" parTransId="{D9C66072-3839-45A3-918E-D32230F39266}" sibTransId="{06F7989A-217F-4AAE-9E37-6137C682AB1A}"/>
    <dgm:cxn modelId="{6DEBD6E5-26AE-4B2B-9771-48E74A5CE12F}" type="presOf" srcId="{E5DEC9FD-7695-4C3C-BF1A-9584E2F376F8}" destId="{72DE2985-D4B2-439C-998F-217FE6EB2409}" srcOrd="0" destOrd="0" presId="urn:microsoft.com/office/officeart/2005/8/layout/vList5"/>
    <dgm:cxn modelId="{04129F2E-D268-4DC1-A9CD-DE0C4FB6616E}" type="presParOf" srcId="{19DD40B3-7BF4-4423-B17D-947078547B81}" destId="{F3B46473-7376-4BEB-BB2D-08E1163321C7}" srcOrd="0" destOrd="0" presId="urn:microsoft.com/office/officeart/2005/8/layout/vList5"/>
    <dgm:cxn modelId="{5CDE08B5-B9E6-4703-8485-460188561D08}" type="presParOf" srcId="{F3B46473-7376-4BEB-BB2D-08E1163321C7}" destId="{02F63A12-A316-4B53-951F-245FB31FB157}" srcOrd="0" destOrd="0" presId="urn:microsoft.com/office/officeart/2005/8/layout/vList5"/>
    <dgm:cxn modelId="{C6185FC7-0D64-426D-B058-77FEFAE82D5D}" type="presParOf" srcId="{F3B46473-7376-4BEB-BB2D-08E1163321C7}" destId="{72DE2985-D4B2-439C-998F-217FE6EB2409}" srcOrd="1" destOrd="0" presId="urn:microsoft.com/office/officeart/2005/8/layout/vList5"/>
    <dgm:cxn modelId="{D3997778-052E-4A69-B508-A795977F2612}" type="presParOf" srcId="{19DD40B3-7BF4-4423-B17D-947078547B81}" destId="{653C6903-9FA4-4096-BCD7-FE541C314607}" srcOrd="1" destOrd="0" presId="urn:microsoft.com/office/officeart/2005/8/layout/vList5"/>
    <dgm:cxn modelId="{D20650A9-C637-48FD-A89B-B7D0FCC00117}" type="presParOf" srcId="{19DD40B3-7BF4-4423-B17D-947078547B81}" destId="{997AABC4-94F0-4B98-A193-9BCC34B13495}" srcOrd="2" destOrd="0" presId="urn:microsoft.com/office/officeart/2005/8/layout/vList5"/>
    <dgm:cxn modelId="{983B8A43-3FF5-4C34-A19A-A773211884C7}" type="presParOf" srcId="{997AABC4-94F0-4B98-A193-9BCC34B13495}" destId="{0C9D3EDC-41A8-4494-843F-928B60E1C9B1}" srcOrd="0" destOrd="0" presId="urn:microsoft.com/office/officeart/2005/8/layout/vList5"/>
    <dgm:cxn modelId="{96A2B751-6CC6-4EA2-8D2D-792B6842DB18}" type="presParOf" srcId="{997AABC4-94F0-4B98-A193-9BCC34B13495}" destId="{28C2D542-6193-475C-B372-0AF242EF9B8D}" srcOrd="1" destOrd="0" presId="urn:microsoft.com/office/officeart/2005/8/layout/vList5"/>
    <dgm:cxn modelId="{567EDC4D-4DAC-43E7-A08D-86CAD15C1FF9}" type="presParOf" srcId="{19DD40B3-7BF4-4423-B17D-947078547B81}" destId="{388DF131-26EC-4AF0-A383-0606DB2A3FEC}" srcOrd="3" destOrd="0" presId="urn:microsoft.com/office/officeart/2005/8/layout/vList5"/>
    <dgm:cxn modelId="{E5071B40-D12E-442F-AD33-38E99773AAC6}" type="presParOf" srcId="{19DD40B3-7BF4-4423-B17D-947078547B81}" destId="{C623E6D2-B74A-45BB-A096-2DDFD0AB7F94}" srcOrd="4" destOrd="0" presId="urn:microsoft.com/office/officeart/2005/8/layout/vList5"/>
    <dgm:cxn modelId="{16438106-A6B1-4375-B4A3-B42D07993DF8}" type="presParOf" srcId="{C623E6D2-B74A-45BB-A096-2DDFD0AB7F94}" destId="{79516C4F-EB76-4107-B832-E941C88B931F}" srcOrd="0" destOrd="0" presId="urn:microsoft.com/office/officeart/2005/8/layout/vList5"/>
    <dgm:cxn modelId="{A5D7D9BC-5EA3-4CF0-B2EC-2B77A1216726}" type="presParOf" srcId="{C623E6D2-B74A-45BB-A096-2DDFD0AB7F94}" destId="{54DD3EFA-439C-4FC3-9952-D2277454CDDB}" srcOrd="1" destOrd="0" presId="urn:microsoft.com/office/officeart/2005/8/layout/vList5"/>
    <dgm:cxn modelId="{BB95B6F5-6BC1-4C55-BE6E-F74519DE66DB}" type="presParOf" srcId="{19DD40B3-7BF4-4423-B17D-947078547B81}" destId="{1754EDC2-CFA6-4523-89DD-E5462342F56F}" srcOrd="5" destOrd="0" presId="urn:microsoft.com/office/officeart/2005/8/layout/vList5"/>
    <dgm:cxn modelId="{3A23F89C-71D9-403A-B405-365B8AE060EB}" type="presParOf" srcId="{19DD40B3-7BF4-4423-B17D-947078547B81}" destId="{4970F4A9-7035-4D12-9981-2B6CB364A249}" srcOrd="6" destOrd="0" presId="urn:microsoft.com/office/officeart/2005/8/layout/vList5"/>
    <dgm:cxn modelId="{85788042-5204-4842-9166-9A62D9E6FE22}" type="presParOf" srcId="{4970F4A9-7035-4D12-9981-2B6CB364A249}" destId="{802CAD9A-4762-41EE-AE4D-C249C95ADC5E}" srcOrd="0" destOrd="0" presId="urn:microsoft.com/office/officeart/2005/8/layout/vList5"/>
    <dgm:cxn modelId="{49E97850-21E7-4101-AEC7-9649D128CEFD}" type="presParOf" srcId="{4970F4A9-7035-4D12-9981-2B6CB364A249}" destId="{35C9433D-AFB3-4FFB-A95F-18A781E2877D}" srcOrd="1" destOrd="0" presId="urn:microsoft.com/office/officeart/2005/8/layout/vList5"/>
    <dgm:cxn modelId="{6A6A3285-22E9-4FFF-907B-AC81635CC6E2}" type="presParOf" srcId="{19DD40B3-7BF4-4423-B17D-947078547B81}" destId="{524CDFE1-433A-44DB-86CF-2EB32F86CAD1}" srcOrd="7" destOrd="0" presId="urn:microsoft.com/office/officeart/2005/8/layout/vList5"/>
    <dgm:cxn modelId="{01AF0E8C-9ADE-4A7A-90F9-67976E57C95C}" type="presParOf" srcId="{19DD40B3-7BF4-4423-B17D-947078547B81}" destId="{16DCD47E-D73F-4609-9A75-8CCDDC4528D0}" srcOrd="8" destOrd="0" presId="urn:microsoft.com/office/officeart/2005/8/layout/vList5"/>
    <dgm:cxn modelId="{03692FB2-E334-4E0F-BA18-701238E41070}" type="presParOf" srcId="{16DCD47E-D73F-4609-9A75-8CCDDC4528D0}" destId="{D8B6AE48-85A3-42A5-AA74-900F3C5EEAEB}" srcOrd="0" destOrd="0" presId="urn:microsoft.com/office/officeart/2005/8/layout/vList5"/>
    <dgm:cxn modelId="{B24CF9A4-7B72-463E-8FCA-0469DEB1392C}" type="presParOf" srcId="{16DCD47E-D73F-4609-9A75-8CCDDC4528D0}" destId="{F3C8BA24-1180-4A01-B118-7A4EEA2104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E2985-D4B2-439C-998F-217FE6EB2409}">
      <dsp:nvSpPr>
        <dsp:cNvPr id="0" name=""/>
        <dsp:cNvSpPr/>
      </dsp:nvSpPr>
      <dsp:spPr>
        <a:xfrm rot="5400000">
          <a:off x="3874489" y="-2380336"/>
          <a:ext cx="710803" cy="5653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Birim Faaliyet Raporunu Oluşturan Dosyaların İndirilmesi ve Kaydedilmesi</a:t>
          </a:r>
          <a:endParaRPr lang="tr-TR" sz="2000" kern="1200" dirty="0"/>
        </a:p>
      </dsp:txBody>
      <dsp:txXfrm rot="-5400000">
        <a:off x="1403271" y="125581"/>
        <a:ext cx="5618542" cy="641405"/>
      </dsp:txXfrm>
    </dsp:sp>
    <dsp:sp modelId="{02F63A12-A316-4B53-951F-245FB31FB157}">
      <dsp:nvSpPr>
        <dsp:cNvPr id="0" name=""/>
        <dsp:cNvSpPr/>
      </dsp:nvSpPr>
      <dsp:spPr>
        <a:xfrm>
          <a:off x="271" y="2032"/>
          <a:ext cx="1402998" cy="888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1. Aşama</a:t>
          </a:r>
          <a:endParaRPr lang="tr-TR" sz="2400" kern="1200" dirty="0"/>
        </a:p>
      </dsp:txBody>
      <dsp:txXfrm>
        <a:off x="43644" y="45405"/>
        <a:ext cx="1316252" cy="801758"/>
      </dsp:txXfrm>
    </dsp:sp>
    <dsp:sp modelId="{28C2D542-6193-475C-B372-0AF242EF9B8D}">
      <dsp:nvSpPr>
        <dsp:cNvPr id="0" name=""/>
        <dsp:cNvSpPr/>
      </dsp:nvSpPr>
      <dsp:spPr>
        <a:xfrm rot="5400000">
          <a:off x="3874489" y="-1447406"/>
          <a:ext cx="710803" cy="5653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İstatistiki Tabloların Doldurulması</a:t>
          </a:r>
          <a:endParaRPr lang="tr-TR" sz="2000" kern="1200" dirty="0"/>
        </a:p>
      </dsp:txBody>
      <dsp:txXfrm rot="-5400000">
        <a:off x="1403271" y="1058511"/>
        <a:ext cx="5618542" cy="641405"/>
      </dsp:txXfrm>
    </dsp:sp>
    <dsp:sp modelId="{0C9D3EDC-41A8-4494-843F-928B60E1C9B1}">
      <dsp:nvSpPr>
        <dsp:cNvPr id="0" name=""/>
        <dsp:cNvSpPr/>
      </dsp:nvSpPr>
      <dsp:spPr>
        <a:xfrm>
          <a:off x="271" y="934961"/>
          <a:ext cx="1402998" cy="888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2. Aşama</a:t>
          </a:r>
          <a:endParaRPr lang="tr-TR" sz="2400" kern="1200" dirty="0"/>
        </a:p>
      </dsp:txBody>
      <dsp:txXfrm>
        <a:off x="43644" y="978334"/>
        <a:ext cx="1316252" cy="801758"/>
      </dsp:txXfrm>
    </dsp:sp>
    <dsp:sp modelId="{54DD3EFA-439C-4FC3-9952-D2277454CDDB}">
      <dsp:nvSpPr>
        <dsp:cNvPr id="0" name=""/>
        <dsp:cNvSpPr/>
      </dsp:nvSpPr>
      <dsp:spPr>
        <a:xfrm rot="5400000">
          <a:off x="3874489" y="-514476"/>
          <a:ext cx="710803" cy="5653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Performans Tabloların Doldurulması</a:t>
          </a:r>
          <a:endParaRPr lang="tr-TR" sz="2000" kern="1200" dirty="0"/>
        </a:p>
      </dsp:txBody>
      <dsp:txXfrm rot="-5400000">
        <a:off x="1403271" y="1991441"/>
        <a:ext cx="5618542" cy="641405"/>
      </dsp:txXfrm>
    </dsp:sp>
    <dsp:sp modelId="{79516C4F-EB76-4107-B832-E941C88B931F}">
      <dsp:nvSpPr>
        <dsp:cNvPr id="0" name=""/>
        <dsp:cNvSpPr/>
      </dsp:nvSpPr>
      <dsp:spPr>
        <a:xfrm>
          <a:off x="271" y="1867891"/>
          <a:ext cx="1402998" cy="888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3. Aşama</a:t>
          </a:r>
          <a:endParaRPr lang="tr-TR" sz="2400" kern="1200" dirty="0"/>
        </a:p>
      </dsp:txBody>
      <dsp:txXfrm>
        <a:off x="43644" y="1911264"/>
        <a:ext cx="1316252" cy="801758"/>
      </dsp:txXfrm>
    </dsp:sp>
    <dsp:sp modelId="{35C9433D-AFB3-4FFB-A95F-18A781E2877D}">
      <dsp:nvSpPr>
        <dsp:cNvPr id="0" name=""/>
        <dsp:cNvSpPr/>
      </dsp:nvSpPr>
      <dsp:spPr>
        <a:xfrm rot="5400000">
          <a:off x="3874489" y="418452"/>
          <a:ext cx="710803" cy="5653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2010 Yılı Birim Faaliyet Raporu Hazırlama Kılavuzunun  Doldurulması</a:t>
          </a:r>
          <a:endParaRPr lang="tr-TR" sz="2000" kern="1200" dirty="0"/>
        </a:p>
      </dsp:txBody>
      <dsp:txXfrm rot="-5400000">
        <a:off x="1403271" y="2924370"/>
        <a:ext cx="5618542" cy="641405"/>
      </dsp:txXfrm>
    </dsp:sp>
    <dsp:sp modelId="{802CAD9A-4762-41EE-AE4D-C249C95ADC5E}">
      <dsp:nvSpPr>
        <dsp:cNvPr id="0" name=""/>
        <dsp:cNvSpPr/>
      </dsp:nvSpPr>
      <dsp:spPr>
        <a:xfrm>
          <a:off x="271" y="2800821"/>
          <a:ext cx="1402998" cy="888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4. Aşama</a:t>
          </a:r>
          <a:endParaRPr lang="tr-TR" sz="2400" kern="1200" dirty="0"/>
        </a:p>
      </dsp:txBody>
      <dsp:txXfrm>
        <a:off x="43644" y="2844194"/>
        <a:ext cx="1316252" cy="801758"/>
      </dsp:txXfrm>
    </dsp:sp>
    <dsp:sp modelId="{F3C8BA24-1180-4A01-B118-7A4EEA210498}">
      <dsp:nvSpPr>
        <dsp:cNvPr id="0" name=""/>
        <dsp:cNvSpPr/>
      </dsp:nvSpPr>
      <dsp:spPr>
        <a:xfrm rot="5400000">
          <a:off x="3874489" y="1351382"/>
          <a:ext cx="710803" cy="56532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Veri Girişi Yapılan Dosyaların Sisteme Geri Yüklenmesi</a:t>
          </a:r>
          <a:endParaRPr lang="tr-TR" sz="2000" kern="1200" dirty="0"/>
        </a:p>
      </dsp:txBody>
      <dsp:txXfrm rot="-5400000">
        <a:off x="1403271" y="3857300"/>
        <a:ext cx="5618542" cy="641405"/>
      </dsp:txXfrm>
    </dsp:sp>
    <dsp:sp modelId="{D8B6AE48-85A3-42A5-AA74-900F3C5EEAEB}">
      <dsp:nvSpPr>
        <dsp:cNvPr id="0" name=""/>
        <dsp:cNvSpPr/>
      </dsp:nvSpPr>
      <dsp:spPr>
        <a:xfrm>
          <a:off x="271" y="3733751"/>
          <a:ext cx="1402998" cy="888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5. Aşama</a:t>
          </a:r>
          <a:endParaRPr lang="tr-TR" sz="2400" kern="1200" dirty="0"/>
        </a:p>
      </dsp:txBody>
      <dsp:txXfrm>
        <a:off x="43644" y="3777124"/>
        <a:ext cx="1316252" cy="801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D2CD7-F21D-4B28-8EB9-BAF9902A9E23}" type="datetimeFigureOut">
              <a:rPr lang="tr-TR" smtClean="0"/>
              <a:pPr/>
              <a:t>17.03.2011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DA1D7-16BB-44CE-A1EB-94F87E09EB9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1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22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532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Tablolar</a:t>
            </a:r>
            <a:r>
              <a:rPr lang="tr-TR" baseline="0" dirty="0" smtClean="0"/>
              <a:t> hakkında bilgi verilebilinir. Kılavuz üzerinde ve/veya tabloların doldurulması esnasında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775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500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2009</a:t>
            </a:r>
            <a:r>
              <a:rPr lang="tr-TR" baseline="0" dirty="0" smtClean="0"/>
              <a:t> ve 2010 değerlerinin girilmesi, performans göstergelerinin bazılarında karşılaştırmalı yollu hedefler bulunmaktadır. 2010 değerinin 2009’a göre artış-azalışı gibi.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32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289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60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uygulamanın yapılmasının nedenleri hakkında kısa bilgi.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8249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Bağlı tabloların görünümü hakkında bilgi vermek.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51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019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365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6539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853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uygulamanın yapılmasının nedenleri hakkında kısa bilgi.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449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16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uygulamanın yapılmasının nedenleri hakkında kısa bilgi.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150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627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3055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905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4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uygulamanın yapılmasının nedenleri hakkında kısa bilgi.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5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854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102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DA1D7-16BB-44CE-A1EB-94F87E09EB9E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31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2EC24-6234-46D6-9226-B5ECAC7BEA6A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4AC7-0CC8-491A-B381-44DEDB83E21F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F23B-5E41-4FFD-B025-C80F8B435FB4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1850-00B9-4F6C-9FEF-492D7F21185B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F94F-D242-40BA-BF3D-031917845165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06D1-0E27-40A4-B4DD-888FCFA52A0A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F69F-7D22-41CF-A5E4-2C8C6847BCAF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C3A7-E216-4DDE-B45E-E7DEAC180621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9682-3A11-4D67-A36E-34ACE3033158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B392-FE25-4A0C-95C1-B0771E7EE091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E61-C54F-4ABA-9B15-92323C13D567}" type="datetime1">
              <a:rPr lang="tr-TR" smtClean="0"/>
              <a:pPr/>
              <a:t>17.03.2011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SGDB</a:t>
            </a: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04521C-15F2-48E6-AB03-7F85479FB26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SGDB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1014E9-E3AF-433F-8727-97E584202DD6}" type="datetime1">
              <a:rPr lang="tr-TR" smtClean="0"/>
              <a:pPr/>
              <a:t>17.03.2011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gdb.ankara.edu.tr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gdb.ankara.edu.t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 ANKARA ÜNİVERSİTESİ</a:t>
            </a:r>
            <a:br>
              <a:rPr lang="tr-TR" sz="3600" b="1" dirty="0" smtClean="0"/>
            </a:br>
            <a:r>
              <a:rPr lang="tr-TR" sz="3600" b="1" dirty="0" smtClean="0"/>
              <a:t>2010 YILI BİRİM FAALİYET RAPORU HAZIRLAMA AŞAMALARI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5800" y="5314528"/>
            <a:ext cx="6461760" cy="1066800"/>
          </a:xfrm>
        </p:spPr>
        <p:txBody>
          <a:bodyPr anchor="ctr">
            <a:normAutofit/>
          </a:bodyPr>
          <a:lstStyle/>
          <a:p>
            <a:pPr algn="ctr"/>
            <a:r>
              <a:rPr lang="tr-TR" sz="1800" i="1" cap="none" dirty="0" smtClean="0"/>
              <a:t>Strateji Geliştirme Daire Başkanlığı</a:t>
            </a:r>
          </a:p>
          <a:p>
            <a:pPr algn="ctr"/>
            <a:r>
              <a:rPr lang="tr-TR" sz="1800" i="1" cap="none" dirty="0" smtClean="0"/>
              <a:t>Stratejik Yönetim ve Planlama Şubesi</a:t>
            </a:r>
          </a:p>
          <a:p>
            <a:pPr algn="ctr"/>
            <a:r>
              <a:rPr lang="tr-TR" sz="1800" i="1" dirty="0" smtClean="0"/>
              <a:t>11 Mart 2011</a:t>
            </a:r>
            <a:endParaRPr lang="tr-TR" sz="1800" i="1" cap="none" dirty="0"/>
          </a:p>
        </p:txBody>
      </p:sp>
      <p:pic>
        <p:nvPicPr>
          <p:cNvPr id="6" name="Resi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692696"/>
            <a:ext cx="1439545" cy="143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22089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ağ Ok 9"/>
          <p:cNvSpPr/>
          <p:nvPr/>
        </p:nvSpPr>
        <p:spPr>
          <a:xfrm rot="14719414">
            <a:off x="6454727" y="4132821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272808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ağ Ok 7"/>
          <p:cNvSpPr/>
          <p:nvPr/>
        </p:nvSpPr>
        <p:spPr>
          <a:xfrm rot="14719414">
            <a:off x="7030791" y="5500972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37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297292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3456384" cy="2514454"/>
          </a:xfrm>
        </p:spPr>
        <p:txBody>
          <a:bodyPr>
            <a:noAutofit/>
          </a:bodyPr>
          <a:lstStyle/>
          <a:p>
            <a:pPr marL="355600" lvl="0" indent="-355600">
              <a:buFont typeface="+mj-lt"/>
              <a:buAutoNum type="arabicPeriod" startAt="7"/>
            </a:pPr>
            <a:r>
              <a:rPr lang="tr-TR" sz="2100" dirty="0" smtClean="0"/>
              <a:t>Kaydetme işlemi tamamlandıktan sonra, ilk aşamada </a:t>
            </a:r>
            <a:r>
              <a:rPr lang="tr-TR" sz="2100" b="1" dirty="0" smtClean="0"/>
              <a:t>istatistiki tablolar</a:t>
            </a:r>
            <a:r>
              <a:rPr lang="tr-TR" sz="2100" dirty="0" smtClean="0"/>
              <a:t>dan oluşan </a:t>
            </a:r>
            <a:r>
              <a:rPr lang="tr-TR" sz="2100" dirty="0" err="1" smtClean="0"/>
              <a:t>excel</a:t>
            </a:r>
            <a:r>
              <a:rPr lang="tr-TR" sz="2100" dirty="0" smtClean="0"/>
              <a:t> çalışma kitabında yer alan tabloların doldurulması gerekmektedir. </a:t>
            </a:r>
            <a:endParaRPr lang="tr-TR" sz="2100" dirty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ağ Ok 9"/>
          <p:cNvSpPr/>
          <p:nvPr/>
        </p:nvSpPr>
        <p:spPr>
          <a:xfrm rot="14719414">
            <a:off x="6454727" y="4132821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3883771"/>
            <a:ext cx="7056864" cy="2497557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3928" y="1268760"/>
            <a:ext cx="3960440" cy="2448272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 rot="5400000">
            <a:off x="1456588" y="5843667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1937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indent="-355600" algn="just">
              <a:buFont typeface="+mj-lt"/>
              <a:buAutoNum type="arabicPeriod" startAt="8"/>
            </a:pPr>
            <a:r>
              <a:rPr lang="tr-TR" sz="2000" dirty="0"/>
              <a:t>Excel çalışma kitabına giriş yapıldığında e</a:t>
            </a:r>
            <a:r>
              <a:rPr lang="tr-TR" sz="2000" dirty="0" smtClean="0"/>
              <a:t>kranın </a:t>
            </a:r>
            <a:r>
              <a:rPr lang="tr-TR" sz="2000" dirty="0"/>
              <a:t>altında bulunan çalışma sayfaları tek tek açılarak ilgili tablolara veri girişi yapılarak kaydedilir ve </a:t>
            </a:r>
            <a:r>
              <a:rPr lang="tr-TR" sz="2000" dirty="0" smtClean="0"/>
              <a:t>kapatılır.</a:t>
            </a:r>
          </a:p>
          <a:p>
            <a:pPr marL="11430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8" y="2276872"/>
            <a:ext cx="747664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9767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lnSpcReduction="10000"/>
          </a:bodyPr>
          <a:lstStyle/>
          <a:p>
            <a:pPr marL="355600" lvl="0" indent="-355600" algn="just">
              <a:buFont typeface="+mj-lt"/>
              <a:buAutoNum type="arabicPeriod" startAt="9"/>
            </a:pPr>
            <a:r>
              <a:rPr lang="tr-TR" sz="2400" dirty="0"/>
              <a:t>İkinci aşamada, </a:t>
            </a:r>
            <a:r>
              <a:rPr lang="tr-TR" sz="2400" b="1" dirty="0"/>
              <a:t>performans tabloları</a:t>
            </a:r>
            <a:r>
              <a:rPr lang="tr-TR" sz="2400" dirty="0"/>
              <a:t>nı içeren </a:t>
            </a:r>
            <a:r>
              <a:rPr lang="tr-TR" sz="2400" dirty="0" err="1"/>
              <a:t>excel</a:t>
            </a:r>
            <a:r>
              <a:rPr lang="tr-TR" sz="2400" dirty="0"/>
              <a:t> çalışma kitabı açılacaktır</a:t>
            </a:r>
            <a:r>
              <a:rPr lang="tr-TR" sz="2400" dirty="0" smtClean="0"/>
              <a:t>.</a:t>
            </a:r>
          </a:p>
          <a:p>
            <a:pPr marL="355600" lvl="0" indent="-355600" algn="just">
              <a:buFont typeface="+mj-lt"/>
              <a:buAutoNum type="arabicPeriod" startAt="9"/>
            </a:pPr>
            <a:endParaRPr lang="tr-TR" sz="2400" dirty="0"/>
          </a:p>
          <a:p>
            <a:pPr marL="355600" indent="-355600" algn="just">
              <a:buFont typeface="+mj-lt"/>
              <a:buAutoNum type="arabicPeriod" startAt="9"/>
            </a:pPr>
            <a:r>
              <a:rPr lang="tr-TR" sz="2400" dirty="0"/>
              <a:t>Performans tablolarından oluşan </a:t>
            </a:r>
            <a:r>
              <a:rPr lang="tr-TR" sz="2400" dirty="0" err="1"/>
              <a:t>excel</a:t>
            </a:r>
            <a:r>
              <a:rPr lang="tr-TR" sz="2400" dirty="0"/>
              <a:t> çalışma kitabına giriş yapıldığında aşağıda yer alan ekran açılacaktır. Ekranın altında her bir performans hedefi için 2 adet çalışma sayfası yer almaktadır. 1. çalışma sayfası </a:t>
            </a:r>
            <a:r>
              <a:rPr lang="tr-TR" sz="2400" b="1" dirty="0"/>
              <a:t>Performans Göstergesi</a:t>
            </a:r>
            <a:r>
              <a:rPr lang="tr-TR" sz="2400" dirty="0"/>
              <a:t> ile </a:t>
            </a:r>
            <a:r>
              <a:rPr lang="tr-TR" sz="2400" b="1" dirty="0"/>
              <a:t>Bilgi İçin</a:t>
            </a:r>
            <a:r>
              <a:rPr lang="tr-TR" sz="2400" dirty="0"/>
              <a:t> tablosundan, 2. çalışma sayfası da </a:t>
            </a:r>
            <a:r>
              <a:rPr lang="tr-TR" sz="2400" b="1" dirty="0"/>
              <a:t>Faaliyet Maliyetleri</a:t>
            </a:r>
            <a:r>
              <a:rPr lang="tr-TR" sz="2400" dirty="0"/>
              <a:t> tablosundan oluşmaktadır. </a:t>
            </a:r>
            <a:endParaRPr lang="tr-TR" sz="2400" dirty="0" smtClean="0"/>
          </a:p>
          <a:p>
            <a:pPr marL="355600" indent="-355600" algn="just">
              <a:buFont typeface="+mj-lt"/>
              <a:buAutoNum type="arabicPeriod" startAt="9"/>
            </a:pPr>
            <a:endParaRPr lang="tr-TR" sz="2400" dirty="0"/>
          </a:p>
          <a:p>
            <a:pPr marL="355600" lvl="0" indent="-355600" algn="just">
              <a:buFont typeface="+mj-lt"/>
              <a:buAutoNum type="arabicPeriod" startAt="9"/>
            </a:pPr>
            <a:r>
              <a:rPr lang="tr-TR" sz="2400" dirty="0" smtClean="0"/>
              <a:t>Performans </a:t>
            </a:r>
            <a:r>
              <a:rPr lang="tr-TR" sz="2400" dirty="0"/>
              <a:t>tablolarının </a:t>
            </a:r>
            <a:r>
              <a:rPr lang="tr-TR" sz="2400" dirty="0" smtClean="0"/>
              <a:t>düzenlenmesine</a:t>
            </a:r>
            <a:r>
              <a:rPr lang="tr-TR" sz="2400" dirty="0"/>
              <a:t>, 1. çalışma sayfasında yer alan </a:t>
            </a:r>
            <a:r>
              <a:rPr lang="tr-TR" sz="2400" b="1" dirty="0"/>
              <a:t>Bilgi İçin</a:t>
            </a:r>
            <a:r>
              <a:rPr lang="tr-TR" sz="2400" dirty="0"/>
              <a:t> tablosunun </a:t>
            </a:r>
            <a:r>
              <a:rPr lang="tr-TR" sz="2400" dirty="0" smtClean="0"/>
              <a:t>2009 ve 2010 </a:t>
            </a:r>
            <a:r>
              <a:rPr lang="tr-TR" sz="2400" dirty="0"/>
              <a:t>verilerine göre doldurulmasıyla başlanılır.</a:t>
            </a:r>
          </a:p>
          <a:p>
            <a:pPr marL="11430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9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9"/>
            </a:pPr>
            <a:endParaRPr lang="tr-TR" dirty="0"/>
          </a:p>
          <a:p>
            <a:pPr marL="11430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9805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9" name="8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698477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81676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9" name="8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447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indent="-355600" algn="just">
              <a:buFont typeface="+mj-lt"/>
              <a:buAutoNum type="arabicPeriod" startAt="12"/>
            </a:pPr>
            <a:r>
              <a:rPr lang="tr-TR" b="1" dirty="0"/>
              <a:t>Bilgi İçin</a:t>
            </a:r>
            <a:r>
              <a:rPr lang="tr-TR" dirty="0"/>
              <a:t> tablosu doldurulduktan sonra aynı çalışma kitabında bulunan </a:t>
            </a:r>
            <a:r>
              <a:rPr lang="tr-TR" b="1" dirty="0"/>
              <a:t>Performans Göstergesi</a:t>
            </a:r>
            <a:r>
              <a:rPr lang="tr-TR" dirty="0"/>
              <a:t> tablosunun revize hedef sütununa, gösterge bazında </a:t>
            </a:r>
            <a:r>
              <a:rPr lang="tr-TR" dirty="0" smtClean="0"/>
              <a:t>2010 yıl sonu itibariyle yapılan toplam (revize) ödenek dikkate alınarak birimizce belirlenen hedefler </a:t>
            </a:r>
            <a:r>
              <a:rPr lang="tr-TR" dirty="0"/>
              <a:t>yazılacaktır. Revize hedef girilmediği taktirde Hedefin Gerçekleşme </a:t>
            </a:r>
            <a:r>
              <a:rPr lang="tr-TR" dirty="0" smtClean="0"/>
              <a:t>Oranı/ </a:t>
            </a:r>
            <a:r>
              <a:rPr lang="tr-TR" dirty="0"/>
              <a:t>Düzeyi </a:t>
            </a:r>
            <a:r>
              <a:rPr lang="tr-TR" dirty="0" smtClean="0"/>
              <a:t>hesaplanamayacaktır.</a:t>
            </a:r>
          </a:p>
          <a:p>
            <a:pPr marL="355600" indent="-355600" algn="just">
              <a:buNone/>
            </a:pPr>
            <a:endParaRPr lang="tr-TR" sz="1200" dirty="0" smtClean="0"/>
          </a:p>
          <a:p>
            <a:pPr marL="355600" indent="-355600" algn="just">
              <a:buFont typeface="+mj-lt"/>
              <a:buAutoNum type="arabicPeriod" startAt="13"/>
            </a:pPr>
            <a:r>
              <a:rPr lang="tr-TR" dirty="0" smtClean="0"/>
              <a:t>2010 </a:t>
            </a:r>
            <a:r>
              <a:rPr lang="tr-TR" dirty="0"/>
              <a:t>Yıl Sonu Gerçekleşen sütunu, bilgi için kısmında yer alan verilerle otomatik olarak oluşacağından performans göstergeleriyle bağlantılı </a:t>
            </a:r>
            <a:r>
              <a:rPr lang="tr-TR" b="1" dirty="0"/>
              <a:t>Bilgi İçin</a:t>
            </a:r>
            <a:r>
              <a:rPr lang="tr-TR" dirty="0"/>
              <a:t> tablosunda yer alan verilerin mutlaka girilmesi </a:t>
            </a:r>
            <a:r>
              <a:rPr lang="tr-TR" dirty="0" smtClean="0"/>
              <a:t>gerekmektedir.</a:t>
            </a:r>
          </a:p>
          <a:p>
            <a:pPr marL="355600" indent="-355600" algn="just">
              <a:buFont typeface="+mj-lt"/>
              <a:buAutoNum type="arabicPeriod" startAt="13"/>
            </a:pPr>
            <a:endParaRPr lang="tr-TR" sz="1200" dirty="0" smtClean="0"/>
          </a:p>
          <a:p>
            <a:pPr marL="355600" indent="-355600" algn="just">
              <a:buFont typeface="+mj-lt"/>
              <a:buAutoNum type="arabicPeriod" startAt="13"/>
            </a:pPr>
            <a:r>
              <a:rPr lang="tr-TR" dirty="0" smtClean="0"/>
              <a:t>2010 </a:t>
            </a:r>
            <a:r>
              <a:rPr lang="tr-TR" dirty="0"/>
              <a:t>yıl sonu gerçekleşmesi revize hedef sütununda verilen </a:t>
            </a:r>
            <a:r>
              <a:rPr lang="tr-TR" dirty="0" smtClean="0"/>
              <a:t>hedeften </a:t>
            </a:r>
            <a:r>
              <a:rPr lang="tr-TR" dirty="0"/>
              <a:t>farklı ise bunun açıklaması </a:t>
            </a:r>
            <a:r>
              <a:rPr lang="tr-TR" i="1" dirty="0"/>
              <a:t>Performans Hedefinin</a:t>
            </a:r>
            <a:r>
              <a:rPr lang="tr-TR" dirty="0"/>
              <a:t> </a:t>
            </a:r>
            <a:r>
              <a:rPr lang="tr-TR" i="1" dirty="0"/>
              <a:t>Sapma Nedeni</a:t>
            </a:r>
            <a:r>
              <a:rPr lang="tr-TR" dirty="0"/>
              <a:t> satırına mutlaka yazılmalıdır.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010701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10" name="9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6912768" cy="52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10701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indent="-355600" algn="just">
              <a:buFont typeface="+mj-lt"/>
              <a:buAutoNum type="arabicPeriod" startAt="15"/>
            </a:pPr>
            <a:r>
              <a:rPr lang="tr-TR" sz="1800" dirty="0" smtClean="0"/>
              <a:t>Performans </a:t>
            </a:r>
            <a:r>
              <a:rPr lang="tr-TR" sz="1800" dirty="0"/>
              <a:t>tabloları çalışma kitabının 2. çalışma sayfasında bulunan </a:t>
            </a:r>
            <a:r>
              <a:rPr lang="tr-TR" sz="1800" b="1" dirty="0"/>
              <a:t>Faaliyet </a:t>
            </a:r>
            <a:r>
              <a:rPr lang="tr-TR" sz="1800" b="1" dirty="0" smtClean="0"/>
              <a:t>Maliyetleri</a:t>
            </a:r>
            <a:r>
              <a:rPr lang="tr-TR" sz="1800" dirty="0" smtClean="0"/>
              <a:t> </a:t>
            </a:r>
            <a:r>
              <a:rPr lang="tr-TR" sz="1800" dirty="0"/>
              <a:t>tablosu, faaliyet bazında  2010 yılı toplam (revize) bütçenizle tutarlı olacak şekilde doldurulmalıdır. Başlangıç ödeneği, toplam (revize) ödenek ve harcama (gerçekleşme) verileri doldurulduktan sonra gerçekleşme yüzdesi alanları otomatik olarak hesaplanacaktır</a:t>
            </a:r>
            <a:r>
              <a:rPr lang="tr-TR" sz="1800" dirty="0" smtClean="0"/>
              <a:t>.</a:t>
            </a:r>
          </a:p>
          <a:p>
            <a:pPr marL="114300" indent="0">
              <a:buNone/>
            </a:pPr>
            <a:endParaRPr lang="tr-TR" dirty="0"/>
          </a:p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9" name="8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71287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517980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lvl="0" indent="-355600" algn="just">
              <a:buFont typeface="+mj-lt"/>
              <a:buAutoNum type="arabicPeriod" startAt="16"/>
            </a:pPr>
            <a:r>
              <a:rPr lang="tr-TR" sz="2400" b="1" dirty="0" smtClean="0"/>
              <a:t>Performans </a:t>
            </a:r>
            <a:r>
              <a:rPr lang="tr-TR" sz="2400" b="1" dirty="0"/>
              <a:t>tabloları </a:t>
            </a:r>
            <a:r>
              <a:rPr lang="tr-TR" sz="2400" dirty="0"/>
              <a:t>doldurulduktan sonra  kaydedilerek kapatılır ve  </a:t>
            </a:r>
            <a:r>
              <a:rPr lang="tr-TR" sz="2400" b="1" dirty="0"/>
              <a:t>2010 Yılı Birim Faaliyet Raporu Hazırlama Kılavuzu dosyası</a:t>
            </a:r>
            <a:r>
              <a:rPr lang="tr-TR" sz="2400" dirty="0"/>
              <a:t> açılır</a:t>
            </a:r>
            <a:r>
              <a:rPr lang="tr-TR" sz="2400" dirty="0" smtClean="0"/>
              <a:t>.</a:t>
            </a:r>
          </a:p>
          <a:p>
            <a:pPr marL="355600" lvl="0" indent="-355600" algn="just">
              <a:buFont typeface="+mj-lt"/>
              <a:buAutoNum type="arabicPeriod" startAt="16"/>
            </a:pPr>
            <a:endParaRPr lang="tr-TR" sz="1200" dirty="0"/>
          </a:p>
          <a:p>
            <a:pPr marL="355600" indent="-355600" algn="just">
              <a:buFont typeface="+mj-lt"/>
              <a:buAutoNum type="arabicPeriod" startAt="16"/>
            </a:pPr>
            <a:r>
              <a:rPr lang="tr-TR" sz="2400" b="1" dirty="0"/>
              <a:t>2010 yılı birim faaliyet raporu hazırlama </a:t>
            </a:r>
            <a:r>
              <a:rPr lang="tr-TR" sz="2400" b="1" dirty="0" smtClean="0"/>
              <a:t>kılavuzu</a:t>
            </a:r>
            <a:r>
              <a:rPr lang="tr-TR" sz="2400" dirty="0" smtClean="0"/>
              <a:t>nun </a:t>
            </a:r>
            <a:r>
              <a:rPr lang="tr-TR" sz="2400" dirty="0" err="1"/>
              <a:t>excel</a:t>
            </a:r>
            <a:r>
              <a:rPr lang="tr-TR" sz="2400" dirty="0"/>
              <a:t> çalışma kitapları ile bağlantısının yapılabilmesi için </a:t>
            </a:r>
            <a:r>
              <a:rPr lang="tr-TR" sz="2400" dirty="0" err="1"/>
              <a:t>word</a:t>
            </a:r>
            <a:r>
              <a:rPr lang="tr-TR" sz="2400" dirty="0"/>
              <a:t> sayfası üzerinde açılan ekranda </a:t>
            </a:r>
            <a:r>
              <a:rPr lang="tr-TR" sz="2400" b="1" i="1" dirty="0"/>
              <a:t>EVET</a:t>
            </a:r>
            <a:r>
              <a:rPr lang="tr-TR" sz="2400" dirty="0"/>
              <a:t> seçeneğine tıklanmalıdır</a:t>
            </a:r>
            <a:r>
              <a:rPr lang="tr-TR" sz="2400" dirty="0" smtClean="0"/>
              <a:t>.</a:t>
            </a:r>
          </a:p>
          <a:p>
            <a:pPr marL="355600" indent="-355600" algn="just">
              <a:buFont typeface="+mj-lt"/>
              <a:buAutoNum type="arabicPeriod" startAt="16"/>
            </a:pPr>
            <a:endParaRPr lang="tr-TR" sz="1200" dirty="0" smtClean="0"/>
          </a:p>
          <a:p>
            <a:pPr marL="355600" lvl="0" indent="-355600" algn="just">
              <a:buFont typeface="+mj-lt"/>
              <a:buAutoNum type="arabicPeriod" startAt="18"/>
            </a:pPr>
            <a:r>
              <a:rPr lang="tr-TR" sz="2400" dirty="0"/>
              <a:t>Evet seçeneği tıklandıktan sonra menülerin altında sol üst köşede Güvenlik Uyarısı bilgisi mevcut ise; MS 2007 Office programlarında </a:t>
            </a:r>
            <a:r>
              <a:rPr lang="tr-TR" sz="2400" i="1" dirty="0"/>
              <a:t>seçenekler</a:t>
            </a:r>
            <a:r>
              <a:rPr lang="tr-TR" sz="2400" dirty="0"/>
              <a:t>e giriş yapılarak, “tamam” butonu seçilir. MS Office 2010 programında ise </a:t>
            </a:r>
            <a:r>
              <a:rPr lang="tr-TR" sz="2400" dirty="0" smtClean="0"/>
              <a:t>“</a:t>
            </a:r>
            <a:r>
              <a:rPr lang="tr-TR" sz="2400" i="1" dirty="0" smtClean="0"/>
              <a:t>İçeriği Etkinleştir”</a:t>
            </a:r>
            <a:r>
              <a:rPr lang="tr-TR" sz="2400" dirty="0" smtClean="0"/>
              <a:t> </a:t>
            </a:r>
            <a:r>
              <a:rPr lang="tr-TR" sz="2400" dirty="0"/>
              <a:t>butonu seçilir.</a:t>
            </a:r>
          </a:p>
          <a:p>
            <a:pPr marL="571500" indent="-457200">
              <a:buFont typeface="+mj-lt"/>
              <a:buAutoNum type="arabicPeriod" startAt="16"/>
            </a:pPr>
            <a:endParaRPr lang="tr-TR" sz="2400" dirty="0"/>
          </a:p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16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16"/>
            </a:pPr>
            <a:endParaRPr lang="tr-TR" dirty="0"/>
          </a:p>
          <a:p>
            <a:pPr marL="114300" indent="0">
              <a:buNone/>
            </a:pPr>
            <a:endParaRPr lang="tr-TR" dirty="0"/>
          </a:p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24387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tr-TR" sz="3100" b="1" dirty="0" smtClean="0"/>
              <a:t>Sunum Programı</a:t>
            </a:r>
            <a:endParaRPr lang="tr-TR" sz="3100" b="1" dirty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691680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7" name="16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>
            <a:normAutofit lnSpcReduction="10000"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tr-TR" sz="2400" b="1" dirty="0" smtClean="0"/>
              <a:t>Açılış</a:t>
            </a:r>
          </a:p>
          <a:p>
            <a:pPr marL="358775" indent="-358775">
              <a:buNone/>
            </a:pPr>
            <a:endParaRPr lang="tr-TR" sz="2400" b="1" dirty="0" smtClean="0"/>
          </a:p>
          <a:p>
            <a:pPr marL="358775" indent="-358775">
              <a:buFont typeface="Wingdings" pitchFamily="2" charset="2"/>
              <a:buChar char="Ø"/>
            </a:pPr>
            <a:r>
              <a:rPr lang="tr-TR" sz="2400" b="1" dirty="0" smtClean="0"/>
              <a:t>Genel Bilgilendirme</a:t>
            </a:r>
          </a:p>
          <a:p>
            <a:pPr marL="360000" indent="0">
              <a:buNone/>
            </a:pPr>
            <a:r>
              <a:rPr lang="tr-TR" sz="2400" dirty="0" smtClean="0"/>
              <a:t>Doç. Dr. H. Hakan YILMAZ </a:t>
            </a:r>
          </a:p>
          <a:p>
            <a:pPr marL="360000" indent="0">
              <a:buNone/>
            </a:pPr>
            <a:r>
              <a:rPr lang="tr-TR" sz="2400" dirty="0" smtClean="0"/>
              <a:t>Kurumsal Gelişim Koordinatörü</a:t>
            </a:r>
          </a:p>
          <a:p>
            <a:pPr marL="360000" indent="0">
              <a:buNone/>
            </a:pPr>
            <a:endParaRPr lang="tr-TR" sz="2400" dirty="0" smtClean="0"/>
          </a:p>
          <a:p>
            <a:pPr marL="358775" indent="-358775">
              <a:buFont typeface="Wingdings" pitchFamily="2" charset="2"/>
              <a:buChar char="Ø"/>
            </a:pPr>
            <a:r>
              <a:rPr lang="tr-TR" sz="2400" b="1" dirty="0" smtClean="0"/>
              <a:t>Birim Faaliyet Raporu Hazırlama Aşamaları</a:t>
            </a:r>
          </a:p>
          <a:p>
            <a:pPr marL="360000" indent="0">
              <a:buNone/>
            </a:pPr>
            <a:r>
              <a:rPr lang="tr-TR" sz="2400" dirty="0" smtClean="0"/>
              <a:t>Demet KARAOĞLU</a:t>
            </a:r>
          </a:p>
          <a:p>
            <a:pPr marL="358775" indent="-358775">
              <a:buNone/>
            </a:pPr>
            <a:r>
              <a:rPr lang="tr-TR" sz="2400" dirty="0" smtClean="0"/>
              <a:t>	Stratejik Yönetim ve Planlama Şubesi</a:t>
            </a:r>
          </a:p>
          <a:p>
            <a:pPr marL="358775" indent="-358775">
              <a:buNone/>
            </a:pPr>
            <a:endParaRPr lang="tr-TR" sz="2400" b="1" dirty="0" smtClean="0"/>
          </a:p>
          <a:p>
            <a:pPr marL="358775" indent="-358775">
              <a:buFont typeface="Wingdings" pitchFamily="2" charset="2"/>
              <a:buChar char="Ø"/>
            </a:pPr>
            <a:r>
              <a:rPr lang="tr-TR" sz="2400" b="1" dirty="0" smtClean="0"/>
              <a:t>Soru ve Cevaplar</a:t>
            </a:r>
          </a:p>
          <a:p>
            <a:pPr marL="358775" indent="-358775">
              <a:buNone/>
            </a:pPr>
            <a:endParaRPr lang="tr-TR" b="1" dirty="0" smtClean="0"/>
          </a:p>
          <a:p>
            <a:pPr marL="358775" indent="-358775">
              <a:buNone/>
            </a:pPr>
            <a:endParaRPr lang="tr-TR" b="1" dirty="0" smtClean="0"/>
          </a:p>
          <a:p>
            <a:pPr marL="358775" indent="-358775">
              <a:buFont typeface="Wingdings" pitchFamily="2" charset="2"/>
              <a:buChar char="Ø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2481429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tr-TR" dirty="0"/>
          </a:p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5753100" cy="51216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ağ Ok 8"/>
          <p:cNvSpPr/>
          <p:nvPr/>
        </p:nvSpPr>
        <p:spPr>
          <a:xfrm rot="14719414">
            <a:off x="3430391" y="4705184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24387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21</a:t>
            </a:fld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3448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179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4" y="980728"/>
            <a:ext cx="721536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5179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indent="-355600" algn="just">
              <a:buFont typeface="+mj-lt"/>
              <a:buAutoNum type="arabicPeriod" startAt="19"/>
            </a:pPr>
            <a:r>
              <a:rPr lang="tr-TR" sz="1800" dirty="0" smtClean="0"/>
              <a:t>MS </a:t>
            </a:r>
            <a:r>
              <a:rPr lang="tr-TR" sz="1800" dirty="0"/>
              <a:t>Office programı olarak 2007 veya 2010 sürümü kullanılıyor ise; </a:t>
            </a:r>
            <a:r>
              <a:rPr lang="tr-TR" sz="1800" dirty="0" err="1"/>
              <a:t>excel</a:t>
            </a:r>
            <a:r>
              <a:rPr lang="tr-TR" sz="1800" dirty="0"/>
              <a:t> tablolarına yapılan girişler kılavuz içerisindeki ilgili tablolara otomatik olarak yansıyacaktır. Ancak, MS Office 2003 programı kullanılıyor ise </a:t>
            </a:r>
            <a:r>
              <a:rPr lang="tr-TR" sz="1800" dirty="0" err="1"/>
              <a:t>excelde</a:t>
            </a:r>
            <a:r>
              <a:rPr lang="tr-TR" sz="1800" dirty="0"/>
              <a:t> veri girişi yapılan tabloların kılavuza yansıması için kılavuz içerindeki aynı numaralı tablo üzerinde sağ </a:t>
            </a:r>
            <a:r>
              <a:rPr lang="tr-TR" sz="1800" dirty="0" smtClean="0"/>
              <a:t>klik </a:t>
            </a:r>
            <a:r>
              <a:rPr lang="tr-TR" sz="1800" dirty="0"/>
              <a:t>yapılarak “</a:t>
            </a:r>
            <a:r>
              <a:rPr lang="tr-TR" sz="1800" b="1" i="1" dirty="0"/>
              <a:t>Bağlantıyı Güncelleştir</a:t>
            </a:r>
            <a:r>
              <a:rPr lang="tr-TR" sz="1800" dirty="0"/>
              <a:t>” seçeneği kullanılmalıdır. Aksi halde </a:t>
            </a:r>
            <a:r>
              <a:rPr lang="tr-TR" sz="1800" dirty="0" err="1" smtClean="0"/>
              <a:t>excelde</a:t>
            </a:r>
            <a:r>
              <a:rPr lang="tr-TR" sz="1800" dirty="0" smtClean="0"/>
              <a:t> </a:t>
            </a:r>
            <a:r>
              <a:rPr lang="tr-TR" sz="1800" dirty="0"/>
              <a:t>yapılan veri girişleri kılavuzda görülmeyecektir.</a:t>
            </a:r>
          </a:p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6124"/>
            <a:ext cx="6768752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ağ Ok 6"/>
          <p:cNvSpPr/>
          <p:nvPr/>
        </p:nvSpPr>
        <p:spPr>
          <a:xfrm rot="14719414">
            <a:off x="6654221" y="5556451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094372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lvl="0" indent="-355600" algn="just">
              <a:buFont typeface="+mj-lt"/>
              <a:buAutoNum type="arabicPeriod" startAt="20"/>
            </a:pPr>
            <a:r>
              <a:rPr lang="tr-TR" sz="2400" dirty="0" smtClean="0"/>
              <a:t>Biriminizce</a:t>
            </a:r>
            <a:r>
              <a:rPr lang="tr-TR" sz="2400" dirty="0"/>
              <a:t>, tablolarla ilgili yapılmak istenen bir açıklama var ise, ilgili tablonun altında yer verilecektir</a:t>
            </a:r>
            <a:r>
              <a:rPr lang="tr-TR" sz="2400" dirty="0" smtClean="0"/>
              <a:t>.</a:t>
            </a:r>
          </a:p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7" name="6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04864"/>
            <a:ext cx="72728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50156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lvl="0" indent="-355600" algn="just">
              <a:buFont typeface="+mj-lt"/>
              <a:buAutoNum type="arabicPeriod" startAt="21"/>
            </a:pPr>
            <a:r>
              <a:rPr lang="tr-TR" sz="2000" dirty="0" smtClean="0"/>
              <a:t>Tablolarda </a:t>
            </a:r>
            <a:r>
              <a:rPr lang="tr-TR" sz="2000" dirty="0"/>
              <a:t>yer almayan, ancak birimize ait diğer faaliyetlere ilişkin açıklamalar “Kamu İdarelerince Hazırlanacak Faaliyet Raporları Hakkında Yönetmelik” çerçevesinde kılavuzun içinde yer alan ilgili bölümlere yazılacaktır. </a:t>
            </a:r>
            <a:endParaRPr lang="tr-TR" sz="2000" dirty="0" smtClean="0"/>
          </a:p>
          <a:p>
            <a:pPr marL="355600" lvl="0" indent="-355600" algn="just">
              <a:buFont typeface="+mj-lt"/>
              <a:buAutoNum type="arabicPeriod" startAt="21"/>
            </a:pPr>
            <a:endParaRPr lang="tr-TR" sz="2400" dirty="0"/>
          </a:p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7" name="6 Resi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7200800" cy="417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50156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472608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22"/>
            </a:pPr>
            <a:endParaRPr lang="tr-TR" dirty="0" smtClean="0"/>
          </a:p>
          <a:p>
            <a:pPr marL="457200" lvl="0" indent="-457200" algn="just">
              <a:buFont typeface="+mj-lt"/>
              <a:buAutoNum type="arabicPeriod" startAt="22"/>
            </a:pPr>
            <a:endParaRPr lang="tr-TR" dirty="0" smtClean="0"/>
          </a:p>
          <a:p>
            <a:pPr marL="457200" lvl="0" indent="-457200" algn="just">
              <a:buFont typeface="+mj-lt"/>
              <a:buAutoNum type="arabicPeriod" startAt="22"/>
            </a:pPr>
            <a:endParaRPr lang="tr-TR" dirty="0" smtClean="0"/>
          </a:p>
          <a:p>
            <a:pPr marL="457200" lvl="0" indent="-457200" algn="just">
              <a:buFont typeface="+mj-lt"/>
              <a:buAutoNum type="arabicPeriod" startAt="22"/>
            </a:pPr>
            <a:endParaRPr lang="tr-TR" dirty="0" smtClean="0"/>
          </a:p>
          <a:p>
            <a:pPr marL="457200" lvl="0" indent="-457200" algn="just">
              <a:buFont typeface="+mj-lt"/>
              <a:buAutoNum type="arabicPeriod" startAt="22"/>
            </a:pPr>
            <a:endParaRPr lang="tr-TR" dirty="0" smtClean="0"/>
          </a:p>
          <a:p>
            <a:pPr marL="457200" lvl="0" indent="-457200" algn="just">
              <a:buFont typeface="+mj-lt"/>
              <a:buAutoNum type="arabicPeriod" startAt="22"/>
            </a:pPr>
            <a:r>
              <a:rPr lang="tr-TR" dirty="0" smtClean="0"/>
              <a:t>Kılavuzda yer alan tüm bilgiler (tablo, metin, vb.) girildikten sonra çıktı alınarak kılavuz ekinde yer alan </a:t>
            </a:r>
            <a:r>
              <a:rPr lang="tr-TR" sz="2400" b="1" i="1" dirty="0" smtClean="0"/>
              <a:t>İç Kontrol Güvence Beyanı</a:t>
            </a:r>
            <a:r>
              <a:rPr lang="tr-TR" dirty="0" smtClean="0"/>
              <a:t> </a:t>
            </a:r>
            <a:r>
              <a:rPr lang="tr-TR" dirty="0"/>
              <a:t>mutlaka Harcama Yetkilisince imzalanması gerekmektedir.</a:t>
            </a:r>
            <a:endParaRPr lang="tr-TR" sz="1000" dirty="0" smtClean="0"/>
          </a:p>
          <a:p>
            <a:pPr marL="355600" indent="-355600" algn="just">
              <a:buNone/>
            </a:pPr>
            <a:endParaRPr lang="tr-TR" sz="1000" dirty="0" smtClean="0"/>
          </a:p>
          <a:p>
            <a:pPr marL="114300" lvl="0" indent="0">
              <a:buNone/>
            </a:pPr>
            <a:endParaRPr lang="tr-TR" dirty="0"/>
          </a:p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736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indent="-355600" algn="just">
              <a:buFont typeface="+mj-lt"/>
              <a:buAutoNum type="arabicPeriod" startAt="23"/>
            </a:pPr>
            <a:r>
              <a:rPr lang="tr-TR" sz="1800" dirty="0" smtClean="0"/>
              <a:t>İmza için çıktı alınan kılavuz ile kılavuza bağlantılı olan </a:t>
            </a:r>
            <a:r>
              <a:rPr lang="tr-TR" sz="1800" dirty="0" err="1" smtClean="0"/>
              <a:t>excel</a:t>
            </a:r>
            <a:r>
              <a:rPr lang="tr-TR" sz="1800" dirty="0" smtClean="0"/>
              <a:t> tablolarının tarafımızca da aynı formatlarda görülebilmesi için son halinin, Strateji Geliştirme Daire Başkanlığı web sayfasında (</a:t>
            </a:r>
            <a:r>
              <a:rPr lang="tr-TR" sz="1800" u="sng" dirty="0" smtClean="0">
                <a:hlinkClick r:id="rId3"/>
              </a:rPr>
              <a:t>http://sgdb.ankara.edu.tr</a:t>
            </a:r>
            <a:r>
              <a:rPr lang="tr-TR" sz="1800" dirty="0" smtClean="0"/>
              <a:t>) </a:t>
            </a:r>
            <a:r>
              <a:rPr lang="tr-TR" sz="1800" i="1" dirty="0" smtClean="0"/>
              <a:t>Duyurular</a:t>
            </a:r>
            <a:r>
              <a:rPr lang="tr-TR" sz="1800" dirty="0" smtClean="0"/>
              <a:t> bölümünde yer alan </a:t>
            </a:r>
            <a:r>
              <a:rPr lang="tr-TR" sz="1800" i="1" dirty="0" smtClean="0"/>
              <a:t>“</a:t>
            </a:r>
            <a:r>
              <a:rPr lang="tr-TR" sz="1800" b="1" i="1" dirty="0" smtClean="0"/>
              <a:t>2010 Yılı Birim Faaliyet Raporu Hazırlama Kılavuzuna ulaşmak için tıklayınız</a:t>
            </a:r>
            <a:r>
              <a:rPr lang="tr-TR" sz="1800" i="1" dirty="0" smtClean="0"/>
              <a:t>”</a:t>
            </a:r>
            <a:r>
              <a:rPr lang="tr-TR" sz="1800" dirty="0" smtClean="0"/>
              <a:t> linkine giriş yapılarak kullanıcı adı ve parola kullanılmak suretiyle dosyalarının bulunduğu ekrana dönülmesi gerekmektedir.</a:t>
            </a:r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576" y="3212976"/>
            <a:ext cx="7103142" cy="3096344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4719414">
            <a:off x="6814767" y="5212941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81429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 startAt="24"/>
            </a:pPr>
            <a:r>
              <a:rPr lang="tr-TR" dirty="0"/>
              <a:t>B</a:t>
            </a:r>
            <a:r>
              <a:rPr lang="tr-TR" dirty="0" smtClean="0"/>
              <a:t>elirtilen </a:t>
            </a:r>
            <a:r>
              <a:rPr lang="tr-TR" dirty="0"/>
              <a:t>linke giriş yapıldığında, kullanıcı adı ve </a:t>
            </a:r>
            <a:r>
              <a:rPr lang="tr-TR" dirty="0" smtClean="0"/>
              <a:t>parola </a:t>
            </a:r>
            <a:r>
              <a:rPr lang="tr-TR" dirty="0"/>
              <a:t>giriş ekranına ulaşılacaktır. </a:t>
            </a:r>
            <a:endParaRPr lang="tr-TR" b="1" i="1" dirty="0" smtClean="0"/>
          </a:p>
          <a:p>
            <a:pPr marL="571500" lvl="0" indent="-457200">
              <a:buFont typeface="+mj-lt"/>
              <a:buAutoNum type="arabicPeriod" startAt="24"/>
            </a:pPr>
            <a:endParaRPr lang="tr-TR" dirty="0"/>
          </a:p>
          <a:p>
            <a:pPr marL="571500" lvl="0" indent="-457200">
              <a:buFont typeface="+mj-lt"/>
              <a:buAutoNum type="arabicPeriod" startAt="24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24"/>
            </a:pPr>
            <a:endParaRPr lang="tr-TR" dirty="0"/>
          </a:p>
          <a:p>
            <a:pPr marL="571500" lvl="0" indent="-457200">
              <a:buFont typeface="+mj-lt"/>
              <a:buAutoNum type="arabicPeriod" startAt="24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24"/>
            </a:pPr>
            <a:endParaRPr lang="tr-TR" dirty="0"/>
          </a:p>
          <a:p>
            <a:pPr marL="571500" lvl="0" indent="-457200">
              <a:buFont typeface="+mj-lt"/>
              <a:buAutoNum type="arabicPeriod" startAt="24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24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7272808" cy="3939222"/>
          </a:xfrm>
          <a:prstGeom prst="rect">
            <a:avLst/>
          </a:prstGeom>
        </p:spPr>
      </p:pic>
      <p:sp>
        <p:nvSpPr>
          <p:cNvPr id="11" name="Sağ Ok 10"/>
          <p:cNvSpPr/>
          <p:nvPr/>
        </p:nvSpPr>
        <p:spPr>
          <a:xfrm rot="14719414">
            <a:off x="3934448" y="4420852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274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000" dirty="0" smtClean="0">
                <a:solidFill>
                  <a:schemeClr val="bg2">
                    <a:lumMod val="75000"/>
                  </a:schemeClr>
                </a:solidFill>
              </a:rPr>
              <a:t>25. </a:t>
            </a:r>
            <a:r>
              <a:rPr lang="tr-TR" sz="2000" dirty="0" smtClean="0"/>
              <a:t>Kullanıcı </a:t>
            </a:r>
            <a:r>
              <a:rPr lang="tr-TR" sz="2000" dirty="0"/>
              <a:t>adı ve parola girişi yapıldıktan sonra </a:t>
            </a:r>
            <a:r>
              <a:rPr lang="tr-TR" sz="2000" dirty="0" smtClean="0"/>
              <a:t>birime ait tablolara ulaşmak için </a:t>
            </a:r>
            <a:r>
              <a:rPr lang="tr-TR" sz="2000" b="1" dirty="0" smtClean="0"/>
              <a:t>İşlemle</a:t>
            </a:r>
            <a:r>
              <a:rPr lang="tr-TR" sz="2000" dirty="0" smtClean="0"/>
              <a:t>r altındaki </a:t>
            </a:r>
            <a:r>
              <a:rPr lang="tr-TR" sz="2000" b="1" dirty="0" smtClean="0"/>
              <a:t>DOSYALAR</a:t>
            </a:r>
            <a:r>
              <a:rPr lang="tr-TR" sz="2000" dirty="0" smtClean="0"/>
              <a:t> seçilmelidir. </a:t>
            </a: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988840"/>
            <a:ext cx="7272808" cy="4248472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 rot="14719414">
            <a:off x="2134247" y="4171934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2820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3100" b="1" dirty="0" smtClean="0"/>
              <a:t>Birim Faaliyet Raporu Hazırlama Aşamaları</a:t>
            </a: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100" b="1" dirty="0" smtClean="0"/>
              <a:t> </a:t>
            </a:r>
            <a:endParaRPr lang="tr-TR" sz="3100" b="1" dirty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17" name="16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4800600"/>
          </a:xfrm>
        </p:spPr>
        <p:txBody>
          <a:bodyPr>
            <a:normAutofit/>
          </a:bodyPr>
          <a:lstStyle/>
          <a:p>
            <a:pPr marL="358775" indent="-358775">
              <a:buNone/>
            </a:pPr>
            <a:endParaRPr lang="tr-TR" b="1" dirty="0" smtClean="0"/>
          </a:p>
          <a:p>
            <a:pPr marL="358775" indent="-358775">
              <a:buNone/>
            </a:pPr>
            <a:endParaRPr lang="tr-TR" b="1" dirty="0" smtClean="0"/>
          </a:p>
          <a:p>
            <a:pPr marL="358775" indent="-358775">
              <a:buFont typeface="Wingdings" pitchFamily="2" charset="2"/>
              <a:buChar char="Ø"/>
            </a:pPr>
            <a:endParaRPr lang="tr-TR" b="1" dirty="0"/>
          </a:p>
        </p:txBody>
      </p:sp>
      <p:graphicFrame>
        <p:nvGraphicFramePr>
          <p:cNvPr id="11" name="10 Diyagram"/>
          <p:cNvGraphicFramePr/>
          <p:nvPr/>
        </p:nvGraphicFramePr>
        <p:xfrm>
          <a:off x="755576" y="1397000"/>
          <a:ext cx="7056784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481429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tr-TR" sz="2000" spc="-40" dirty="0" smtClean="0">
                <a:solidFill>
                  <a:schemeClr val="bg2">
                    <a:lumMod val="75000"/>
                  </a:schemeClr>
                </a:solidFill>
              </a:rPr>
              <a:t>26. </a:t>
            </a:r>
            <a:r>
              <a:rPr lang="tr-TR" sz="2000" spc="-40" dirty="0" smtClean="0"/>
              <a:t>Her dosyanın ismi karşısındaki </a:t>
            </a:r>
            <a:r>
              <a:rPr lang="tr-TR" sz="2000" b="1" i="1" spc="-40" dirty="0" smtClean="0"/>
              <a:t>Dosya Yükleme</a:t>
            </a:r>
            <a:r>
              <a:rPr lang="tr-TR" sz="2000" spc="-40" dirty="0" smtClean="0"/>
              <a:t> butonu kullanılarak, çalışma yaptığınız bilgisayarın masaüstünde bulunan </a:t>
            </a:r>
            <a:r>
              <a:rPr lang="tr-TR" sz="2000" b="1" spc="-40" dirty="0" smtClean="0"/>
              <a:t>2010 FAALİYET RAPORU </a:t>
            </a:r>
            <a:r>
              <a:rPr lang="tr-TR" sz="2000" spc="-40" dirty="0" smtClean="0"/>
              <a:t>adlı klasör içerisindeki </a:t>
            </a:r>
            <a:r>
              <a:rPr lang="tr-TR" sz="2000" spc="-40" dirty="0" err="1" smtClean="0"/>
              <a:t>excel</a:t>
            </a:r>
            <a:r>
              <a:rPr lang="tr-TR" sz="2000" spc="-40" dirty="0" smtClean="0"/>
              <a:t> ve </a:t>
            </a:r>
            <a:r>
              <a:rPr lang="tr-TR" sz="2000" spc="-40" dirty="0" err="1" smtClean="0"/>
              <a:t>word</a:t>
            </a:r>
            <a:r>
              <a:rPr lang="tr-TR" sz="2000" spc="-40" dirty="0" smtClean="0"/>
              <a:t> dosyalarının yükleme işlemi yapılacaktır. </a:t>
            </a:r>
            <a:endParaRPr lang="tr-TR" sz="2000" spc="-40" dirty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9" name="Resim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7272808" cy="4104456"/>
          </a:xfrm>
          <a:prstGeom prst="rect">
            <a:avLst/>
          </a:prstGeom>
        </p:spPr>
      </p:pic>
      <p:sp>
        <p:nvSpPr>
          <p:cNvPr id="10" name="Sağ Ok 6"/>
          <p:cNvSpPr/>
          <p:nvPr/>
        </p:nvSpPr>
        <p:spPr>
          <a:xfrm rot="14719414">
            <a:off x="3718424" y="4852900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7369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27280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ağ Ok 6"/>
          <p:cNvSpPr/>
          <p:nvPr/>
        </p:nvSpPr>
        <p:spPr>
          <a:xfrm rot="14719414">
            <a:off x="6853380" y="4564869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7369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sim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96752"/>
            <a:ext cx="7272808" cy="4968552"/>
          </a:xfrm>
          <a:prstGeom prst="rect">
            <a:avLst/>
          </a:prstGeom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10449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9552" y="1309305"/>
            <a:ext cx="7344816" cy="4855999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4719414">
            <a:off x="1558183" y="3340733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10449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4300" lvl="0" indent="0">
              <a:buNone/>
            </a:pPr>
            <a:endParaRPr lang="tr-T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4300" lvl="0" indent="0">
              <a:buNone/>
            </a:pPr>
            <a:endParaRPr lang="tr-TR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14300" lvl="0" indent="0" algn="ctr">
              <a:buNone/>
            </a:pPr>
            <a:r>
              <a:rPr lang="tr-T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Teşekkürler….</a:t>
            </a:r>
            <a:endParaRPr lang="tr-TR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571500" lvl="0" indent="-457200">
              <a:buFont typeface="+mj-lt"/>
              <a:buAutoNum type="arabicPeriod" startAt="8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8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010449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lvl="0" indent="-355600">
              <a:buFont typeface="+mj-lt"/>
              <a:buAutoNum type="arabicPeriod"/>
            </a:pPr>
            <a:r>
              <a:rPr lang="tr-TR" sz="1900" dirty="0" smtClean="0"/>
              <a:t>Strateji </a:t>
            </a:r>
            <a:r>
              <a:rPr lang="tr-TR" sz="1900" dirty="0"/>
              <a:t>Geliştirme Daire Başkanlığı web sayfasında (</a:t>
            </a:r>
            <a:r>
              <a:rPr lang="tr-TR" sz="1900" u="sng" dirty="0">
                <a:hlinkClick r:id="rId3"/>
              </a:rPr>
              <a:t>http://</a:t>
            </a:r>
            <a:r>
              <a:rPr lang="tr-TR" sz="1900" u="sng" dirty="0" smtClean="0">
                <a:hlinkClick r:id="rId3"/>
              </a:rPr>
              <a:t>sgdb.ankara.edu.tr</a:t>
            </a:r>
            <a:r>
              <a:rPr lang="tr-TR" sz="1900" dirty="0" smtClean="0"/>
              <a:t>) </a:t>
            </a:r>
            <a:r>
              <a:rPr lang="tr-TR" sz="1900" i="1" dirty="0"/>
              <a:t>Duyurular</a:t>
            </a:r>
            <a:r>
              <a:rPr lang="tr-TR" sz="1900" dirty="0"/>
              <a:t> linkinde </a:t>
            </a:r>
            <a:r>
              <a:rPr lang="tr-TR" sz="1900" i="1" dirty="0"/>
              <a:t>“</a:t>
            </a:r>
            <a:r>
              <a:rPr lang="tr-TR" sz="1900" b="1" i="1" dirty="0"/>
              <a:t>2010 Yılı Birim Faaliyet Raporu Hazırlama Kılavuzuna ulaşmak için tıklayınız</a:t>
            </a:r>
            <a:r>
              <a:rPr lang="tr-TR" sz="1900" i="1" dirty="0"/>
              <a:t>”</a:t>
            </a:r>
            <a:r>
              <a:rPr lang="tr-TR" sz="1900" dirty="0"/>
              <a:t> yer almaktadır. </a:t>
            </a:r>
            <a:endParaRPr lang="tr-TR" sz="1900" dirty="0" smtClean="0"/>
          </a:p>
          <a:p>
            <a:pPr marL="571500" lvl="0" indent="-457200">
              <a:buFont typeface="+mj-lt"/>
              <a:buAutoNum type="arabicPeriod"/>
            </a:pPr>
            <a:endParaRPr lang="tr-TR" dirty="0" smtClean="0"/>
          </a:p>
          <a:p>
            <a:pPr marL="571500" lvl="0" indent="-457200">
              <a:buFont typeface="+mj-lt"/>
              <a:buAutoNum type="arabicPeriod"/>
            </a:pPr>
            <a:endParaRPr lang="tr-TR" dirty="0"/>
          </a:p>
          <a:p>
            <a:pPr marL="571500" lvl="0" indent="-457200">
              <a:buFont typeface="+mj-lt"/>
              <a:buAutoNum type="arabicPeriod"/>
            </a:pPr>
            <a:endParaRPr lang="tr-TR" dirty="0" smtClean="0"/>
          </a:p>
          <a:p>
            <a:pPr marL="571500" lvl="0" indent="-457200">
              <a:buFont typeface="+mj-lt"/>
              <a:buAutoNum type="arabicPeriod"/>
            </a:pPr>
            <a:endParaRPr lang="tr-TR" dirty="0"/>
          </a:p>
          <a:p>
            <a:pPr marL="571500" lvl="0" indent="-457200">
              <a:buFont typeface="+mj-lt"/>
              <a:buAutoNum type="arabicPeriod"/>
            </a:pPr>
            <a:endParaRPr lang="tr-TR" dirty="0" smtClean="0"/>
          </a:p>
          <a:p>
            <a:pPr marL="571500" lvl="0" indent="-457200">
              <a:buFont typeface="+mj-lt"/>
              <a:buAutoNum type="arabicPeriod"/>
            </a:pPr>
            <a:endParaRPr lang="tr-TR" dirty="0"/>
          </a:p>
          <a:p>
            <a:pPr marL="571500" lvl="0" indent="-457200">
              <a:buFont typeface="+mj-lt"/>
              <a:buAutoNum type="arabicPeriod"/>
            </a:pPr>
            <a:endParaRPr lang="tr-TR" dirty="0" smtClean="0"/>
          </a:p>
          <a:p>
            <a:pPr marL="571500" lvl="0" indent="-457200">
              <a:buFont typeface="+mj-lt"/>
              <a:buAutoNum type="arabicPeriod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568" y="2276872"/>
            <a:ext cx="7103142" cy="4032448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14719414">
            <a:off x="6781568" y="4794708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481429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lvl="0" indent="-355600" algn="just">
              <a:buFont typeface="+mj-lt"/>
              <a:buAutoNum type="arabicPeriod" startAt="2"/>
            </a:pPr>
            <a:r>
              <a:rPr lang="tr-TR" dirty="0"/>
              <a:t>B</a:t>
            </a:r>
            <a:r>
              <a:rPr lang="tr-TR" dirty="0" smtClean="0"/>
              <a:t>elirtilen </a:t>
            </a:r>
            <a:r>
              <a:rPr lang="tr-TR" dirty="0"/>
              <a:t>linke giriş yapıldığında, kullanıcı adı ve </a:t>
            </a:r>
            <a:r>
              <a:rPr lang="tr-TR" dirty="0" smtClean="0"/>
              <a:t>parola </a:t>
            </a:r>
            <a:r>
              <a:rPr lang="tr-TR" dirty="0"/>
              <a:t>giriş ekranına ulaşılacaktır. </a:t>
            </a:r>
            <a:r>
              <a:rPr lang="tr-TR" b="1" i="1" dirty="0" smtClean="0"/>
              <a:t>(zarf içerisinde gönderilen </a:t>
            </a:r>
            <a:r>
              <a:rPr lang="tr-TR" b="1" i="1" dirty="0"/>
              <a:t>kullanıcı adı ve parola kullanılacaktır.)</a:t>
            </a:r>
            <a:endParaRPr lang="tr-TR" b="1" i="1" dirty="0" smtClean="0"/>
          </a:p>
          <a:p>
            <a:pPr marL="571500" lvl="0" indent="-457200">
              <a:buFont typeface="+mj-lt"/>
              <a:buAutoNum type="arabicPeriod" startAt="2"/>
            </a:pPr>
            <a:endParaRPr lang="tr-TR" dirty="0"/>
          </a:p>
          <a:p>
            <a:pPr marL="571500" lvl="0" indent="-457200">
              <a:buFont typeface="+mj-lt"/>
              <a:buAutoNum type="arabicPeriod" startAt="2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2"/>
            </a:pPr>
            <a:endParaRPr lang="tr-TR" dirty="0"/>
          </a:p>
          <a:p>
            <a:pPr marL="571500" lvl="0" indent="-457200">
              <a:buFont typeface="+mj-lt"/>
              <a:buAutoNum type="arabicPeriod" startAt="2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2"/>
            </a:pPr>
            <a:endParaRPr lang="tr-TR" dirty="0"/>
          </a:p>
          <a:p>
            <a:pPr marL="571500" lvl="0" indent="-457200">
              <a:buFont typeface="+mj-lt"/>
              <a:buAutoNum type="arabicPeriod" startAt="2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2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10" y="2357430"/>
            <a:ext cx="7272808" cy="3939222"/>
          </a:xfrm>
          <a:prstGeom prst="rect">
            <a:avLst/>
          </a:prstGeom>
        </p:spPr>
      </p:pic>
      <p:sp>
        <p:nvSpPr>
          <p:cNvPr id="11" name="Sağ Ok 10"/>
          <p:cNvSpPr/>
          <p:nvPr/>
        </p:nvSpPr>
        <p:spPr>
          <a:xfrm rot="14719414">
            <a:off x="3934448" y="4420852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882749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355600" lvl="0" indent="-355600" algn="just">
              <a:buFont typeface="+mj-lt"/>
              <a:buAutoNum type="arabicPeriod" startAt="3"/>
            </a:pPr>
            <a:r>
              <a:rPr lang="tr-TR" sz="2000" dirty="0"/>
              <a:t>Kullanıcı adı ve parola girişi yapıldıktan sonra </a:t>
            </a:r>
            <a:r>
              <a:rPr lang="tr-TR" sz="2000" dirty="0" smtClean="0"/>
              <a:t>birime ait tablolara ulaşmak için </a:t>
            </a:r>
            <a:r>
              <a:rPr lang="tr-TR" sz="2000" b="1" dirty="0" smtClean="0"/>
              <a:t>İşlemle</a:t>
            </a:r>
            <a:r>
              <a:rPr lang="tr-TR" sz="2000" dirty="0" smtClean="0"/>
              <a:t>r altındaki </a:t>
            </a:r>
            <a:r>
              <a:rPr lang="tr-TR" sz="2000" b="1" dirty="0" smtClean="0"/>
              <a:t>DOSYALAR</a:t>
            </a:r>
            <a:r>
              <a:rPr lang="tr-TR" sz="2000" dirty="0" smtClean="0"/>
              <a:t> seçilmelidir. </a:t>
            </a: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1988840"/>
            <a:ext cx="7272808" cy="4298692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 rot="14719414">
            <a:off x="2134247" y="4171934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22820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3"/>
            </a:pPr>
            <a:endParaRPr lang="tr-TR" sz="2000" dirty="0" smtClean="0"/>
          </a:p>
          <a:p>
            <a:pPr marL="355600" indent="-355600" algn="just">
              <a:buFont typeface="+mj-lt"/>
              <a:buAutoNum type="arabicPeriod" startAt="4"/>
            </a:pPr>
            <a:r>
              <a:rPr lang="tr-TR" sz="2400" dirty="0" smtClean="0"/>
              <a:t>İstatistiki </a:t>
            </a:r>
            <a:r>
              <a:rPr lang="tr-TR" sz="2400" dirty="0"/>
              <a:t>tablolar ve performans tablolarından oluşan </a:t>
            </a:r>
            <a:r>
              <a:rPr lang="tr-TR" sz="2400" dirty="0" err="1"/>
              <a:t>excel</a:t>
            </a:r>
            <a:r>
              <a:rPr lang="tr-TR" sz="2400" dirty="0"/>
              <a:t> dosyalarına ve 2010 Yılı Birim Faaliyet Raporu Hazırlama Kılavuzuna ulaşılacaktır.  </a:t>
            </a:r>
            <a:endParaRPr lang="tr-TR" sz="2400" dirty="0" smtClean="0"/>
          </a:p>
          <a:p>
            <a:pPr marL="355600" indent="-355600" algn="just">
              <a:buNone/>
            </a:pPr>
            <a:endParaRPr lang="tr-TR" sz="2400" dirty="0" smtClean="0"/>
          </a:p>
          <a:p>
            <a:pPr marL="355600" indent="-355600" algn="just">
              <a:buFont typeface="+mj-lt"/>
              <a:buAutoNum type="arabicPeriod" startAt="5"/>
            </a:pPr>
            <a:r>
              <a:rPr lang="tr-TR" sz="2400" dirty="0" smtClean="0"/>
              <a:t>Çalışma </a:t>
            </a:r>
            <a:r>
              <a:rPr lang="tr-TR" sz="2400" dirty="0"/>
              <a:t>yapılacak bilgisayarın masaüstünde “</a:t>
            </a:r>
            <a:r>
              <a:rPr lang="tr-TR" sz="2400" b="1" dirty="0"/>
              <a:t>2010 FAALİYET RAPORU</a:t>
            </a:r>
            <a:r>
              <a:rPr lang="tr-TR" sz="2400" dirty="0"/>
              <a:t>” adında bir klasör  </a:t>
            </a:r>
            <a:r>
              <a:rPr lang="tr-TR" sz="2400" dirty="0" smtClean="0"/>
              <a:t>oluşturulur.</a:t>
            </a:r>
          </a:p>
          <a:p>
            <a:pPr marL="355600" indent="-355600" algn="just">
              <a:buFont typeface="+mj-lt"/>
              <a:buAutoNum type="arabicPeriod" startAt="5"/>
            </a:pPr>
            <a:endParaRPr lang="tr-TR" sz="2400" dirty="0" smtClean="0"/>
          </a:p>
          <a:p>
            <a:pPr marL="355600" indent="-355600" algn="just">
              <a:buFont typeface="+mj-lt"/>
              <a:buAutoNum type="arabicPeriod" startAt="5"/>
            </a:pPr>
            <a:r>
              <a:rPr lang="tr-TR" sz="2400" dirty="0" smtClean="0"/>
              <a:t>Web sayfası ekranda </a:t>
            </a:r>
            <a:r>
              <a:rPr lang="tr-TR" sz="2400" dirty="0"/>
              <a:t>görünen </a:t>
            </a:r>
            <a:r>
              <a:rPr lang="tr-TR" sz="2400" dirty="0" err="1"/>
              <a:t>excel</a:t>
            </a:r>
            <a:r>
              <a:rPr lang="tr-TR" sz="2400" dirty="0"/>
              <a:t> ve </a:t>
            </a:r>
            <a:r>
              <a:rPr lang="tr-TR" sz="2400" dirty="0" err="1"/>
              <a:t>word</a:t>
            </a:r>
            <a:r>
              <a:rPr lang="tr-TR" sz="2400" dirty="0"/>
              <a:t> </a:t>
            </a:r>
            <a:r>
              <a:rPr lang="tr-TR" sz="2400" dirty="0" smtClean="0"/>
              <a:t>dosyaları karşısında bulunan </a:t>
            </a:r>
            <a:r>
              <a:rPr lang="tr-TR" sz="2400" b="1" i="1" dirty="0"/>
              <a:t>Dosya İndir</a:t>
            </a:r>
            <a:r>
              <a:rPr lang="tr-TR" sz="2400" b="1" dirty="0"/>
              <a:t> </a:t>
            </a:r>
            <a:r>
              <a:rPr lang="tr-TR" sz="2400" dirty="0"/>
              <a:t>butonlarını </a:t>
            </a:r>
            <a:r>
              <a:rPr lang="tr-TR" sz="2400" dirty="0" smtClean="0"/>
              <a:t>kullanarak dosyalar, oluşturulan </a:t>
            </a:r>
            <a:r>
              <a:rPr lang="tr-TR" sz="2400" b="1" dirty="0"/>
              <a:t>2010 FAALİYET RAPORU</a:t>
            </a:r>
            <a:r>
              <a:rPr lang="tr-TR" sz="2400" dirty="0"/>
              <a:t> </a:t>
            </a:r>
            <a:r>
              <a:rPr lang="tr-TR" sz="2400" dirty="0" smtClean="0"/>
              <a:t>adlı klasör içerisine kaydedilir</a:t>
            </a:r>
            <a:r>
              <a:rPr lang="tr-TR" sz="2400" dirty="0"/>
              <a:t>.</a:t>
            </a:r>
          </a:p>
          <a:p>
            <a:pPr marL="571500" lvl="0" indent="-457200">
              <a:buFont typeface="+mj-lt"/>
              <a:buAutoNum type="arabicPeriod" startAt="5"/>
            </a:pPr>
            <a:endParaRPr lang="tr-TR" dirty="0"/>
          </a:p>
          <a:p>
            <a:pPr marL="571500" lvl="0" indent="-457200">
              <a:buFont typeface="+mj-lt"/>
              <a:buAutoNum type="arabicPeriod" startAt="5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5"/>
            </a:pPr>
            <a:endParaRPr lang="tr-TR" dirty="0"/>
          </a:p>
          <a:p>
            <a:pPr marL="571500" lvl="0" indent="-457200">
              <a:buFont typeface="+mj-lt"/>
              <a:buAutoNum type="arabicPeriod" startAt="5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5"/>
            </a:pPr>
            <a:endParaRPr lang="tr-TR" dirty="0"/>
          </a:p>
          <a:p>
            <a:pPr marL="571500" lvl="0" indent="-457200">
              <a:buFont typeface="+mj-lt"/>
              <a:buAutoNum type="arabicPeriod" startAt="5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5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21947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7200800" cy="4940402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 rot="14719414">
            <a:off x="2854327" y="4316504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03262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r>
              <a:rPr lang="tr-TR" sz="3100" b="1" dirty="0"/>
              <a:t>Birim Faaliyet Raporu Hazırlama </a:t>
            </a:r>
            <a:r>
              <a:rPr lang="tr-TR" sz="3100" b="1" dirty="0" smtClean="0"/>
              <a:t>Aşamaları</a:t>
            </a:r>
            <a:endParaRPr lang="tr-TR" sz="3100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571500" lvl="0" indent="-457200">
              <a:buFont typeface="+mj-lt"/>
              <a:buAutoNum type="arabicPeriod" startAt="3"/>
            </a:pPr>
            <a:endParaRPr lang="tr-TR" dirty="0" smtClean="0"/>
          </a:p>
          <a:p>
            <a:pPr marL="571500" lvl="0" indent="-457200">
              <a:buFont typeface="+mj-lt"/>
              <a:buAutoNum type="arabicPeriod" startAt="3"/>
            </a:pPr>
            <a:endParaRPr lang="tr-TR" dirty="0"/>
          </a:p>
          <a:p>
            <a:pPr marL="114300" lvl="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2050" name="Picture 2" descr="ankara_edu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4" y="260648"/>
            <a:ext cx="6032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34481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ağ Ok 9"/>
          <p:cNvSpPr/>
          <p:nvPr/>
        </p:nvSpPr>
        <p:spPr>
          <a:xfrm rot="14719414">
            <a:off x="6454727" y="4132821"/>
            <a:ext cx="233497" cy="172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521C-15F2-48E6-AB03-7F85479FB26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303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650</TotalTime>
  <Words>1106</Words>
  <Application>Microsoft Office PowerPoint</Application>
  <PresentationFormat>Ekran Gösterisi (4:3)</PresentationFormat>
  <Paragraphs>378</Paragraphs>
  <Slides>34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Bitişiklik</vt:lpstr>
      <vt:lpstr>  ANKARA ÜNİVERSİTESİ 2010 YILI BİRİM FAALİYET RAPORU HAZIRLAMA AŞAMALARI</vt:lpstr>
      <vt:lpstr>Sunum Programı</vt:lpstr>
      <vt:lpstr> Birim Faaliyet Raporu Hazırlama Aşamaları  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Birim Faaliyet Raporu Hazırlama Aşamaları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YILI FAALİYET RAPORU HAZIRLAMA KILAVUZU SUNUMU</dc:title>
  <dc:subject>FAALİYET RAPORU</dc:subject>
  <dc:creator>Demet KARAOĞLU</dc:creator>
  <cp:lastModifiedBy>ANK</cp:lastModifiedBy>
  <cp:revision>60</cp:revision>
  <cp:lastPrinted>2011-03-17T09:20:34Z</cp:lastPrinted>
  <dcterms:created xsi:type="dcterms:W3CDTF">2011-03-10T08:42:00Z</dcterms:created>
  <dcterms:modified xsi:type="dcterms:W3CDTF">2011-03-17T10:07:38Z</dcterms:modified>
  <cp:category>Sunum</cp:category>
</cp:coreProperties>
</file>